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  <p:sldMasterId id="2147483769" r:id="rId2"/>
    <p:sldMasterId id="2147483772" r:id="rId3"/>
    <p:sldMasterId id="2147483794" r:id="rId4"/>
    <p:sldMasterId id="2147483803" r:id="rId5"/>
    <p:sldMasterId id="2147483811" r:id="rId6"/>
    <p:sldMasterId id="2147483780" r:id="rId7"/>
  </p:sldMasterIdLst>
  <p:notesMasterIdLst>
    <p:notesMasterId r:id="rId29"/>
  </p:notesMasterIdLst>
  <p:handoutMasterIdLst>
    <p:handoutMasterId r:id="rId30"/>
  </p:handoutMasterIdLst>
  <p:sldIdLst>
    <p:sldId id="264" r:id="rId8"/>
    <p:sldId id="274" r:id="rId9"/>
    <p:sldId id="291" r:id="rId10"/>
    <p:sldId id="279" r:id="rId11"/>
    <p:sldId id="310" r:id="rId12"/>
    <p:sldId id="296" r:id="rId13"/>
    <p:sldId id="312" r:id="rId14"/>
    <p:sldId id="313" r:id="rId15"/>
    <p:sldId id="281" r:id="rId16"/>
    <p:sldId id="283" r:id="rId17"/>
    <p:sldId id="284" r:id="rId18"/>
    <p:sldId id="285" r:id="rId19"/>
    <p:sldId id="286" r:id="rId20"/>
    <p:sldId id="287" r:id="rId21"/>
    <p:sldId id="314" r:id="rId22"/>
    <p:sldId id="315" r:id="rId23"/>
    <p:sldId id="316" r:id="rId24"/>
    <p:sldId id="319" r:id="rId25"/>
    <p:sldId id="322" r:id="rId26"/>
    <p:sldId id="328" r:id="rId27"/>
    <p:sldId id="329" r:id="rId28"/>
  </p:sldIdLst>
  <p:sldSz cx="9144000" cy="514826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61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3028" userDrawn="1">
          <p15:clr>
            <a:srgbClr val="A4A3A4"/>
          </p15:clr>
        </p15:guide>
        <p15:guide id="4" pos="5511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CBEC"/>
    <a:srgbClr val="F4F0E8"/>
    <a:srgbClr val="FDECDF"/>
    <a:srgbClr val="32CA7A"/>
    <a:srgbClr val="A5ED00"/>
    <a:srgbClr val="BCEAFA"/>
    <a:srgbClr val="F7D9E8"/>
    <a:srgbClr val="95E7D2"/>
    <a:srgbClr val="9ABEF4"/>
    <a:srgbClr val="C2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3" autoAdjust="0"/>
    <p:restoredTop sz="86419" autoAdjust="0"/>
  </p:normalViewPr>
  <p:slideViewPr>
    <p:cSldViewPr snapToGrid="0">
      <p:cViewPr>
        <p:scale>
          <a:sx n="125" d="100"/>
          <a:sy n="125" d="100"/>
        </p:scale>
        <p:origin x="1986" y="-150"/>
      </p:cViewPr>
      <p:guideLst>
        <p:guide orient="horz" pos="272"/>
        <p:guide orient="horz" pos="2971"/>
        <p:guide orient="horz" pos="930"/>
        <p:guide orient="horz" pos="1337"/>
        <p:guide orient="horz" pos="2086"/>
        <p:guide pos="2331"/>
        <p:guide pos="5511"/>
        <p:guide pos="726"/>
        <p:guide pos="875"/>
        <p:guide pos="1260"/>
        <p:guide pos="1410"/>
        <p:guide pos="1796"/>
        <p:guide pos="1944"/>
        <p:guide pos="2481"/>
        <p:guide pos="2869"/>
        <p:guide pos="3029"/>
        <p:guide pos="340"/>
        <p:guide pos="3402"/>
        <p:guide pos="3552"/>
        <p:guide pos="3938"/>
        <p:guide pos="4086"/>
        <p:guide pos="4473"/>
        <p:guide pos="4621"/>
        <p:guide pos="5008"/>
        <p:guide pos="5157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72" d="100"/>
          <a:sy n="172" d="100"/>
        </p:scale>
        <p:origin x="6552" y="208"/>
      </p:cViewPr>
      <p:guideLst>
        <p:guide orient="horz" pos="3127"/>
        <p:guide pos="2141"/>
      </p:guideLst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4732800"/>
        <c:axId val="24734336"/>
      </c:barChart>
      <c:catAx>
        <c:axId val="2473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734336"/>
        <c:crosses val="autoZero"/>
        <c:auto val="1"/>
        <c:lblAlgn val="ctr"/>
        <c:lblOffset val="100"/>
        <c:noMultiLvlLbl val="0"/>
      </c:catAx>
      <c:valAx>
        <c:axId val="24734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732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700">
          <a:solidFill>
            <a:schemeClr val="accent6"/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pPr/>
              <a:t>19.05.2023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19.05.2023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0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29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название площадки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20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2919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65763452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32011"/>
            <a:ext cx="2359152" cy="72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28" y="362162"/>
            <a:ext cx="1081022" cy="33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28" y="362162"/>
            <a:ext cx="1081022" cy="33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28" y="362162"/>
            <a:ext cx="1081022" cy="33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  <p:sldLayoutId id="2147483822" r:id="rId3"/>
    <p:sldLayoutId id="2147483823" r:id="rId4"/>
    <p:sldLayoutId id="214748382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28" y="362162"/>
            <a:ext cx="1081022" cy="33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39749" y="2122487"/>
            <a:ext cx="6216651" cy="1189037"/>
          </a:xfrm>
        </p:spPr>
        <p:txBody>
          <a:bodyPr/>
          <a:lstStyle/>
          <a:p>
            <a:r>
              <a:rPr lang="ru-RU" dirty="0"/>
              <a:t>Образовательный центр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РФЯЦ-ВНИИТФ «Новый</a:t>
            </a:r>
            <a:r>
              <a:rPr lang="en-US" dirty="0"/>
              <a:t> </a:t>
            </a:r>
            <a:r>
              <a:rPr lang="ru-RU" dirty="0"/>
              <a:t>Снежинск»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8663946" y="4562504"/>
            <a:ext cx="122155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700" dirty="0"/>
          </a:p>
        </p:txBody>
      </p:sp>
      <p:sp>
        <p:nvSpPr>
          <p:cNvPr id="116" name="Прямоугольник 115"/>
          <p:cNvSpPr/>
          <p:nvPr/>
        </p:nvSpPr>
        <p:spPr>
          <a:xfrm>
            <a:off x="0" y="3684270"/>
            <a:ext cx="9144000" cy="1225550"/>
          </a:xfrm>
          <a:prstGeom prst="rect">
            <a:avLst/>
          </a:prstGeom>
          <a:solidFill>
            <a:srgbClr val="A4CBE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6" b="24741"/>
          <a:stretch/>
        </p:blipFill>
        <p:spPr>
          <a:xfrm>
            <a:off x="362442" y="930491"/>
            <a:ext cx="6207214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0137" y="381000"/>
            <a:ext cx="6561138" cy="330200"/>
          </a:xfrm>
        </p:spPr>
        <p:txBody>
          <a:bodyPr/>
          <a:lstStyle/>
          <a:p>
            <a:r>
              <a:rPr lang="ru-RU" sz="2000" dirty="0">
                <a:latin typeface="Rosatom" panose="020B0503040504020204" pitchFamily="34" charset="-52"/>
                <a:ea typeface="Rosatom" panose="020B0503040504020204" pitchFamily="34" charset="-52"/>
              </a:rPr>
              <a:t>Блок обучения и </a:t>
            </a:r>
            <a:r>
              <a:rPr lang="ru-RU" sz="20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развития, 1 корпус, </a:t>
            </a:r>
            <a:r>
              <a:rPr lang="ru-RU" sz="2000" dirty="0">
                <a:latin typeface="Rosatom" panose="020B0503040504020204" pitchFamily="34" charset="-52"/>
                <a:ea typeface="Rosatom" panose="020B0503040504020204" pitchFamily="34" charset="-52"/>
              </a:rPr>
              <a:t>2 этаж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5947332" y="2162357"/>
            <a:ext cx="757146" cy="72000"/>
            <a:chOff x="9641899" y="3061556"/>
            <a:chExt cx="757146" cy="72000"/>
          </a:xfrm>
        </p:grpSpPr>
        <p:cxnSp>
          <p:nvCxnSpPr>
            <p:cNvPr id="32" name="Google Shape;1058;p35"/>
            <p:cNvCxnSpPr/>
            <p:nvPr/>
          </p:nvCxnSpPr>
          <p:spPr>
            <a:xfrm flipH="1">
              <a:off x="9641899" y="3095554"/>
              <a:ext cx="707022" cy="0"/>
            </a:xfrm>
            <a:prstGeom prst="straightConnector1">
              <a:avLst/>
            </a:prstGeom>
            <a:noFill/>
            <a:ln w="3175" cap="flat" cmpd="sng">
              <a:solidFill>
                <a:schemeClr val="accent2">
                  <a:lumMod val="20000"/>
                  <a:lumOff val="80000"/>
                </a:schemeClr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33" name="Google Shape;1063;p35"/>
            <p:cNvSpPr/>
            <p:nvPr/>
          </p:nvSpPr>
          <p:spPr>
            <a:xfrm flipH="1">
              <a:off x="10327045" y="3061556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1452879" y="739011"/>
            <a:ext cx="14639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Учебный класс на 40</a:t>
            </a:r>
            <a:r>
              <a:rPr lang="en-US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чел.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798059" y="679648"/>
            <a:ext cx="1391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Учебный компьютерный </a:t>
            </a:r>
          </a:p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 класс на 15 чел.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68152" y="2065080"/>
            <a:ext cx="1391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Учебный компьютерный </a:t>
            </a:r>
          </a:p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 класс на 24 чел.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502049" y="729794"/>
            <a:ext cx="7745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Кофе-поинт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109" name="Google Shape;1398;p44"/>
          <p:cNvSpPr/>
          <p:nvPr/>
        </p:nvSpPr>
        <p:spPr>
          <a:xfrm rot="5400000">
            <a:off x="7619817" y="169844"/>
            <a:ext cx="320770" cy="2160353"/>
          </a:xfrm>
          <a:custGeom>
            <a:avLst/>
            <a:gdLst/>
            <a:ahLst/>
            <a:cxnLst/>
            <a:rect l="l" t="t" r="r" b="b"/>
            <a:pathLst>
              <a:path w="17952" h="102850" extrusionOk="0">
                <a:moveTo>
                  <a:pt x="2322" y="0"/>
                </a:moveTo>
                <a:cubicBezTo>
                  <a:pt x="1048" y="0"/>
                  <a:pt x="0" y="1048"/>
                  <a:pt x="0" y="2320"/>
                </a:cubicBezTo>
                <a:lnTo>
                  <a:pt x="0" y="49868"/>
                </a:lnTo>
                <a:lnTo>
                  <a:pt x="0" y="52997"/>
                </a:lnTo>
                <a:lnTo>
                  <a:pt x="0" y="102850"/>
                </a:lnTo>
                <a:lnTo>
                  <a:pt x="17951" y="102850"/>
                </a:lnTo>
                <a:lnTo>
                  <a:pt x="17951" y="52997"/>
                </a:lnTo>
                <a:lnTo>
                  <a:pt x="17951" y="49868"/>
                </a:lnTo>
                <a:lnTo>
                  <a:pt x="17951" y="2320"/>
                </a:lnTo>
                <a:cubicBezTo>
                  <a:pt x="17951" y="1048"/>
                  <a:pt x="16903" y="0"/>
                  <a:pt x="15630" y="0"/>
                </a:cubicBezTo>
                <a:close/>
              </a:path>
            </a:pathLst>
          </a:custGeom>
          <a:solidFill>
            <a:srgbClr val="F7D5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11" name="Google Shape;1418;p44"/>
          <p:cNvSpPr/>
          <p:nvPr/>
        </p:nvSpPr>
        <p:spPr>
          <a:xfrm rot="5400000">
            <a:off x="6505552" y="1063994"/>
            <a:ext cx="360709" cy="360690"/>
          </a:xfrm>
          <a:custGeom>
            <a:avLst/>
            <a:gdLst/>
            <a:ahLst/>
            <a:cxnLst/>
            <a:rect l="l" t="t" r="r" b="b"/>
            <a:pathLst>
              <a:path w="18910" h="18909" extrusionOk="0">
                <a:moveTo>
                  <a:pt x="9447" y="0"/>
                </a:moveTo>
                <a:cubicBezTo>
                  <a:pt x="4238" y="0"/>
                  <a:pt x="0" y="4237"/>
                  <a:pt x="0" y="9462"/>
                </a:cubicBezTo>
                <a:cubicBezTo>
                  <a:pt x="0" y="14672"/>
                  <a:pt x="4238" y="18908"/>
                  <a:pt x="9447" y="18908"/>
                </a:cubicBezTo>
                <a:cubicBezTo>
                  <a:pt x="14672" y="18908"/>
                  <a:pt x="18909" y="14672"/>
                  <a:pt x="18909" y="9462"/>
                </a:cubicBezTo>
                <a:cubicBezTo>
                  <a:pt x="18909" y="4237"/>
                  <a:pt x="14672" y="0"/>
                  <a:pt x="94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112" name="Google Shape;1419;p44"/>
          <p:cNvSpPr/>
          <p:nvPr/>
        </p:nvSpPr>
        <p:spPr>
          <a:xfrm rot="5400000">
            <a:off x="6559533" y="1110029"/>
            <a:ext cx="267031" cy="267012"/>
          </a:xfrm>
          <a:custGeom>
            <a:avLst/>
            <a:gdLst/>
            <a:ahLst/>
            <a:cxnLst/>
            <a:rect l="l" t="t" r="r" b="b"/>
            <a:pathLst>
              <a:path w="13999" h="13998" extrusionOk="0">
                <a:moveTo>
                  <a:pt x="6992" y="1"/>
                </a:moveTo>
                <a:cubicBezTo>
                  <a:pt x="3129" y="1"/>
                  <a:pt x="1" y="3129"/>
                  <a:pt x="1" y="6991"/>
                </a:cubicBezTo>
                <a:cubicBezTo>
                  <a:pt x="1" y="10854"/>
                  <a:pt x="3129" y="13998"/>
                  <a:pt x="6992" y="13998"/>
                </a:cubicBezTo>
                <a:cubicBezTo>
                  <a:pt x="10854" y="13998"/>
                  <a:pt x="13998" y="10854"/>
                  <a:pt x="13998" y="6991"/>
                </a:cubicBezTo>
                <a:cubicBezTo>
                  <a:pt x="13998" y="3129"/>
                  <a:pt x="10854" y="1"/>
                  <a:pt x="6992" y="1"/>
                </a:cubicBezTo>
                <a:close/>
              </a:path>
            </a:pathLst>
          </a:custGeom>
          <a:solidFill>
            <a:srgbClr val="F7D5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113" name="Группа 112"/>
          <p:cNvGrpSpPr/>
          <p:nvPr/>
        </p:nvGrpSpPr>
        <p:grpSpPr>
          <a:xfrm>
            <a:off x="6612999" y="1151982"/>
            <a:ext cx="169293" cy="168819"/>
            <a:chOff x="4813528" y="1436070"/>
            <a:chExt cx="169293" cy="168819"/>
          </a:xfrm>
        </p:grpSpPr>
        <p:sp>
          <p:nvSpPr>
            <p:cNvPr id="114" name="Google Shape;1387;p43"/>
            <p:cNvSpPr/>
            <p:nvPr/>
          </p:nvSpPr>
          <p:spPr>
            <a:xfrm>
              <a:off x="4905007" y="1436070"/>
              <a:ext cx="77814" cy="77814"/>
            </a:xfrm>
            <a:custGeom>
              <a:avLst/>
              <a:gdLst/>
              <a:ahLst/>
              <a:cxnLst/>
              <a:rect l="l" t="t" r="r" b="b"/>
              <a:pathLst>
                <a:path w="1805" h="1805" extrusionOk="0">
                  <a:moveTo>
                    <a:pt x="10" y="1"/>
                  </a:moveTo>
                  <a:lnTo>
                    <a:pt x="0" y="1794"/>
                  </a:lnTo>
                  <a:lnTo>
                    <a:pt x="1804" y="1805"/>
                  </a:lnTo>
                  <a:cubicBezTo>
                    <a:pt x="1804" y="813"/>
                    <a:pt x="100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115" name="Google Shape;1388;p43"/>
            <p:cNvSpPr/>
            <p:nvPr/>
          </p:nvSpPr>
          <p:spPr>
            <a:xfrm>
              <a:off x="4813528" y="1449736"/>
              <a:ext cx="155153" cy="155153"/>
            </a:xfrm>
            <a:custGeom>
              <a:avLst/>
              <a:gdLst/>
              <a:ahLst/>
              <a:cxnLst/>
              <a:rect l="l" t="t" r="r" b="b"/>
              <a:pathLst>
                <a:path w="3599" h="3599" extrusionOk="0">
                  <a:moveTo>
                    <a:pt x="1805" y="1"/>
                  </a:moveTo>
                  <a:cubicBezTo>
                    <a:pt x="814" y="1"/>
                    <a:pt x="10" y="803"/>
                    <a:pt x="1" y="1795"/>
                  </a:cubicBezTo>
                  <a:cubicBezTo>
                    <a:pt x="1" y="2786"/>
                    <a:pt x="803" y="3599"/>
                    <a:pt x="1795" y="3599"/>
                  </a:cubicBezTo>
                  <a:cubicBezTo>
                    <a:pt x="2786" y="3599"/>
                    <a:pt x="3599" y="2796"/>
                    <a:pt x="3599" y="1805"/>
                  </a:cubicBezTo>
                  <a:lnTo>
                    <a:pt x="1805" y="1805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</p:grpSp>
      <p:sp>
        <p:nvSpPr>
          <p:cNvPr id="72" name="Прямоугольник 71"/>
          <p:cNvSpPr/>
          <p:nvPr/>
        </p:nvSpPr>
        <p:spPr>
          <a:xfrm>
            <a:off x="6889011" y="1096131"/>
            <a:ext cx="1351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</a:rPr>
              <a:t>Служебные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помещения</a:t>
            </a:r>
          </a:p>
          <a:p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(273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м</a:t>
            </a:r>
            <a:r>
              <a:rPr lang="ru-RU" sz="700" baseline="300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2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,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11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чел.,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64+4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мест)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 </a:t>
            </a:r>
            <a:endParaRPr lang="ru-RU" sz="7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119" name="Google Shape;1398;p44"/>
          <p:cNvSpPr/>
          <p:nvPr/>
        </p:nvSpPr>
        <p:spPr>
          <a:xfrm rot="5400000">
            <a:off x="7619817" y="620148"/>
            <a:ext cx="320770" cy="2160353"/>
          </a:xfrm>
          <a:custGeom>
            <a:avLst/>
            <a:gdLst/>
            <a:ahLst/>
            <a:cxnLst/>
            <a:rect l="l" t="t" r="r" b="b"/>
            <a:pathLst>
              <a:path w="17952" h="102850" extrusionOk="0">
                <a:moveTo>
                  <a:pt x="2322" y="0"/>
                </a:moveTo>
                <a:cubicBezTo>
                  <a:pt x="1048" y="0"/>
                  <a:pt x="0" y="1048"/>
                  <a:pt x="0" y="2320"/>
                </a:cubicBezTo>
                <a:lnTo>
                  <a:pt x="0" y="49868"/>
                </a:lnTo>
                <a:lnTo>
                  <a:pt x="0" y="52997"/>
                </a:lnTo>
                <a:lnTo>
                  <a:pt x="0" y="102850"/>
                </a:lnTo>
                <a:lnTo>
                  <a:pt x="17951" y="102850"/>
                </a:lnTo>
                <a:lnTo>
                  <a:pt x="17951" y="52997"/>
                </a:lnTo>
                <a:lnTo>
                  <a:pt x="17951" y="49868"/>
                </a:lnTo>
                <a:lnTo>
                  <a:pt x="17951" y="2320"/>
                </a:lnTo>
                <a:cubicBezTo>
                  <a:pt x="17951" y="1048"/>
                  <a:pt x="16903" y="0"/>
                  <a:pt x="15630" y="0"/>
                </a:cubicBezTo>
                <a:close/>
              </a:path>
            </a:pathLst>
          </a:custGeom>
          <a:solidFill>
            <a:srgbClr val="FAF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20" name="Google Shape;1418;p44"/>
          <p:cNvSpPr/>
          <p:nvPr/>
        </p:nvSpPr>
        <p:spPr>
          <a:xfrm rot="5400000">
            <a:off x="6505552" y="1514298"/>
            <a:ext cx="360709" cy="360690"/>
          </a:xfrm>
          <a:custGeom>
            <a:avLst/>
            <a:gdLst/>
            <a:ahLst/>
            <a:cxnLst/>
            <a:rect l="l" t="t" r="r" b="b"/>
            <a:pathLst>
              <a:path w="18910" h="18909" extrusionOk="0">
                <a:moveTo>
                  <a:pt x="9447" y="0"/>
                </a:moveTo>
                <a:cubicBezTo>
                  <a:pt x="4238" y="0"/>
                  <a:pt x="0" y="4237"/>
                  <a:pt x="0" y="9462"/>
                </a:cubicBezTo>
                <a:cubicBezTo>
                  <a:pt x="0" y="14672"/>
                  <a:pt x="4238" y="18908"/>
                  <a:pt x="9447" y="18908"/>
                </a:cubicBezTo>
                <a:cubicBezTo>
                  <a:pt x="14672" y="18908"/>
                  <a:pt x="18909" y="14672"/>
                  <a:pt x="18909" y="9462"/>
                </a:cubicBezTo>
                <a:cubicBezTo>
                  <a:pt x="18909" y="4237"/>
                  <a:pt x="14672" y="0"/>
                  <a:pt x="94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121" name="Google Shape;1419;p44"/>
          <p:cNvSpPr/>
          <p:nvPr/>
        </p:nvSpPr>
        <p:spPr>
          <a:xfrm rot="5400000">
            <a:off x="6559533" y="1560333"/>
            <a:ext cx="267031" cy="267012"/>
          </a:xfrm>
          <a:custGeom>
            <a:avLst/>
            <a:gdLst/>
            <a:ahLst/>
            <a:cxnLst/>
            <a:rect l="l" t="t" r="r" b="b"/>
            <a:pathLst>
              <a:path w="13999" h="13998" extrusionOk="0">
                <a:moveTo>
                  <a:pt x="6992" y="1"/>
                </a:moveTo>
                <a:cubicBezTo>
                  <a:pt x="3129" y="1"/>
                  <a:pt x="1" y="3129"/>
                  <a:pt x="1" y="6991"/>
                </a:cubicBezTo>
                <a:cubicBezTo>
                  <a:pt x="1" y="10854"/>
                  <a:pt x="3129" y="13998"/>
                  <a:pt x="6992" y="13998"/>
                </a:cubicBezTo>
                <a:cubicBezTo>
                  <a:pt x="10854" y="13998"/>
                  <a:pt x="13998" y="10854"/>
                  <a:pt x="13998" y="6991"/>
                </a:cubicBezTo>
                <a:cubicBezTo>
                  <a:pt x="13998" y="3129"/>
                  <a:pt x="10854" y="1"/>
                  <a:pt x="6992" y="1"/>
                </a:cubicBezTo>
                <a:close/>
              </a:path>
            </a:pathLst>
          </a:custGeom>
          <a:solidFill>
            <a:srgbClr val="FAF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122" name="Группа 121"/>
          <p:cNvGrpSpPr/>
          <p:nvPr/>
        </p:nvGrpSpPr>
        <p:grpSpPr>
          <a:xfrm>
            <a:off x="6612999" y="1602286"/>
            <a:ext cx="169293" cy="168819"/>
            <a:chOff x="4813528" y="1436070"/>
            <a:chExt cx="169293" cy="168819"/>
          </a:xfrm>
        </p:grpSpPr>
        <p:sp>
          <p:nvSpPr>
            <p:cNvPr id="123" name="Google Shape;1387;p43"/>
            <p:cNvSpPr/>
            <p:nvPr/>
          </p:nvSpPr>
          <p:spPr>
            <a:xfrm>
              <a:off x="4905007" y="1436070"/>
              <a:ext cx="77814" cy="77814"/>
            </a:xfrm>
            <a:custGeom>
              <a:avLst/>
              <a:gdLst/>
              <a:ahLst/>
              <a:cxnLst/>
              <a:rect l="l" t="t" r="r" b="b"/>
              <a:pathLst>
                <a:path w="1805" h="1805" extrusionOk="0">
                  <a:moveTo>
                    <a:pt x="10" y="1"/>
                  </a:moveTo>
                  <a:lnTo>
                    <a:pt x="0" y="1794"/>
                  </a:lnTo>
                  <a:lnTo>
                    <a:pt x="1804" y="1805"/>
                  </a:lnTo>
                  <a:cubicBezTo>
                    <a:pt x="1804" y="813"/>
                    <a:pt x="100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124" name="Google Shape;1388;p43"/>
            <p:cNvSpPr/>
            <p:nvPr/>
          </p:nvSpPr>
          <p:spPr>
            <a:xfrm>
              <a:off x="4813528" y="1449736"/>
              <a:ext cx="155153" cy="155153"/>
            </a:xfrm>
            <a:custGeom>
              <a:avLst/>
              <a:gdLst/>
              <a:ahLst/>
              <a:cxnLst/>
              <a:rect l="l" t="t" r="r" b="b"/>
              <a:pathLst>
                <a:path w="3599" h="3599" extrusionOk="0">
                  <a:moveTo>
                    <a:pt x="1805" y="1"/>
                  </a:moveTo>
                  <a:cubicBezTo>
                    <a:pt x="814" y="1"/>
                    <a:pt x="10" y="803"/>
                    <a:pt x="1" y="1795"/>
                  </a:cubicBezTo>
                  <a:cubicBezTo>
                    <a:pt x="1" y="2786"/>
                    <a:pt x="803" y="3599"/>
                    <a:pt x="1795" y="3599"/>
                  </a:cubicBezTo>
                  <a:cubicBezTo>
                    <a:pt x="2786" y="3599"/>
                    <a:pt x="3599" y="2796"/>
                    <a:pt x="3599" y="1805"/>
                  </a:cubicBezTo>
                  <a:lnTo>
                    <a:pt x="1805" y="1805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</p:grpSp>
      <p:sp>
        <p:nvSpPr>
          <p:cNvPr id="200" name="Прямоугольник 199"/>
          <p:cNvSpPr/>
          <p:nvPr/>
        </p:nvSpPr>
        <p:spPr>
          <a:xfrm>
            <a:off x="6889011" y="1593500"/>
            <a:ext cx="180850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Учебный центр (93 м</a:t>
            </a:r>
            <a:r>
              <a:rPr lang="ru-RU" sz="700" baseline="300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2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, 1 чел., 15 мест) </a:t>
            </a:r>
            <a:endParaRPr lang="ru-RU" sz="7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3459" y="2798427"/>
            <a:ext cx="8284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Второй этаж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– помещения для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учебного процесса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внутри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РФЯЦ-ВНИИТФ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и для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других предприятий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отрасли: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  <a:p>
            <a:pPr marL="171450" indent="-171450">
              <a:buFontTx/>
              <a:buChar char="-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учебный компьютерный класс по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инженерному проектированию (</a:t>
            </a:r>
            <a:r>
              <a:rPr lang="en-US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T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-</a:t>
            </a:r>
            <a:r>
              <a:rPr lang="en-US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Flex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)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;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  <a:p>
            <a:pPr marL="171450" indent="-171450" algn="just">
              <a:buFontTx/>
              <a:buChar char="-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учебный лекционный класс рассчитан на 40 чел. для группового обучения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сотрудников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РФЯЦ-ВНИИТФ. Учебные места оборудованы столами-трансформерами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для обеспечения органичного преобразования пространства помещения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для проведения тренингов. </a:t>
            </a:r>
          </a:p>
          <a:p>
            <a:pPr marL="171450" indent="-171450" algn="just">
              <a:buFontTx/>
              <a:buChar char="-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Учебный класс для обучения в Рекорд мобайл и проведения семинаров до 24 чел. </a:t>
            </a:r>
          </a:p>
        </p:txBody>
      </p:sp>
      <p:grpSp>
        <p:nvGrpSpPr>
          <p:cNvPr id="43" name="Группа 42"/>
          <p:cNvGrpSpPr/>
          <p:nvPr/>
        </p:nvGrpSpPr>
        <p:grpSpPr>
          <a:xfrm flipV="1">
            <a:off x="1416879" y="792987"/>
            <a:ext cx="72000" cy="634063"/>
            <a:chOff x="2367061" y="2366915"/>
            <a:chExt cx="72000" cy="634063"/>
          </a:xfrm>
        </p:grpSpPr>
        <p:cxnSp>
          <p:nvCxnSpPr>
            <p:cNvPr id="44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6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 flipV="1">
            <a:off x="3430049" y="792987"/>
            <a:ext cx="72000" cy="634063"/>
            <a:chOff x="2367061" y="2366915"/>
            <a:chExt cx="72000" cy="634063"/>
          </a:xfrm>
        </p:grpSpPr>
        <p:cxnSp>
          <p:nvCxnSpPr>
            <p:cNvPr id="48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9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0" name="Группа 49"/>
          <p:cNvGrpSpPr/>
          <p:nvPr/>
        </p:nvGrpSpPr>
        <p:grpSpPr>
          <a:xfrm flipV="1">
            <a:off x="4720877" y="792987"/>
            <a:ext cx="72000" cy="634063"/>
            <a:chOff x="2367061" y="2366915"/>
            <a:chExt cx="72000" cy="634063"/>
          </a:xfrm>
        </p:grpSpPr>
        <p:cxnSp>
          <p:nvCxnSpPr>
            <p:cNvPr id="51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2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050" name="Picture 2" descr="W:\Projects\PL120\!_Info\2022.01.24 Виз.внутр\4\Вид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55" y="3763729"/>
            <a:ext cx="1163894" cy="105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W:\Projects\PL120\!_Info\2022.01.24 Виз.внутр\4\Вид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59" y="3763728"/>
            <a:ext cx="1145021" cy="105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W:\Projects\PL120\!_Info\2022.01.24 Виз.внутр\Коридор 1 этаж\Вид 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369" y="3763729"/>
            <a:ext cx="1207721" cy="10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:\Projects\PL120\!_Info\2022.01.24 Виз.внутр\Коридор 1 этаж\Вид 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92" y="3763728"/>
            <a:ext cx="905791" cy="10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W:\Projects\PL120\!_Info\2022.01.24 Виз.внутр\Туалет\Вид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227" y="3763728"/>
            <a:ext cx="880630" cy="10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:\Projects\PL120\!_Info\2022.01.24 Виз.внутр\Лестница\Вид 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511" y="3763729"/>
            <a:ext cx="880629" cy="10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8492417" y="4545132"/>
            <a:ext cx="3161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10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7045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/>
          <p:cNvSpPr txBox="1"/>
          <p:nvPr/>
        </p:nvSpPr>
        <p:spPr>
          <a:xfrm>
            <a:off x="8656326" y="4554884"/>
            <a:ext cx="122155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700" dirty="0"/>
          </a:p>
        </p:txBody>
      </p:sp>
      <p:sp>
        <p:nvSpPr>
          <p:cNvPr id="118" name="Google Shape;1398;p44"/>
          <p:cNvSpPr/>
          <p:nvPr/>
        </p:nvSpPr>
        <p:spPr>
          <a:xfrm rot="5400000">
            <a:off x="7619817" y="274011"/>
            <a:ext cx="320770" cy="2160353"/>
          </a:xfrm>
          <a:custGeom>
            <a:avLst/>
            <a:gdLst/>
            <a:ahLst/>
            <a:cxnLst/>
            <a:rect l="l" t="t" r="r" b="b"/>
            <a:pathLst>
              <a:path w="17952" h="102850" extrusionOk="0">
                <a:moveTo>
                  <a:pt x="2322" y="0"/>
                </a:moveTo>
                <a:cubicBezTo>
                  <a:pt x="1048" y="0"/>
                  <a:pt x="0" y="1048"/>
                  <a:pt x="0" y="2320"/>
                </a:cubicBezTo>
                <a:lnTo>
                  <a:pt x="0" y="49868"/>
                </a:lnTo>
                <a:lnTo>
                  <a:pt x="0" y="52997"/>
                </a:lnTo>
                <a:lnTo>
                  <a:pt x="0" y="102850"/>
                </a:lnTo>
                <a:lnTo>
                  <a:pt x="17951" y="102850"/>
                </a:lnTo>
                <a:lnTo>
                  <a:pt x="17951" y="52997"/>
                </a:lnTo>
                <a:lnTo>
                  <a:pt x="17951" y="49868"/>
                </a:lnTo>
                <a:lnTo>
                  <a:pt x="17951" y="2320"/>
                </a:lnTo>
                <a:cubicBezTo>
                  <a:pt x="17951" y="1048"/>
                  <a:pt x="16903" y="0"/>
                  <a:pt x="15630" y="0"/>
                </a:cubicBezTo>
                <a:close/>
              </a:path>
            </a:pathLst>
          </a:custGeom>
          <a:solidFill>
            <a:srgbClr val="FAF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27" name="Google Shape;1418;p44"/>
          <p:cNvSpPr/>
          <p:nvPr/>
        </p:nvSpPr>
        <p:spPr>
          <a:xfrm rot="5400000">
            <a:off x="6505552" y="1167046"/>
            <a:ext cx="360709" cy="360690"/>
          </a:xfrm>
          <a:custGeom>
            <a:avLst/>
            <a:gdLst/>
            <a:ahLst/>
            <a:cxnLst/>
            <a:rect l="l" t="t" r="r" b="b"/>
            <a:pathLst>
              <a:path w="18910" h="18909" extrusionOk="0">
                <a:moveTo>
                  <a:pt x="9447" y="0"/>
                </a:moveTo>
                <a:cubicBezTo>
                  <a:pt x="4238" y="0"/>
                  <a:pt x="0" y="4237"/>
                  <a:pt x="0" y="9462"/>
                </a:cubicBezTo>
                <a:cubicBezTo>
                  <a:pt x="0" y="14672"/>
                  <a:pt x="4238" y="18908"/>
                  <a:pt x="9447" y="18908"/>
                </a:cubicBezTo>
                <a:cubicBezTo>
                  <a:pt x="14672" y="18908"/>
                  <a:pt x="18909" y="14672"/>
                  <a:pt x="18909" y="9462"/>
                </a:cubicBezTo>
                <a:cubicBezTo>
                  <a:pt x="18909" y="4237"/>
                  <a:pt x="14672" y="0"/>
                  <a:pt x="94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139" name="Google Shape;1398;p44"/>
          <p:cNvSpPr/>
          <p:nvPr/>
        </p:nvSpPr>
        <p:spPr>
          <a:xfrm rot="5400000">
            <a:off x="7619817" y="731160"/>
            <a:ext cx="320770" cy="2160353"/>
          </a:xfrm>
          <a:custGeom>
            <a:avLst/>
            <a:gdLst/>
            <a:ahLst/>
            <a:cxnLst/>
            <a:rect l="l" t="t" r="r" b="b"/>
            <a:pathLst>
              <a:path w="17952" h="102850" extrusionOk="0">
                <a:moveTo>
                  <a:pt x="2322" y="0"/>
                </a:moveTo>
                <a:cubicBezTo>
                  <a:pt x="1048" y="0"/>
                  <a:pt x="0" y="1048"/>
                  <a:pt x="0" y="2320"/>
                </a:cubicBezTo>
                <a:lnTo>
                  <a:pt x="0" y="49868"/>
                </a:lnTo>
                <a:lnTo>
                  <a:pt x="0" y="52997"/>
                </a:lnTo>
                <a:lnTo>
                  <a:pt x="0" y="102850"/>
                </a:lnTo>
                <a:lnTo>
                  <a:pt x="17951" y="102850"/>
                </a:lnTo>
                <a:lnTo>
                  <a:pt x="17951" y="52997"/>
                </a:lnTo>
                <a:lnTo>
                  <a:pt x="17951" y="49868"/>
                </a:lnTo>
                <a:lnTo>
                  <a:pt x="17951" y="2320"/>
                </a:lnTo>
                <a:cubicBezTo>
                  <a:pt x="17951" y="1048"/>
                  <a:pt x="16903" y="0"/>
                  <a:pt x="15630" y="0"/>
                </a:cubicBezTo>
                <a:close/>
              </a:path>
            </a:pathLst>
          </a:custGeom>
          <a:solidFill>
            <a:srgbClr val="D3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45" name="Google Shape;1398;p44"/>
          <p:cNvSpPr/>
          <p:nvPr/>
        </p:nvSpPr>
        <p:spPr>
          <a:xfrm rot="5400000">
            <a:off x="7619817" y="1175661"/>
            <a:ext cx="320770" cy="2160353"/>
          </a:xfrm>
          <a:custGeom>
            <a:avLst/>
            <a:gdLst/>
            <a:ahLst/>
            <a:cxnLst/>
            <a:rect l="l" t="t" r="r" b="b"/>
            <a:pathLst>
              <a:path w="17952" h="102850" extrusionOk="0">
                <a:moveTo>
                  <a:pt x="2322" y="0"/>
                </a:moveTo>
                <a:cubicBezTo>
                  <a:pt x="1048" y="0"/>
                  <a:pt x="0" y="1048"/>
                  <a:pt x="0" y="2320"/>
                </a:cubicBezTo>
                <a:lnTo>
                  <a:pt x="0" y="49868"/>
                </a:lnTo>
                <a:lnTo>
                  <a:pt x="0" y="52997"/>
                </a:lnTo>
                <a:lnTo>
                  <a:pt x="0" y="102850"/>
                </a:lnTo>
                <a:lnTo>
                  <a:pt x="17951" y="102850"/>
                </a:lnTo>
                <a:lnTo>
                  <a:pt x="17951" y="52997"/>
                </a:lnTo>
                <a:lnTo>
                  <a:pt x="17951" y="49868"/>
                </a:lnTo>
                <a:lnTo>
                  <a:pt x="17951" y="2320"/>
                </a:lnTo>
                <a:cubicBezTo>
                  <a:pt x="17951" y="1048"/>
                  <a:pt x="16903" y="0"/>
                  <a:pt x="15630" y="0"/>
                </a:cubicBezTo>
                <a:close/>
              </a:path>
            </a:pathLst>
          </a:custGeom>
          <a:solidFill>
            <a:srgbClr val="FDEC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46" name="Google Shape;1418;p44"/>
          <p:cNvSpPr/>
          <p:nvPr/>
        </p:nvSpPr>
        <p:spPr>
          <a:xfrm rot="5400000">
            <a:off x="6505552" y="2065049"/>
            <a:ext cx="360709" cy="360690"/>
          </a:xfrm>
          <a:custGeom>
            <a:avLst/>
            <a:gdLst/>
            <a:ahLst/>
            <a:cxnLst/>
            <a:rect l="l" t="t" r="r" b="b"/>
            <a:pathLst>
              <a:path w="18910" h="18909" extrusionOk="0">
                <a:moveTo>
                  <a:pt x="9447" y="0"/>
                </a:moveTo>
                <a:cubicBezTo>
                  <a:pt x="4238" y="0"/>
                  <a:pt x="0" y="4237"/>
                  <a:pt x="0" y="9462"/>
                </a:cubicBezTo>
                <a:cubicBezTo>
                  <a:pt x="0" y="14672"/>
                  <a:pt x="4238" y="18908"/>
                  <a:pt x="9447" y="18908"/>
                </a:cubicBezTo>
                <a:cubicBezTo>
                  <a:pt x="14672" y="18908"/>
                  <a:pt x="18909" y="14672"/>
                  <a:pt x="18909" y="9462"/>
                </a:cubicBezTo>
                <a:cubicBezTo>
                  <a:pt x="18909" y="4237"/>
                  <a:pt x="14672" y="0"/>
                  <a:pt x="94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147" name="Google Shape;1419;p44"/>
          <p:cNvSpPr/>
          <p:nvPr/>
        </p:nvSpPr>
        <p:spPr>
          <a:xfrm rot="5400000">
            <a:off x="6559533" y="2115846"/>
            <a:ext cx="267031" cy="267012"/>
          </a:xfrm>
          <a:custGeom>
            <a:avLst/>
            <a:gdLst/>
            <a:ahLst/>
            <a:cxnLst/>
            <a:rect l="l" t="t" r="r" b="b"/>
            <a:pathLst>
              <a:path w="13999" h="13998" extrusionOk="0">
                <a:moveTo>
                  <a:pt x="6992" y="1"/>
                </a:moveTo>
                <a:cubicBezTo>
                  <a:pt x="3129" y="1"/>
                  <a:pt x="1" y="3129"/>
                  <a:pt x="1" y="6991"/>
                </a:cubicBezTo>
                <a:cubicBezTo>
                  <a:pt x="1" y="10854"/>
                  <a:pt x="3129" y="13998"/>
                  <a:pt x="6992" y="13998"/>
                </a:cubicBezTo>
                <a:cubicBezTo>
                  <a:pt x="10854" y="13998"/>
                  <a:pt x="13998" y="10854"/>
                  <a:pt x="13998" y="6991"/>
                </a:cubicBezTo>
                <a:cubicBezTo>
                  <a:pt x="13998" y="3129"/>
                  <a:pt x="10854" y="1"/>
                  <a:pt x="6992" y="1"/>
                </a:cubicBezTo>
                <a:close/>
              </a:path>
            </a:pathLst>
          </a:custGeom>
          <a:solidFill>
            <a:srgbClr val="FDEC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148" name="Группа 147"/>
          <p:cNvGrpSpPr/>
          <p:nvPr/>
        </p:nvGrpSpPr>
        <p:grpSpPr>
          <a:xfrm>
            <a:off x="6612999" y="2157799"/>
            <a:ext cx="169293" cy="168819"/>
            <a:chOff x="4813528" y="1436070"/>
            <a:chExt cx="169293" cy="168819"/>
          </a:xfrm>
        </p:grpSpPr>
        <p:sp>
          <p:nvSpPr>
            <p:cNvPr id="149" name="Google Shape;1387;p43"/>
            <p:cNvSpPr/>
            <p:nvPr/>
          </p:nvSpPr>
          <p:spPr>
            <a:xfrm>
              <a:off x="4905007" y="1436070"/>
              <a:ext cx="77814" cy="77814"/>
            </a:xfrm>
            <a:custGeom>
              <a:avLst/>
              <a:gdLst/>
              <a:ahLst/>
              <a:cxnLst/>
              <a:rect l="l" t="t" r="r" b="b"/>
              <a:pathLst>
                <a:path w="1805" h="1805" extrusionOk="0">
                  <a:moveTo>
                    <a:pt x="10" y="1"/>
                  </a:moveTo>
                  <a:lnTo>
                    <a:pt x="0" y="1794"/>
                  </a:lnTo>
                  <a:lnTo>
                    <a:pt x="1804" y="1805"/>
                  </a:lnTo>
                  <a:cubicBezTo>
                    <a:pt x="1804" y="813"/>
                    <a:pt x="100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150" name="Google Shape;1388;p43"/>
            <p:cNvSpPr/>
            <p:nvPr/>
          </p:nvSpPr>
          <p:spPr>
            <a:xfrm>
              <a:off x="4813528" y="1449736"/>
              <a:ext cx="155153" cy="155153"/>
            </a:xfrm>
            <a:custGeom>
              <a:avLst/>
              <a:gdLst/>
              <a:ahLst/>
              <a:cxnLst/>
              <a:rect l="l" t="t" r="r" b="b"/>
              <a:pathLst>
                <a:path w="3599" h="3599" extrusionOk="0">
                  <a:moveTo>
                    <a:pt x="1805" y="1"/>
                  </a:moveTo>
                  <a:cubicBezTo>
                    <a:pt x="814" y="1"/>
                    <a:pt x="10" y="803"/>
                    <a:pt x="1" y="1795"/>
                  </a:cubicBezTo>
                  <a:cubicBezTo>
                    <a:pt x="1" y="2786"/>
                    <a:pt x="803" y="3599"/>
                    <a:pt x="1795" y="3599"/>
                  </a:cubicBezTo>
                  <a:cubicBezTo>
                    <a:pt x="2786" y="3599"/>
                    <a:pt x="3599" y="2796"/>
                    <a:pt x="3599" y="1805"/>
                  </a:cubicBezTo>
                  <a:lnTo>
                    <a:pt x="1805" y="1805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</p:grpSp>
      <p:pic>
        <p:nvPicPr>
          <p:cNvPr id="4100" name="Picture 4" descr="W:\Projects\PL120\render\2022.01.05\3f_u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b="24998"/>
          <a:stretch/>
        </p:blipFill>
        <p:spPr bwMode="auto">
          <a:xfrm>
            <a:off x="331648" y="976255"/>
            <a:ext cx="6120000" cy="1716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0137" y="374650"/>
            <a:ext cx="6561138" cy="330200"/>
          </a:xfrm>
        </p:spPr>
        <p:txBody>
          <a:bodyPr/>
          <a:lstStyle/>
          <a:p>
            <a:r>
              <a:rPr lang="ru-RU" sz="2000" dirty="0"/>
              <a:t>Учебная база для </a:t>
            </a:r>
            <a:r>
              <a:rPr lang="ru-RU" sz="2000" dirty="0" smtClean="0"/>
              <a:t>магистрантов, 1 корпус, 3 этаж</a:t>
            </a:r>
            <a:endParaRPr lang="ru-RU" sz="20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1091673" y="763534"/>
            <a:ext cx="14179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Учебный класс на 40 чел.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215620" y="717505"/>
            <a:ext cx="1391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Учебный компьютерный </a:t>
            </a:r>
          </a:p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 класс на 15 чел.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288028" y="2678872"/>
            <a:ext cx="1391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Учебный компьютерный </a:t>
            </a:r>
          </a:p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 класс на 24 чел.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368412" y="760811"/>
            <a:ext cx="7745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Кофе-поинт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6878" y="1228897"/>
            <a:ext cx="1848449" cy="236988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Учебный центр (24 м², 2 чел.)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886850" y="2131662"/>
            <a:ext cx="2135691" cy="236988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70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Научный центр (340 м², 9 чел., 91 мест)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4136803" y="2730670"/>
            <a:ext cx="70243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Коворкинг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2260512" y="2730670"/>
            <a:ext cx="7793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Зона отдыха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0" y="3684270"/>
            <a:ext cx="9144000" cy="1225550"/>
          </a:xfrm>
          <a:prstGeom prst="rect">
            <a:avLst/>
          </a:prstGeom>
          <a:solidFill>
            <a:srgbClr val="A4CBEC">
              <a:alpha val="5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0" name="Google Shape;1419;p44"/>
          <p:cNvSpPr/>
          <p:nvPr/>
        </p:nvSpPr>
        <p:spPr>
          <a:xfrm rot="5400000">
            <a:off x="6559533" y="1214196"/>
            <a:ext cx="267031" cy="267012"/>
          </a:xfrm>
          <a:custGeom>
            <a:avLst/>
            <a:gdLst/>
            <a:ahLst/>
            <a:cxnLst/>
            <a:rect l="l" t="t" r="r" b="b"/>
            <a:pathLst>
              <a:path w="13999" h="13998" extrusionOk="0">
                <a:moveTo>
                  <a:pt x="6992" y="1"/>
                </a:moveTo>
                <a:cubicBezTo>
                  <a:pt x="3129" y="1"/>
                  <a:pt x="1" y="3129"/>
                  <a:pt x="1" y="6991"/>
                </a:cubicBezTo>
                <a:cubicBezTo>
                  <a:pt x="1" y="10854"/>
                  <a:pt x="3129" y="13998"/>
                  <a:pt x="6992" y="13998"/>
                </a:cubicBezTo>
                <a:cubicBezTo>
                  <a:pt x="10854" y="13998"/>
                  <a:pt x="13998" y="10854"/>
                  <a:pt x="13998" y="6991"/>
                </a:cubicBezTo>
                <a:cubicBezTo>
                  <a:pt x="13998" y="3129"/>
                  <a:pt x="10854" y="1"/>
                  <a:pt x="6992" y="1"/>
                </a:cubicBezTo>
                <a:close/>
              </a:path>
            </a:pathLst>
          </a:custGeom>
          <a:solidFill>
            <a:srgbClr val="FAF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121" name="Группа 120"/>
          <p:cNvGrpSpPr/>
          <p:nvPr/>
        </p:nvGrpSpPr>
        <p:grpSpPr>
          <a:xfrm>
            <a:off x="6612999" y="1256149"/>
            <a:ext cx="169293" cy="168819"/>
            <a:chOff x="4813528" y="1436070"/>
            <a:chExt cx="169293" cy="168819"/>
          </a:xfrm>
        </p:grpSpPr>
        <p:sp>
          <p:nvSpPr>
            <p:cNvPr id="122" name="Google Shape;1387;p43"/>
            <p:cNvSpPr/>
            <p:nvPr/>
          </p:nvSpPr>
          <p:spPr>
            <a:xfrm>
              <a:off x="4905007" y="1436070"/>
              <a:ext cx="77814" cy="77814"/>
            </a:xfrm>
            <a:custGeom>
              <a:avLst/>
              <a:gdLst/>
              <a:ahLst/>
              <a:cxnLst/>
              <a:rect l="l" t="t" r="r" b="b"/>
              <a:pathLst>
                <a:path w="1805" h="1805" extrusionOk="0">
                  <a:moveTo>
                    <a:pt x="10" y="1"/>
                  </a:moveTo>
                  <a:lnTo>
                    <a:pt x="0" y="1794"/>
                  </a:lnTo>
                  <a:lnTo>
                    <a:pt x="1804" y="1805"/>
                  </a:lnTo>
                  <a:cubicBezTo>
                    <a:pt x="1804" y="813"/>
                    <a:pt x="100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123" name="Google Shape;1388;p43"/>
            <p:cNvSpPr/>
            <p:nvPr/>
          </p:nvSpPr>
          <p:spPr>
            <a:xfrm>
              <a:off x="4813528" y="1449736"/>
              <a:ext cx="155153" cy="155153"/>
            </a:xfrm>
            <a:custGeom>
              <a:avLst/>
              <a:gdLst/>
              <a:ahLst/>
              <a:cxnLst/>
              <a:rect l="l" t="t" r="r" b="b"/>
              <a:pathLst>
                <a:path w="3599" h="3599" extrusionOk="0">
                  <a:moveTo>
                    <a:pt x="1805" y="1"/>
                  </a:moveTo>
                  <a:cubicBezTo>
                    <a:pt x="814" y="1"/>
                    <a:pt x="10" y="803"/>
                    <a:pt x="1" y="1795"/>
                  </a:cubicBezTo>
                  <a:cubicBezTo>
                    <a:pt x="1" y="2786"/>
                    <a:pt x="803" y="3599"/>
                    <a:pt x="1795" y="3599"/>
                  </a:cubicBezTo>
                  <a:cubicBezTo>
                    <a:pt x="2786" y="3599"/>
                    <a:pt x="3599" y="2796"/>
                    <a:pt x="3599" y="1805"/>
                  </a:cubicBezTo>
                  <a:lnTo>
                    <a:pt x="1805" y="1805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6867800" y="1650951"/>
            <a:ext cx="1596203" cy="344710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70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Служебные </a:t>
            </a:r>
            <a:r>
              <a:rPr lang="ru-RU" dirty="0" smtClean="0"/>
              <a:t>помещения</a:t>
            </a:r>
          </a:p>
          <a:p>
            <a:r>
              <a:rPr lang="ru-RU" dirty="0" smtClean="0"/>
              <a:t>(24 </a:t>
            </a:r>
            <a:r>
              <a:rPr lang="ru-RU" dirty="0"/>
              <a:t>м², 2 чел.)</a:t>
            </a:r>
          </a:p>
        </p:txBody>
      </p:sp>
      <p:sp>
        <p:nvSpPr>
          <p:cNvPr id="140" name="Google Shape;1418;p44"/>
          <p:cNvSpPr/>
          <p:nvPr/>
        </p:nvSpPr>
        <p:spPr>
          <a:xfrm rot="5400000">
            <a:off x="6505552" y="1624195"/>
            <a:ext cx="360709" cy="360690"/>
          </a:xfrm>
          <a:custGeom>
            <a:avLst/>
            <a:gdLst/>
            <a:ahLst/>
            <a:cxnLst/>
            <a:rect l="l" t="t" r="r" b="b"/>
            <a:pathLst>
              <a:path w="18910" h="18909" extrusionOk="0">
                <a:moveTo>
                  <a:pt x="9447" y="0"/>
                </a:moveTo>
                <a:cubicBezTo>
                  <a:pt x="4238" y="0"/>
                  <a:pt x="0" y="4237"/>
                  <a:pt x="0" y="9462"/>
                </a:cubicBezTo>
                <a:cubicBezTo>
                  <a:pt x="0" y="14672"/>
                  <a:pt x="4238" y="18908"/>
                  <a:pt x="9447" y="18908"/>
                </a:cubicBezTo>
                <a:cubicBezTo>
                  <a:pt x="14672" y="18908"/>
                  <a:pt x="18909" y="14672"/>
                  <a:pt x="18909" y="9462"/>
                </a:cubicBezTo>
                <a:cubicBezTo>
                  <a:pt x="18909" y="4237"/>
                  <a:pt x="14672" y="0"/>
                  <a:pt x="94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141" name="Google Shape;1419;p44"/>
          <p:cNvSpPr/>
          <p:nvPr/>
        </p:nvSpPr>
        <p:spPr>
          <a:xfrm rot="5400000">
            <a:off x="6559533" y="1671345"/>
            <a:ext cx="267031" cy="267012"/>
          </a:xfrm>
          <a:custGeom>
            <a:avLst/>
            <a:gdLst/>
            <a:ahLst/>
            <a:cxnLst/>
            <a:rect l="l" t="t" r="r" b="b"/>
            <a:pathLst>
              <a:path w="13999" h="13998" extrusionOk="0">
                <a:moveTo>
                  <a:pt x="6992" y="1"/>
                </a:moveTo>
                <a:cubicBezTo>
                  <a:pt x="3129" y="1"/>
                  <a:pt x="1" y="3129"/>
                  <a:pt x="1" y="6991"/>
                </a:cubicBezTo>
                <a:cubicBezTo>
                  <a:pt x="1" y="10854"/>
                  <a:pt x="3129" y="13998"/>
                  <a:pt x="6992" y="13998"/>
                </a:cubicBezTo>
                <a:cubicBezTo>
                  <a:pt x="10854" y="13998"/>
                  <a:pt x="13998" y="10854"/>
                  <a:pt x="13998" y="6991"/>
                </a:cubicBezTo>
                <a:cubicBezTo>
                  <a:pt x="13998" y="3129"/>
                  <a:pt x="10854" y="1"/>
                  <a:pt x="6992" y="1"/>
                </a:cubicBezTo>
                <a:close/>
              </a:path>
            </a:pathLst>
          </a:custGeom>
          <a:solidFill>
            <a:srgbClr val="D3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142" name="Группа 141"/>
          <p:cNvGrpSpPr/>
          <p:nvPr/>
        </p:nvGrpSpPr>
        <p:grpSpPr>
          <a:xfrm>
            <a:off x="6612999" y="1713298"/>
            <a:ext cx="169293" cy="168819"/>
            <a:chOff x="4813528" y="1436070"/>
            <a:chExt cx="169293" cy="168819"/>
          </a:xfrm>
        </p:grpSpPr>
        <p:sp>
          <p:nvSpPr>
            <p:cNvPr id="143" name="Google Shape;1387;p43"/>
            <p:cNvSpPr/>
            <p:nvPr/>
          </p:nvSpPr>
          <p:spPr>
            <a:xfrm>
              <a:off x="4905007" y="1436070"/>
              <a:ext cx="77814" cy="77814"/>
            </a:xfrm>
            <a:custGeom>
              <a:avLst/>
              <a:gdLst/>
              <a:ahLst/>
              <a:cxnLst/>
              <a:rect l="l" t="t" r="r" b="b"/>
              <a:pathLst>
                <a:path w="1805" h="1805" extrusionOk="0">
                  <a:moveTo>
                    <a:pt x="10" y="1"/>
                  </a:moveTo>
                  <a:lnTo>
                    <a:pt x="0" y="1794"/>
                  </a:lnTo>
                  <a:lnTo>
                    <a:pt x="1804" y="1805"/>
                  </a:lnTo>
                  <a:cubicBezTo>
                    <a:pt x="1804" y="813"/>
                    <a:pt x="100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144" name="Google Shape;1388;p43"/>
            <p:cNvSpPr/>
            <p:nvPr/>
          </p:nvSpPr>
          <p:spPr>
            <a:xfrm>
              <a:off x="4813528" y="1449736"/>
              <a:ext cx="155153" cy="155153"/>
            </a:xfrm>
            <a:custGeom>
              <a:avLst/>
              <a:gdLst/>
              <a:ahLst/>
              <a:cxnLst/>
              <a:rect l="l" t="t" r="r" b="b"/>
              <a:pathLst>
                <a:path w="3599" h="3599" extrusionOk="0">
                  <a:moveTo>
                    <a:pt x="1805" y="1"/>
                  </a:moveTo>
                  <a:cubicBezTo>
                    <a:pt x="814" y="1"/>
                    <a:pt x="10" y="803"/>
                    <a:pt x="1" y="1795"/>
                  </a:cubicBezTo>
                  <a:cubicBezTo>
                    <a:pt x="1" y="2786"/>
                    <a:pt x="803" y="3599"/>
                    <a:pt x="1795" y="3599"/>
                  </a:cubicBezTo>
                  <a:cubicBezTo>
                    <a:pt x="2786" y="3599"/>
                    <a:pt x="3599" y="2796"/>
                    <a:pt x="3599" y="1805"/>
                  </a:cubicBezTo>
                  <a:lnTo>
                    <a:pt x="1805" y="1805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</p:grpSp>
      <p:pic>
        <p:nvPicPr>
          <p:cNvPr id="4105" name="Picture 9" descr="W:\Projects\PL120\!_Info\Визуализация\лестница вар 2\Вид 6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22" y="3795753"/>
            <a:ext cx="918059" cy="1020139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Прямоугольник 157"/>
          <p:cNvSpPr/>
          <p:nvPr/>
        </p:nvSpPr>
        <p:spPr>
          <a:xfrm>
            <a:off x="392431" y="3039727"/>
            <a:ext cx="8572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Третий этаж – помещения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для учебного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процесса магистрантов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проекта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Научный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центр</a:t>
            </a:r>
            <a:r>
              <a:rPr lang="en-US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: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 компьютерные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классы для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спец.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дисциплин,  общий лекционный кабинет и лаборатория для самостоятельной работы магистрантов. Учебные пространства оборудованы мобильными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столами-трансформерами для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формирования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помещений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в зависимости от количества магистрантов. Также предусмотрен кабинет для работы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преподавателей.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grpSp>
        <p:nvGrpSpPr>
          <p:cNvPr id="57" name="Группа 56"/>
          <p:cNvGrpSpPr/>
          <p:nvPr/>
        </p:nvGrpSpPr>
        <p:grpSpPr>
          <a:xfrm flipV="1">
            <a:off x="1019673" y="811086"/>
            <a:ext cx="72000" cy="634063"/>
            <a:chOff x="2367061" y="2366915"/>
            <a:chExt cx="72000" cy="634063"/>
          </a:xfrm>
        </p:grpSpPr>
        <p:cxnSp>
          <p:nvCxnSpPr>
            <p:cNvPr id="58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 flipV="1">
            <a:off x="3296412" y="811086"/>
            <a:ext cx="72000" cy="634063"/>
            <a:chOff x="2367061" y="2366915"/>
            <a:chExt cx="72000" cy="634063"/>
          </a:xfrm>
        </p:grpSpPr>
        <p:cxnSp>
          <p:nvCxnSpPr>
            <p:cNvPr id="61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3" name="Группа 62"/>
          <p:cNvGrpSpPr/>
          <p:nvPr/>
        </p:nvGrpSpPr>
        <p:grpSpPr>
          <a:xfrm flipV="1">
            <a:off x="5116988" y="811086"/>
            <a:ext cx="72000" cy="634063"/>
            <a:chOff x="2367061" y="2366915"/>
            <a:chExt cx="72000" cy="634063"/>
          </a:xfrm>
        </p:grpSpPr>
        <p:cxnSp>
          <p:nvCxnSpPr>
            <p:cNvPr id="64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5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2176961" y="2235613"/>
            <a:ext cx="72000" cy="634063"/>
            <a:chOff x="2367061" y="2366915"/>
            <a:chExt cx="72000" cy="634063"/>
          </a:xfrm>
        </p:grpSpPr>
        <p:cxnSp>
          <p:nvCxnSpPr>
            <p:cNvPr id="73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4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4844940" y="2235613"/>
            <a:ext cx="72000" cy="634063"/>
            <a:chOff x="2367061" y="2366915"/>
            <a:chExt cx="72000" cy="634063"/>
          </a:xfrm>
        </p:grpSpPr>
        <p:cxnSp>
          <p:nvCxnSpPr>
            <p:cNvPr id="76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7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5224536" y="2235613"/>
            <a:ext cx="72000" cy="634063"/>
            <a:chOff x="2367061" y="2366915"/>
            <a:chExt cx="72000" cy="634063"/>
          </a:xfrm>
        </p:grpSpPr>
        <p:cxnSp>
          <p:nvCxnSpPr>
            <p:cNvPr id="79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0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62289" y="2235613"/>
            <a:ext cx="72000" cy="634063"/>
            <a:chOff x="2367061" y="2366915"/>
            <a:chExt cx="72000" cy="634063"/>
          </a:xfrm>
        </p:grpSpPr>
        <p:cxnSp>
          <p:nvCxnSpPr>
            <p:cNvPr id="70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1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" name="Прямоугольник 81"/>
          <p:cNvSpPr/>
          <p:nvPr/>
        </p:nvSpPr>
        <p:spPr>
          <a:xfrm>
            <a:off x="734289" y="2678872"/>
            <a:ext cx="1391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Учебный компьютерный </a:t>
            </a:r>
          </a:p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 класс на 24 чел.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pic>
        <p:nvPicPr>
          <p:cNvPr id="3074" name="Picture 2" descr="W:\Projects\PL120\!_Info\2022.01.24 Виз.внутр\Кофе-брейк\Вид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56" y="3795753"/>
            <a:ext cx="944290" cy="102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W:\Projects\PL120\!_Info\2022.01.24 Виз.внутр\Мойка для посуды\Вид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20" y="3795753"/>
            <a:ext cx="688544" cy="102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W:\Projects\PL120\!_Info\2022.01.24 Виз.внутр\Коридор 1 этаж\Вид 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04" y="3790950"/>
            <a:ext cx="948735" cy="10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:\Projects\PL120\!_Info\2022.01.24 Виз.внутр\2\Вид 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56" y="3798416"/>
            <a:ext cx="1281927" cy="10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W:\Projects\PL120\!_Info\2022.01.24 Виз.внутр\Туалет\Вид 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81" y="3790950"/>
            <a:ext cx="922382" cy="10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8492417" y="4545132"/>
            <a:ext cx="3321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11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97206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8587740" y="4562504"/>
            <a:ext cx="198361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7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0" y="3684270"/>
            <a:ext cx="9144000" cy="1225550"/>
          </a:xfrm>
          <a:prstGeom prst="rect">
            <a:avLst/>
          </a:prstGeom>
          <a:solidFill>
            <a:srgbClr val="A4CBE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0137" y="327660"/>
            <a:ext cx="6561138" cy="330200"/>
          </a:xfrm>
        </p:spPr>
        <p:txBody>
          <a:bodyPr/>
          <a:lstStyle/>
          <a:p>
            <a:r>
              <a:rPr lang="ru-RU" sz="2000" dirty="0"/>
              <a:t>Отраслевой центр цифровых решений (ОЦЦР),</a:t>
            </a:r>
            <a:br>
              <a:rPr lang="ru-RU" sz="2000" dirty="0"/>
            </a:br>
            <a:r>
              <a:rPr lang="ru-RU" sz="2000" dirty="0" smtClean="0"/>
              <a:t>1 корпус, </a:t>
            </a:r>
            <a:r>
              <a:rPr lang="ru-RU" sz="2000" dirty="0"/>
              <a:t>4 этаж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505561" y="1555740"/>
            <a:ext cx="2510744" cy="360709"/>
            <a:chOff x="6505561" y="1950343"/>
            <a:chExt cx="2510744" cy="360709"/>
          </a:xfrm>
        </p:grpSpPr>
        <p:sp>
          <p:nvSpPr>
            <p:cNvPr id="171" name="Google Shape;1398;p44"/>
            <p:cNvSpPr/>
            <p:nvPr/>
          </p:nvSpPr>
          <p:spPr>
            <a:xfrm rot="5400000">
              <a:off x="7619816" y="1057318"/>
              <a:ext cx="320770" cy="2160353"/>
            </a:xfrm>
            <a:custGeom>
              <a:avLst/>
              <a:gdLst/>
              <a:ahLst/>
              <a:cxnLst/>
              <a:rect l="l" t="t" r="r" b="b"/>
              <a:pathLst>
                <a:path w="17952" h="102850" extrusionOk="0">
                  <a:moveTo>
                    <a:pt x="2322" y="0"/>
                  </a:moveTo>
                  <a:cubicBezTo>
                    <a:pt x="1048" y="0"/>
                    <a:pt x="0" y="1048"/>
                    <a:pt x="0" y="2320"/>
                  </a:cubicBezTo>
                  <a:lnTo>
                    <a:pt x="0" y="49868"/>
                  </a:lnTo>
                  <a:lnTo>
                    <a:pt x="0" y="52997"/>
                  </a:lnTo>
                  <a:lnTo>
                    <a:pt x="0" y="102850"/>
                  </a:lnTo>
                  <a:lnTo>
                    <a:pt x="17951" y="102850"/>
                  </a:lnTo>
                  <a:lnTo>
                    <a:pt x="17951" y="52997"/>
                  </a:lnTo>
                  <a:lnTo>
                    <a:pt x="17951" y="49868"/>
                  </a:lnTo>
                  <a:lnTo>
                    <a:pt x="17951" y="2320"/>
                  </a:lnTo>
                  <a:cubicBezTo>
                    <a:pt x="17951" y="1048"/>
                    <a:pt x="16903" y="0"/>
                    <a:pt x="15630" y="0"/>
                  </a:cubicBezTo>
                  <a:close/>
                </a:path>
              </a:pathLst>
            </a:custGeom>
            <a:solidFill>
              <a:srgbClr val="BCE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2" name="Google Shape;1418;p44"/>
            <p:cNvSpPr/>
            <p:nvPr/>
          </p:nvSpPr>
          <p:spPr>
            <a:xfrm rot="5400000">
              <a:off x="6505551" y="1950353"/>
              <a:ext cx="360709" cy="360690"/>
            </a:xfrm>
            <a:custGeom>
              <a:avLst/>
              <a:gdLst/>
              <a:ahLst/>
              <a:cxnLst/>
              <a:rect l="l" t="t" r="r" b="b"/>
              <a:pathLst>
                <a:path w="18910" h="18909" extrusionOk="0">
                  <a:moveTo>
                    <a:pt x="9447" y="0"/>
                  </a:moveTo>
                  <a:cubicBezTo>
                    <a:pt x="4238" y="0"/>
                    <a:pt x="0" y="4237"/>
                    <a:pt x="0" y="9462"/>
                  </a:cubicBezTo>
                  <a:cubicBezTo>
                    <a:pt x="0" y="14672"/>
                    <a:pt x="4238" y="18908"/>
                    <a:pt x="9447" y="18908"/>
                  </a:cubicBezTo>
                  <a:cubicBezTo>
                    <a:pt x="14672" y="18908"/>
                    <a:pt x="18909" y="14672"/>
                    <a:pt x="18909" y="9462"/>
                  </a:cubicBezTo>
                  <a:cubicBezTo>
                    <a:pt x="18909" y="4237"/>
                    <a:pt x="14672" y="0"/>
                    <a:pt x="9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174" name="Google Shape;1419;p44"/>
            <p:cNvSpPr/>
            <p:nvPr/>
          </p:nvSpPr>
          <p:spPr>
            <a:xfrm rot="5400000">
              <a:off x="6559532" y="1997503"/>
              <a:ext cx="267031" cy="267012"/>
            </a:xfrm>
            <a:custGeom>
              <a:avLst/>
              <a:gdLst/>
              <a:ahLst/>
              <a:cxnLst/>
              <a:rect l="l" t="t" r="r" b="b"/>
              <a:pathLst>
                <a:path w="13999" h="13998" extrusionOk="0">
                  <a:moveTo>
                    <a:pt x="6992" y="1"/>
                  </a:moveTo>
                  <a:cubicBezTo>
                    <a:pt x="3129" y="1"/>
                    <a:pt x="1" y="3129"/>
                    <a:pt x="1" y="6991"/>
                  </a:cubicBezTo>
                  <a:cubicBezTo>
                    <a:pt x="1" y="10854"/>
                    <a:pt x="3129" y="13998"/>
                    <a:pt x="6992" y="13998"/>
                  </a:cubicBezTo>
                  <a:cubicBezTo>
                    <a:pt x="10854" y="13998"/>
                    <a:pt x="13998" y="10854"/>
                    <a:pt x="13998" y="6991"/>
                  </a:cubicBezTo>
                  <a:cubicBezTo>
                    <a:pt x="13998" y="3129"/>
                    <a:pt x="10854" y="1"/>
                    <a:pt x="6992" y="1"/>
                  </a:cubicBezTo>
                  <a:close/>
                </a:path>
              </a:pathLst>
            </a:custGeom>
            <a:solidFill>
              <a:srgbClr val="C2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grpSp>
          <p:nvGrpSpPr>
            <p:cNvPr id="175" name="Группа 174"/>
            <p:cNvGrpSpPr/>
            <p:nvPr/>
          </p:nvGrpSpPr>
          <p:grpSpPr>
            <a:xfrm>
              <a:off x="6612998" y="2039456"/>
              <a:ext cx="169293" cy="168819"/>
              <a:chOff x="4813528" y="1436070"/>
              <a:chExt cx="169293" cy="168819"/>
            </a:xfrm>
          </p:grpSpPr>
          <p:sp>
            <p:nvSpPr>
              <p:cNvPr id="176" name="Google Shape;1387;p43"/>
              <p:cNvSpPr/>
              <p:nvPr/>
            </p:nvSpPr>
            <p:spPr>
              <a:xfrm>
                <a:off x="4905007" y="1436070"/>
                <a:ext cx="77814" cy="77814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805" extrusionOk="0">
                    <a:moveTo>
                      <a:pt x="10" y="1"/>
                    </a:moveTo>
                    <a:lnTo>
                      <a:pt x="0" y="1794"/>
                    </a:lnTo>
                    <a:lnTo>
                      <a:pt x="1804" y="1805"/>
                    </a:lnTo>
                    <a:cubicBezTo>
                      <a:pt x="1804" y="813"/>
                      <a:pt x="1001" y="1"/>
                      <a:pt x="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  <p:sp>
            <p:nvSpPr>
              <p:cNvPr id="177" name="Google Shape;1388;p43"/>
              <p:cNvSpPr/>
              <p:nvPr/>
            </p:nvSpPr>
            <p:spPr>
              <a:xfrm>
                <a:off x="4813528" y="1449736"/>
                <a:ext cx="155153" cy="155153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3599" extrusionOk="0">
                    <a:moveTo>
                      <a:pt x="1805" y="1"/>
                    </a:moveTo>
                    <a:cubicBezTo>
                      <a:pt x="814" y="1"/>
                      <a:pt x="10" y="803"/>
                      <a:pt x="1" y="1795"/>
                    </a:cubicBezTo>
                    <a:cubicBezTo>
                      <a:pt x="1" y="2786"/>
                      <a:pt x="803" y="3599"/>
                      <a:pt x="1795" y="3599"/>
                    </a:cubicBezTo>
                    <a:cubicBezTo>
                      <a:pt x="2786" y="3599"/>
                      <a:pt x="3599" y="2796"/>
                      <a:pt x="3599" y="1805"/>
                    </a:cubicBezTo>
                    <a:lnTo>
                      <a:pt x="1805" y="1805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</p:grpSp>
        <p:sp>
          <p:nvSpPr>
            <p:cNvPr id="135" name="TextBox 134"/>
            <p:cNvSpPr txBox="1"/>
            <p:nvPr/>
          </p:nvSpPr>
          <p:spPr>
            <a:xfrm>
              <a:off x="6875040" y="2017467"/>
              <a:ext cx="2141265" cy="236988"/>
            </a:xfrm>
            <a:prstGeom prst="rect">
              <a:avLst/>
            </a:prstGeom>
            <a:noFill/>
          </p:spPr>
          <p:txBody>
            <a:bodyPr wrap="square" lIns="128016" tIns="64008" rIns="128016" bIns="64008" rtlCol="0">
              <a:spAutoFit/>
            </a:bodyPr>
            <a:lstStyle/>
            <a:p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Проектный офис «Волна»</a:t>
              </a:r>
              <a:r>
                <a:rPr lang="en-US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 (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90 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м²,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13 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чел.</a:t>
              </a:r>
              <a:r>
                <a:rPr lang="en-US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)</a:t>
              </a:r>
              <a:endPara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505562" y="1143572"/>
            <a:ext cx="2354816" cy="452432"/>
            <a:chOff x="6505562" y="1830745"/>
            <a:chExt cx="2354816" cy="452432"/>
          </a:xfrm>
        </p:grpSpPr>
        <p:sp>
          <p:nvSpPr>
            <p:cNvPr id="185" name="Google Shape;1398;p44"/>
            <p:cNvSpPr/>
            <p:nvPr/>
          </p:nvSpPr>
          <p:spPr>
            <a:xfrm rot="5400000">
              <a:off x="7619817" y="969057"/>
              <a:ext cx="320770" cy="2160353"/>
            </a:xfrm>
            <a:custGeom>
              <a:avLst/>
              <a:gdLst/>
              <a:ahLst/>
              <a:cxnLst/>
              <a:rect l="l" t="t" r="r" b="b"/>
              <a:pathLst>
                <a:path w="17952" h="102850" extrusionOk="0">
                  <a:moveTo>
                    <a:pt x="2322" y="0"/>
                  </a:moveTo>
                  <a:cubicBezTo>
                    <a:pt x="1048" y="0"/>
                    <a:pt x="0" y="1048"/>
                    <a:pt x="0" y="2320"/>
                  </a:cubicBezTo>
                  <a:lnTo>
                    <a:pt x="0" y="49868"/>
                  </a:lnTo>
                  <a:lnTo>
                    <a:pt x="0" y="52997"/>
                  </a:lnTo>
                  <a:lnTo>
                    <a:pt x="0" y="102850"/>
                  </a:lnTo>
                  <a:lnTo>
                    <a:pt x="17951" y="102850"/>
                  </a:lnTo>
                  <a:lnTo>
                    <a:pt x="17951" y="52997"/>
                  </a:lnTo>
                  <a:lnTo>
                    <a:pt x="17951" y="49868"/>
                  </a:lnTo>
                  <a:lnTo>
                    <a:pt x="17951" y="2320"/>
                  </a:lnTo>
                  <a:cubicBezTo>
                    <a:pt x="17951" y="1048"/>
                    <a:pt x="16903" y="0"/>
                    <a:pt x="15630" y="0"/>
                  </a:cubicBezTo>
                  <a:close/>
                </a:path>
              </a:pathLst>
            </a:custGeom>
            <a:solidFill>
              <a:srgbClr val="95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880472" y="1830745"/>
              <a:ext cx="1945618" cy="452432"/>
            </a:xfrm>
            <a:prstGeom prst="rect">
              <a:avLst/>
            </a:prstGeom>
            <a:noFill/>
          </p:spPr>
          <p:txBody>
            <a:bodyPr wrap="square" lIns="128016" tIns="64008" rIns="128016" bIns="64008" rtlCol="0">
              <a:spAutoFit/>
            </a:bodyPr>
            <a:lstStyle/>
            <a:p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Региональный центр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компетенций</a:t>
              </a:r>
              <a:r>
                <a:rPr lang="en-US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суперкомпьютерного моделирования </a:t>
              </a:r>
              <a:r>
                <a:rPr lang="en-US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(РЦК СМ) </a:t>
              </a:r>
              <a:r>
                <a:rPr lang="en-US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(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130 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м²,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20 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чел.</a:t>
              </a:r>
              <a:r>
                <a:rPr lang="en-US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)</a:t>
              </a:r>
              <a:endPara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endParaRPr>
            </a:p>
          </p:txBody>
        </p:sp>
        <p:sp>
          <p:nvSpPr>
            <p:cNvPr id="190" name="Google Shape;1418;p44"/>
            <p:cNvSpPr/>
            <p:nvPr/>
          </p:nvSpPr>
          <p:spPr>
            <a:xfrm rot="5400000">
              <a:off x="6505552" y="1862092"/>
              <a:ext cx="360709" cy="360690"/>
            </a:xfrm>
            <a:custGeom>
              <a:avLst/>
              <a:gdLst/>
              <a:ahLst/>
              <a:cxnLst/>
              <a:rect l="l" t="t" r="r" b="b"/>
              <a:pathLst>
                <a:path w="18910" h="18909" extrusionOk="0">
                  <a:moveTo>
                    <a:pt x="9447" y="0"/>
                  </a:moveTo>
                  <a:cubicBezTo>
                    <a:pt x="4238" y="0"/>
                    <a:pt x="0" y="4237"/>
                    <a:pt x="0" y="9462"/>
                  </a:cubicBezTo>
                  <a:cubicBezTo>
                    <a:pt x="0" y="14672"/>
                    <a:pt x="4238" y="18908"/>
                    <a:pt x="9447" y="18908"/>
                  </a:cubicBezTo>
                  <a:cubicBezTo>
                    <a:pt x="14672" y="18908"/>
                    <a:pt x="18909" y="14672"/>
                    <a:pt x="18909" y="9462"/>
                  </a:cubicBezTo>
                  <a:cubicBezTo>
                    <a:pt x="18909" y="4237"/>
                    <a:pt x="14672" y="0"/>
                    <a:pt x="9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207" name="Google Shape;1419;p44"/>
            <p:cNvSpPr/>
            <p:nvPr/>
          </p:nvSpPr>
          <p:spPr>
            <a:xfrm rot="5400000">
              <a:off x="6559533" y="1909242"/>
              <a:ext cx="267031" cy="267012"/>
            </a:xfrm>
            <a:custGeom>
              <a:avLst/>
              <a:gdLst/>
              <a:ahLst/>
              <a:cxnLst/>
              <a:rect l="l" t="t" r="r" b="b"/>
              <a:pathLst>
                <a:path w="13999" h="13998" extrusionOk="0">
                  <a:moveTo>
                    <a:pt x="6992" y="1"/>
                  </a:moveTo>
                  <a:cubicBezTo>
                    <a:pt x="3129" y="1"/>
                    <a:pt x="1" y="3129"/>
                    <a:pt x="1" y="6991"/>
                  </a:cubicBezTo>
                  <a:cubicBezTo>
                    <a:pt x="1" y="10854"/>
                    <a:pt x="3129" y="13998"/>
                    <a:pt x="6992" y="13998"/>
                  </a:cubicBezTo>
                  <a:cubicBezTo>
                    <a:pt x="10854" y="13998"/>
                    <a:pt x="13998" y="10854"/>
                    <a:pt x="13998" y="6991"/>
                  </a:cubicBezTo>
                  <a:cubicBezTo>
                    <a:pt x="13998" y="3129"/>
                    <a:pt x="10854" y="1"/>
                    <a:pt x="6992" y="1"/>
                  </a:cubicBezTo>
                  <a:close/>
                </a:path>
              </a:pathLst>
            </a:custGeom>
            <a:solidFill>
              <a:srgbClr val="95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grpSp>
          <p:nvGrpSpPr>
            <p:cNvPr id="208" name="Группа 207"/>
            <p:cNvGrpSpPr/>
            <p:nvPr/>
          </p:nvGrpSpPr>
          <p:grpSpPr>
            <a:xfrm>
              <a:off x="6612999" y="1951195"/>
              <a:ext cx="169293" cy="168819"/>
              <a:chOff x="4813528" y="1436070"/>
              <a:chExt cx="169293" cy="168819"/>
            </a:xfrm>
          </p:grpSpPr>
          <p:sp>
            <p:nvSpPr>
              <p:cNvPr id="209" name="Google Shape;1387;p43"/>
              <p:cNvSpPr/>
              <p:nvPr/>
            </p:nvSpPr>
            <p:spPr>
              <a:xfrm>
                <a:off x="4905007" y="1436070"/>
                <a:ext cx="77814" cy="77814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805" extrusionOk="0">
                    <a:moveTo>
                      <a:pt x="10" y="1"/>
                    </a:moveTo>
                    <a:lnTo>
                      <a:pt x="0" y="1794"/>
                    </a:lnTo>
                    <a:lnTo>
                      <a:pt x="1804" y="1805"/>
                    </a:lnTo>
                    <a:cubicBezTo>
                      <a:pt x="1804" y="813"/>
                      <a:pt x="1001" y="1"/>
                      <a:pt x="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  <p:sp>
            <p:nvSpPr>
              <p:cNvPr id="210" name="Google Shape;1388;p43"/>
              <p:cNvSpPr/>
              <p:nvPr/>
            </p:nvSpPr>
            <p:spPr>
              <a:xfrm>
                <a:off x="4813528" y="1449736"/>
                <a:ext cx="155153" cy="155153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3599" extrusionOk="0">
                    <a:moveTo>
                      <a:pt x="1805" y="1"/>
                    </a:moveTo>
                    <a:cubicBezTo>
                      <a:pt x="814" y="1"/>
                      <a:pt x="10" y="803"/>
                      <a:pt x="1" y="1795"/>
                    </a:cubicBezTo>
                    <a:cubicBezTo>
                      <a:pt x="1" y="2786"/>
                      <a:pt x="803" y="3599"/>
                      <a:pt x="1795" y="3599"/>
                    </a:cubicBezTo>
                    <a:cubicBezTo>
                      <a:pt x="2786" y="3599"/>
                      <a:pt x="3599" y="2796"/>
                      <a:pt x="3599" y="1805"/>
                    </a:cubicBezTo>
                    <a:lnTo>
                      <a:pt x="1805" y="1805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</p:grpSp>
      </p:grpSp>
      <p:grpSp>
        <p:nvGrpSpPr>
          <p:cNvPr id="7" name="Группа 6"/>
          <p:cNvGrpSpPr/>
          <p:nvPr/>
        </p:nvGrpSpPr>
        <p:grpSpPr>
          <a:xfrm>
            <a:off x="6505562" y="2292142"/>
            <a:ext cx="2354817" cy="360709"/>
            <a:chOff x="6505562" y="2254455"/>
            <a:chExt cx="2354817" cy="360709"/>
          </a:xfrm>
        </p:grpSpPr>
        <p:sp>
          <p:nvSpPr>
            <p:cNvPr id="211" name="Google Shape;1398;p44"/>
            <p:cNvSpPr/>
            <p:nvPr/>
          </p:nvSpPr>
          <p:spPr>
            <a:xfrm rot="5400000">
              <a:off x="7619817" y="1361430"/>
              <a:ext cx="320770" cy="2160353"/>
            </a:xfrm>
            <a:custGeom>
              <a:avLst/>
              <a:gdLst/>
              <a:ahLst/>
              <a:cxnLst/>
              <a:rect l="l" t="t" r="r" b="b"/>
              <a:pathLst>
                <a:path w="17952" h="102850" extrusionOk="0">
                  <a:moveTo>
                    <a:pt x="2322" y="0"/>
                  </a:moveTo>
                  <a:cubicBezTo>
                    <a:pt x="1048" y="0"/>
                    <a:pt x="0" y="1048"/>
                    <a:pt x="0" y="2320"/>
                  </a:cubicBezTo>
                  <a:lnTo>
                    <a:pt x="0" y="49868"/>
                  </a:lnTo>
                  <a:lnTo>
                    <a:pt x="0" y="52997"/>
                  </a:lnTo>
                  <a:lnTo>
                    <a:pt x="0" y="102850"/>
                  </a:lnTo>
                  <a:lnTo>
                    <a:pt x="17951" y="102850"/>
                  </a:lnTo>
                  <a:lnTo>
                    <a:pt x="17951" y="52997"/>
                  </a:lnTo>
                  <a:lnTo>
                    <a:pt x="17951" y="49868"/>
                  </a:lnTo>
                  <a:lnTo>
                    <a:pt x="17951" y="2320"/>
                  </a:lnTo>
                  <a:cubicBezTo>
                    <a:pt x="17951" y="1048"/>
                    <a:pt x="16903" y="0"/>
                    <a:pt x="15630" y="0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892692" y="2322666"/>
              <a:ext cx="1967687" cy="236988"/>
            </a:xfrm>
            <a:prstGeom prst="rect">
              <a:avLst/>
            </a:prstGeom>
            <a:noFill/>
          </p:spPr>
          <p:txBody>
            <a:bodyPr wrap="square" lIns="128016" tIns="64008" rIns="128016" bIns="64008" rtlCol="0">
              <a:spAutoFit/>
            </a:bodyPr>
            <a:lstStyle/>
            <a:p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Конференц-зал (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55 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м², 14 мест)</a:t>
              </a:r>
            </a:p>
          </p:txBody>
        </p:sp>
        <p:sp>
          <p:nvSpPr>
            <p:cNvPr id="212" name="Google Shape;1418;p44"/>
            <p:cNvSpPr/>
            <p:nvPr/>
          </p:nvSpPr>
          <p:spPr>
            <a:xfrm rot="5400000">
              <a:off x="6505552" y="2254465"/>
              <a:ext cx="360709" cy="360690"/>
            </a:xfrm>
            <a:custGeom>
              <a:avLst/>
              <a:gdLst/>
              <a:ahLst/>
              <a:cxnLst/>
              <a:rect l="l" t="t" r="r" b="b"/>
              <a:pathLst>
                <a:path w="18910" h="18909" extrusionOk="0">
                  <a:moveTo>
                    <a:pt x="9447" y="0"/>
                  </a:moveTo>
                  <a:cubicBezTo>
                    <a:pt x="4238" y="0"/>
                    <a:pt x="0" y="4237"/>
                    <a:pt x="0" y="9462"/>
                  </a:cubicBezTo>
                  <a:cubicBezTo>
                    <a:pt x="0" y="14672"/>
                    <a:pt x="4238" y="18908"/>
                    <a:pt x="9447" y="18908"/>
                  </a:cubicBezTo>
                  <a:cubicBezTo>
                    <a:pt x="14672" y="18908"/>
                    <a:pt x="18909" y="14672"/>
                    <a:pt x="18909" y="9462"/>
                  </a:cubicBezTo>
                  <a:cubicBezTo>
                    <a:pt x="18909" y="4237"/>
                    <a:pt x="14672" y="0"/>
                    <a:pt x="9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214" name="Google Shape;1419;p44"/>
            <p:cNvSpPr/>
            <p:nvPr/>
          </p:nvSpPr>
          <p:spPr>
            <a:xfrm rot="5400000">
              <a:off x="6559533" y="2301615"/>
              <a:ext cx="267031" cy="267012"/>
            </a:xfrm>
            <a:custGeom>
              <a:avLst/>
              <a:gdLst/>
              <a:ahLst/>
              <a:cxnLst/>
              <a:rect l="l" t="t" r="r" b="b"/>
              <a:pathLst>
                <a:path w="13999" h="13998" extrusionOk="0">
                  <a:moveTo>
                    <a:pt x="6992" y="1"/>
                  </a:moveTo>
                  <a:cubicBezTo>
                    <a:pt x="3129" y="1"/>
                    <a:pt x="1" y="3129"/>
                    <a:pt x="1" y="6991"/>
                  </a:cubicBezTo>
                  <a:cubicBezTo>
                    <a:pt x="1" y="10854"/>
                    <a:pt x="3129" y="13998"/>
                    <a:pt x="6992" y="13998"/>
                  </a:cubicBezTo>
                  <a:cubicBezTo>
                    <a:pt x="10854" y="13998"/>
                    <a:pt x="13998" y="10854"/>
                    <a:pt x="13998" y="6991"/>
                  </a:cubicBezTo>
                  <a:cubicBezTo>
                    <a:pt x="13998" y="3129"/>
                    <a:pt x="10854" y="1"/>
                    <a:pt x="6992" y="1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grpSp>
          <p:nvGrpSpPr>
            <p:cNvPr id="215" name="Группа 214"/>
            <p:cNvGrpSpPr/>
            <p:nvPr/>
          </p:nvGrpSpPr>
          <p:grpSpPr>
            <a:xfrm>
              <a:off x="6612999" y="2343568"/>
              <a:ext cx="169293" cy="168819"/>
              <a:chOff x="4813528" y="1436070"/>
              <a:chExt cx="169293" cy="168819"/>
            </a:xfrm>
          </p:grpSpPr>
          <p:sp>
            <p:nvSpPr>
              <p:cNvPr id="216" name="Google Shape;1387;p43"/>
              <p:cNvSpPr/>
              <p:nvPr/>
            </p:nvSpPr>
            <p:spPr>
              <a:xfrm>
                <a:off x="4905007" y="1436070"/>
                <a:ext cx="77814" cy="77814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805" extrusionOk="0">
                    <a:moveTo>
                      <a:pt x="10" y="1"/>
                    </a:moveTo>
                    <a:lnTo>
                      <a:pt x="0" y="1794"/>
                    </a:lnTo>
                    <a:lnTo>
                      <a:pt x="1804" y="1805"/>
                    </a:lnTo>
                    <a:cubicBezTo>
                      <a:pt x="1804" y="813"/>
                      <a:pt x="1001" y="1"/>
                      <a:pt x="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  <p:sp>
            <p:nvSpPr>
              <p:cNvPr id="217" name="Google Shape;1388;p43"/>
              <p:cNvSpPr/>
              <p:nvPr/>
            </p:nvSpPr>
            <p:spPr>
              <a:xfrm>
                <a:off x="4813528" y="1449736"/>
                <a:ext cx="155153" cy="155153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3599" extrusionOk="0">
                    <a:moveTo>
                      <a:pt x="1805" y="1"/>
                    </a:moveTo>
                    <a:cubicBezTo>
                      <a:pt x="814" y="1"/>
                      <a:pt x="10" y="803"/>
                      <a:pt x="1" y="1795"/>
                    </a:cubicBezTo>
                    <a:cubicBezTo>
                      <a:pt x="1" y="2786"/>
                      <a:pt x="803" y="3599"/>
                      <a:pt x="1795" y="3599"/>
                    </a:cubicBezTo>
                    <a:cubicBezTo>
                      <a:pt x="2786" y="3599"/>
                      <a:pt x="3599" y="2796"/>
                      <a:pt x="3599" y="1805"/>
                    </a:cubicBezTo>
                    <a:lnTo>
                      <a:pt x="1805" y="1805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</p:grpSp>
      </p:grpSp>
      <p:pic>
        <p:nvPicPr>
          <p:cNvPr id="6155" name="Picture 11" descr="W:\Projects\PL120\render\2022.01.05\4f_u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3" b="24833"/>
          <a:stretch/>
        </p:blipFill>
        <p:spPr bwMode="auto">
          <a:xfrm>
            <a:off x="439542" y="1002012"/>
            <a:ext cx="6120000" cy="180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Прямоугольник 219"/>
          <p:cNvSpPr/>
          <p:nvPr/>
        </p:nvSpPr>
        <p:spPr>
          <a:xfrm>
            <a:off x="1712721" y="2730670"/>
            <a:ext cx="7793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Зона отдыха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223" name="Прямоугольник 222"/>
          <p:cNvSpPr/>
          <p:nvPr/>
        </p:nvSpPr>
        <p:spPr>
          <a:xfrm>
            <a:off x="5141987" y="2730670"/>
            <a:ext cx="7793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Зона отдыха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3571013" y="888015"/>
            <a:ext cx="7745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Кофе-поинт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449581" y="3007977"/>
            <a:ext cx="8572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Четвертый этаж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учебного корпуса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занимают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следующие направления:</a:t>
            </a:r>
          </a:p>
          <a:p>
            <a:pPr algn="just"/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Региональный центр компетенций суперкомпьютерного моделирования (РЦК СМ) – инвест-проект ГК «Росатом». Кооперация с отраслевыми обучающими центрами в АО «НИКИЭТ» г. Москва, ЦКО г. Саров. Проектный офис «Волна» - это программно-вычислительный комплекс нестационарного моделирования, оптимизации и мониторинга газотранспортных систем в интересах ПОА «Газпром». Центр разработки цифровых решений. Конференц-зал с ВКС.</a:t>
            </a:r>
          </a:p>
          <a:p>
            <a:pPr lvl="0"/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grpSp>
        <p:nvGrpSpPr>
          <p:cNvPr id="50" name="Группа 49"/>
          <p:cNvGrpSpPr/>
          <p:nvPr/>
        </p:nvGrpSpPr>
        <p:grpSpPr>
          <a:xfrm flipV="1">
            <a:off x="3484359" y="954846"/>
            <a:ext cx="72000" cy="634063"/>
            <a:chOff x="2367061" y="2366915"/>
            <a:chExt cx="72000" cy="634063"/>
          </a:xfrm>
        </p:grpSpPr>
        <p:cxnSp>
          <p:nvCxnSpPr>
            <p:cNvPr id="51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2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 flipH="1">
            <a:off x="1639198" y="2254455"/>
            <a:ext cx="72000" cy="634063"/>
            <a:chOff x="2367061" y="2366915"/>
            <a:chExt cx="72000" cy="634063"/>
          </a:xfrm>
        </p:grpSpPr>
        <p:cxnSp>
          <p:nvCxnSpPr>
            <p:cNvPr id="54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5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6" name="Группа 55"/>
          <p:cNvGrpSpPr/>
          <p:nvPr/>
        </p:nvGrpSpPr>
        <p:grpSpPr>
          <a:xfrm flipH="1">
            <a:off x="5016763" y="2254455"/>
            <a:ext cx="72000" cy="634063"/>
            <a:chOff x="2367061" y="2366915"/>
            <a:chExt cx="72000" cy="634063"/>
          </a:xfrm>
        </p:grpSpPr>
        <p:cxnSp>
          <p:nvCxnSpPr>
            <p:cNvPr id="57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8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505562" y="1920251"/>
            <a:ext cx="2354816" cy="371891"/>
            <a:chOff x="6505562" y="1558493"/>
            <a:chExt cx="2354816" cy="371891"/>
          </a:xfrm>
        </p:grpSpPr>
        <p:sp>
          <p:nvSpPr>
            <p:cNvPr id="178" name="Google Shape;1398;p44"/>
            <p:cNvSpPr/>
            <p:nvPr/>
          </p:nvSpPr>
          <p:spPr>
            <a:xfrm rot="5400000">
              <a:off x="7619817" y="665468"/>
              <a:ext cx="320770" cy="2160353"/>
            </a:xfrm>
            <a:custGeom>
              <a:avLst/>
              <a:gdLst/>
              <a:ahLst/>
              <a:cxnLst/>
              <a:rect l="l" t="t" r="r" b="b"/>
              <a:pathLst>
                <a:path w="17952" h="102850" extrusionOk="0">
                  <a:moveTo>
                    <a:pt x="2322" y="0"/>
                  </a:moveTo>
                  <a:cubicBezTo>
                    <a:pt x="1048" y="0"/>
                    <a:pt x="0" y="1048"/>
                    <a:pt x="0" y="2320"/>
                  </a:cubicBezTo>
                  <a:lnTo>
                    <a:pt x="0" y="49868"/>
                  </a:lnTo>
                  <a:lnTo>
                    <a:pt x="0" y="52997"/>
                  </a:lnTo>
                  <a:lnTo>
                    <a:pt x="0" y="102850"/>
                  </a:lnTo>
                  <a:lnTo>
                    <a:pt x="17951" y="102850"/>
                  </a:lnTo>
                  <a:lnTo>
                    <a:pt x="17951" y="52997"/>
                  </a:lnTo>
                  <a:lnTo>
                    <a:pt x="17951" y="49868"/>
                  </a:lnTo>
                  <a:lnTo>
                    <a:pt x="17951" y="2320"/>
                  </a:lnTo>
                  <a:cubicBezTo>
                    <a:pt x="17951" y="1048"/>
                    <a:pt x="16903" y="0"/>
                    <a:pt x="15630" y="0"/>
                  </a:cubicBezTo>
                  <a:close/>
                </a:path>
              </a:pathLst>
            </a:custGeom>
            <a:solidFill>
              <a:srgbClr val="9ABE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9" name="Google Shape;1418;p44"/>
            <p:cNvSpPr/>
            <p:nvPr/>
          </p:nvSpPr>
          <p:spPr>
            <a:xfrm rot="5400000">
              <a:off x="6505552" y="1558503"/>
              <a:ext cx="360709" cy="360690"/>
            </a:xfrm>
            <a:custGeom>
              <a:avLst/>
              <a:gdLst/>
              <a:ahLst/>
              <a:cxnLst/>
              <a:rect l="l" t="t" r="r" b="b"/>
              <a:pathLst>
                <a:path w="18910" h="18909" extrusionOk="0">
                  <a:moveTo>
                    <a:pt x="9447" y="0"/>
                  </a:moveTo>
                  <a:cubicBezTo>
                    <a:pt x="4238" y="0"/>
                    <a:pt x="0" y="4237"/>
                    <a:pt x="0" y="9462"/>
                  </a:cubicBezTo>
                  <a:cubicBezTo>
                    <a:pt x="0" y="14672"/>
                    <a:pt x="4238" y="18908"/>
                    <a:pt x="9447" y="18908"/>
                  </a:cubicBezTo>
                  <a:cubicBezTo>
                    <a:pt x="14672" y="18908"/>
                    <a:pt x="18909" y="14672"/>
                    <a:pt x="18909" y="9462"/>
                  </a:cubicBezTo>
                  <a:cubicBezTo>
                    <a:pt x="18909" y="4237"/>
                    <a:pt x="14672" y="0"/>
                    <a:pt x="9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181" name="Google Shape;1419;p44"/>
            <p:cNvSpPr/>
            <p:nvPr/>
          </p:nvSpPr>
          <p:spPr>
            <a:xfrm rot="5400000">
              <a:off x="6559533" y="1605653"/>
              <a:ext cx="267031" cy="267012"/>
            </a:xfrm>
            <a:custGeom>
              <a:avLst/>
              <a:gdLst/>
              <a:ahLst/>
              <a:cxnLst/>
              <a:rect l="l" t="t" r="r" b="b"/>
              <a:pathLst>
                <a:path w="13999" h="13998" extrusionOk="0">
                  <a:moveTo>
                    <a:pt x="6992" y="1"/>
                  </a:moveTo>
                  <a:cubicBezTo>
                    <a:pt x="3129" y="1"/>
                    <a:pt x="1" y="3129"/>
                    <a:pt x="1" y="6991"/>
                  </a:cubicBezTo>
                  <a:cubicBezTo>
                    <a:pt x="1" y="10854"/>
                    <a:pt x="3129" y="13998"/>
                    <a:pt x="6992" y="13998"/>
                  </a:cubicBezTo>
                  <a:cubicBezTo>
                    <a:pt x="10854" y="13998"/>
                    <a:pt x="13998" y="10854"/>
                    <a:pt x="13998" y="6991"/>
                  </a:cubicBezTo>
                  <a:cubicBezTo>
                    <a:pt x="13998" y="3129"/>
                    <a:pt x="10854" y="1"/>
                    <a:pt x="6992" y="1"/>
                  </a:cubicBezTo>
                  <a:close/>
                </a:path>
              </a:pathLst>
            </a:custGeom>
            <a:solidFill>
              <a:srgbClr val="9ABE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grpSp>
          <p:nvGrpSpPr>
            <p:cNvPr id="182" name="Группа 181"/>
            <p:cNvGrpSpPr/>
            <p:nvPr/>
          </p:nvGrpSpPr>
          <p:grpSpPr>
            <a:xfrm>
              <a:off x="6612999" y="1647606"/>
              <a:ext cx="169293" cy="168819"/>
              <a:chOff x="4813528" y="1436070"/>
              <a:chExt cx="169293" cy="168819"/>
            </a:xfrm>
          </p:grpSpPr>
          <p:sp>
            <p:nvSpPr>
              <p:cNvPr id="183" name="Google Shape;1387;p43"/>
              <p:cNvSpPr/>
              <p:nvPr/>
            </p:nvSpPr>
            <p:spPr>
              <a:xfrm>
                <a:off x="4905007" y="1436070"/>
                <a:ext cx="77814" cy="77814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805" extrusionOk="0">
                    <a:moveTo>
                      <a:pt x="10" y="1"/>
                    </a:moveTo>
                    <a:lnTo>
                      <a:pt x="0" y="1794"/>
                    </a:lnTo>
                    <a:lnTo>
                      <a:pt x="1804" y="1805"/>
                    </a:lnTo>
                    <a:cubicBezTo>
                      <a:pt x="1804" y="813"/>
                      <a:pt x="1001" y="1"/>
                      <a:pt x="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  <p:sp>
            <p:nvSpPr>
              <p:cNvPr id="184" name="Google Shape;1388;p43"/>
              <p:cNvSpPr/>
              <p:nvPr/>
            </p:nvSpPr>
            <p:spPr>
              <a:xfrm>
                <a:off x="4813528" y="1449736"/>
                <a:ext cx="155153" cy="155153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3599" extrusionOk="0">
                    <a:moveTo>
                      <a:pt x="1805" y="1"/>
                    </a:moveTo>
                    <a:cubicBezTo>
                      <a:pt x="814" y="1"/>
                      <a:pt x="10" y="803"/>
                      <a:pt x="1" y="1795"/>
                    </a:cubicBezTo>
                    <a:cubicBezTo>
                      <a:pt x="1" y="2786"/>
                      <a:pt x="803" y="3599"/>
                      <a:pt x="1795" y="3599"/>
                    </a:cubicBezTo>
                    <a:cubicBezTo>
                      <a:pt x="2786" y="3599"/>
                      <a:pt x="3599" y="2796"/>
                      <a:pt x="3599" y="1805"/>
                    </a:cubicBezTo>
                    <a:lnTo>
                      <a:pt x="1805" y="1805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</p:grpSp>
        <p:sp>
          <p:nvSpPr>
            <p:cNvPr id="134" name="TextBox 133"/>
            <p:cNvSpPr txBox="1"/>
            <p:nvPr/>
          </p:nvSpPr>
          <p:spPr>
            <a:xfrm>
              <a:off x="6872332" y="1585674"/>
              <a:ext cx="1899484" cy="344710"/>
            </a:xfrm>
            <a:prstGeom prst="rect">
              <a:avLst/>
            </a:prstGeom>
            <a:noFill/>
          </p:spPr>
          <p:txBody>
            <a:bodyPr wrap="square" lIns="128016" tIns="64008" rIns="128016" bIns="64008" rtlCol="0">
              <a:spAutoFit/>
            </a:bodyPr>
            <a:lstStyle/>
            <a:p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Центр разработки цифровых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решений</a:t>
              </a:r>
              <a:r>
                <a:rPr lang="en-US" sz="700" dirty="0" smtClean="0">
                  <a:latin typeface="Rosatom" panose="020B0503040504020204" pitchFamily="34" charset="-52"/>
                  <a:ea typeface="Rosatom" panose="020B0503040504020204" pitchFamily="34" charset="-52"/>
                </a:rPr>
                <a:t> </a:t>
              </a:r>
              <a:endParaRPr lang="ru-RU" sz="700" dirty="0" smtClean="0">
                <a:latin typeface="Rosatom" panose="020B0503040504020204" pitchFamily="34" charset="-52"/>
                <a:ea typeface="Rosatom" panose="020B0503040504020204" pitchFamily="34" charset="-52"/>
              </a:endParaRPr>
            </a:p>
            <a:p>
              <a:r>
                <a:rPr lang="en-US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(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90 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м²,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11 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чел.</a:t>
              </a:r>
              <a:r>
                <a:rPr lang="en-US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)</a:t>
              </a:r>
              <a:endPara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endParaRPr>
            </a:p>
          </p:txBody>
        </p:sp>
      </p:grpSp>
      <p:pic>
        <p:nvPicPr>
          <p:cNvPr id="59" name="Picture 3" descr="W:\Projects\PL120\!_Info\2022.01.24 Виз.внутр\5\Вид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5" y="3744280"/>
            <a:ext cx="1181896" cy="109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:\Projects\PL120\!_Info\2022.01.24 Виз.внутр\Кофе-брейк\Вид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87" y="3744279"/>
            <a:ext cx="1090981" cy="109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W:\Projects\PL120\!_Info\2022.01.24 Виз.внутр\Туалет 2\Вид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27" y="3735803"/>
            <a:ext cx="949657" cy="11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:\Projects\PL120\!_Info\2022.01.24 Виз.внутр\2\Вид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21" y="3738088"/>
            <a:ext cx="1031938" cy="110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W:\Projects\PL120\!_Info\2022.01.24 Виз.внутр\Лестница 2\Вид 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93" y="3735803"/>
            <a:ext cx="924933" cy="110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:\Projects\PL120\!_Info\2022.01.24 Виз.внутр\Мойка для посуды\Вид 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65" y="3735803"/>
            <a:ext cx="886086" cy="1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Прямоугольник 62"/>
          <p:cNvSpPr/>
          <p:nvPr/>
        </p:nvSpPr>
        <p:spPr>
          <a:xfrm>
            <a:off x="8492417" y="4545132"/>
            <a:ext cx="3321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12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72724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8587740" y="4562504"/>
            <a:ext cx="198361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700" dirty="0"/>
          </a:p>
        </p:txBody>
      </p:sp>
      <p:pic>
        <p:nvPicPr>
          <p:cNvPr id="2051" name="Picture 3" descr="W:\Projects\PL120\render\2022.01.05\k2-2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88" y="1218448"/>
            <a:ext cx="3593575" cy="20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684270"/>
            <a:ext cx="9144000" cy="1225550"/>
          </a:xfrm>
          <a:prstGeom prst="rect">
            <a:avLst/>
          </a:prstGeom>
          <a:solidFill>
            <a:srgbClr val="A4CBE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0137" y="256540"/>
            <a:ext cx="6561138" cy="330200"/>
          </a:xfrm>
        </p:spPr>
        <p:txBody>
          <a:bodyPr/>
          <a:lstStyle/>
          <a:p>
            <a:r>
              <a:rPr lang="ru-RU" sz="2000" dirty="0"/>
              <a:t>Региональный центр компетенций суперкомпьютерного моделирования (РЦК СМ) (якорный цифровой продукт ЛОГОС</a:t>
            </a:r>
            <a:r>
              <a:rPr lang="ru-RU" sz="2000" dirty="0" smtClean="0"/>
              <a:t>), корпус </a:t>
            </a:r>
            <a:r>
              <a:rPr lang="ru-RU" sz="2000" dirty="0"/>
              <a:t>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4926" y="3798744"/>
            <a:ext cx="518540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Открытый суперкомпьютерный вычислительный центр; </a:t>
            </a:r>
          </a:p>
          <a:p>
            <a:pPr marL="171450" lvl="0" indent="-171450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Якорный цифровой продукт ГК «Росатом» класса САЕ пакет программ ЛОГОС;</a:t>
            </a:r>
          </a:p>
          <a:p>
            <a:pPr marL="171450" lvl="0" indent="-171450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Якорный цифровой продукт класса </a:t>
            </a:r>
            <a:r>
              <a:rPr lang="en-US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PLM/CAD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 от компании ТОП-системы (Партнер ГК «Росатом»)</a:t>
            </a:r>
            <a:r>
              <a:rPr lang="en-US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;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marL="171450" lvl="0" indent="-171450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Целевой сегмент - предприятия ОПК при реализации программ импортозамещения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.</a:t>
            </a:r>
            <a:endParaRPr lang="en-US" sz="800" dirty="0" smtClean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marL="171450" indent="-171450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Дата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открытия РЦК СМ декабрь 2021.</a:t>
            </a:r>
          </a:p>
          <a:p>
            <a:pPr lvl="0" algn="just">
              <a:spcBef>
                <a:spcPts val="600"/>
              </a:spcBef>
            </a:pP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946" y="3064480"/>
            <a:ext cx="8536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Второй этаж мастерских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оборудован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под Региональный центр компетенций по суперкомпьютерному моделированию, в котором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размещены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: открытый суперкомпьютерный вычислительный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центр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для функционирования якорного цифрового продукта ГК «Росатом» класса САЕ пакет программ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ЛОГОС. Перечень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услуг в РЦК СМ: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Обучение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базовое</a:t>
            </a:r>
            <a:r>
              <a:rPr lang="en-US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/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расширенное</a:t>
            </a:r>
            <a:r>
              <a:rPr lang="en-US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/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специализированное,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консультационные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услуги,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техническая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поддержка,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проекты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внедрения и сопровождения,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постановка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задач на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расчет, выполнение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полного цикла инженерных расчетов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.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13" name="Google Shape;1398;p44"/>
          <p:cNvSpPr/>
          <p:nvPr/>
        </p:nvSpPr>
        <p:spPr>
          <a:xfrm rot="5400000">
            <a:off x="7415991" y="736179"/>
            <a:ext cx="320770" cy="2160353"/>
          </a:xfrm>
          <a:custGeom>
            <a:avLst/>
            <a:gdLst/>
            <a:ahLst/>
            <a:cxnLst/>
            <a:rect l="l" t="t" r="r" b="b"/>
            <a:pathLst>
              <a:path w="17952" h="102850" extrusionOk="0">
                <a:moveTo>
                  <a:pt x="2322" y="0"/>
                </a:moveTo>
                <a:cubicBezTo>
                  <a:pt x="1048" y="0"/>
                  <a:pt x="0" y="1048"/>
                  <a:pt x="0" y="2320"/>
                </a:cubicBezTo>
                <a:lnTo>
                  <a:pt x="0" y="49868"/>
                </a:lnTo>
                <a:lnTo>
                  <a:pt x="0" y="52997"/>
                </a:lnTo>
                <a:lnTo>
                  <a:pt x="0" y="102850"/>
                </a:lnTo>
                <a:lnTo>
                  <a:pt x="17951" y="102850"/>
                </a:lnTo>
                <a:lnTo>
                  <a:pt x="17951" y="52997"/>
                </a:lnTo>
                <a:lnTo>
                  <a:pt x="17951" y="49868"/>
                </a:lnTo>
                <a:lnTo>
                  <a:pt x="17951" y="2320"/>
                </a:lnTo>
                <a:cubicBezTo>
                  <a:pt x="17951" y="1048"/>
                  <a:pt x="16903" y="0"/>
                  <a:pt x="15630" y="0"/>
                </a:cubicBezTo>
                <a:close/>
              </a:path>
            </a:pathLst>
          </a:custGeom>
          <a:solidFill>
            <a:srgbClr val="FAF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4" name="Google Shape;1418;p44"/>
          <p:cNvSpPr/>
          <p:nvPr/>
        </p:nvSpPr>
        <p:spPr>
          <a:xfrm rot="5400000">
            <a:off x="6301726" y="1629214"/>
            <a:ext cx="360709" cy="360690"/>
          </a:xfrm>
          <a:custGeom>
            <a:avLst/>
            <a:gdLst/>
            <a:ahLst/>
            <a:cxnLst/>
            <a:rect l="l" t="t" r="r" b="b"/>
            <a:pathLst>
              <a:path w="18910" h="18909" extrusionOk="0">
                <a:moveTo>
                  <a:pt x="9447" y="0"/>
                </a:moveTo>
                <a:cubicBezTo>
                  <a:pt x="4238" y="0"/>
                  <a:pt x="0" y="4237"/>
                  <a:pt x="0" y="9462"/>
                </a:cubicBezTo>
                <a:cubicBezTo>
                  <a:pt x="0" y="14672"/>
                  <a:pt x="4238" y="18908"/>
                  <a:pt x="9447" y="18908"/>
                </a:cubicBezTo>
                <a:cubicBezTo>
                  <a:pt x="14672" y="18908"/>
                  <a:pt x="18909" y="14672"/>
                  <a:pt x="18909" y="9462"/>
                </a:cubicBezTo>
                <a:cubicBezTo>
                  <a:pt x="18909" y="4237"/>
                  <a:pt x="14672" y="0"/>
                  <a:pt x="94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53052" y="1691065"/>
            <a:ext cx="1848449" cy="236988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Учебный центр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(93 м²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,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1 чел, 15 мест.)</a:t>
            </a:r>
            <a:endParaRPr lang="ru-RU" sz="700" dirty="0">
              <a:latin typeface="Rosatom" panose="020B0503040504020204" pitchFamily="34" charset="-52"/>
              <a:ea typeface="Rosatom" panose="020B0503040504020204" pitchFamily="34" charset="-52"/>
              <a:cs typeface="Times New Roman" panose="02020603050405020304" pitchFamily="18" charset="0"/>
            </a:endParaRPr>
          </a:p>
        </p:txBody>
      </p:sp>
      <p:sp>
        <p:nvSpPr>
          <p:cNvPr id="16" name="Google Shape;1419;p44"/>
          <p:cNvSpPr/>
          <p:nvPr/>
        </p:nvSpPr>
        <p:spPr>
          <a:xfrm rot="5400000">
            <a:off x="6355707" y="1676364"/>
            <a:ext cx="267031" cy="267012"/>
          </a:xfrm>
          <a:custGeom>
            <a:avLst/>
            <a:gdLst/>
            <a:ahLst/>
            <a:cxnLst/>
            <a:rect l="l" t="t" r="r" b="b"/>
            <a:pathLst>
              <a:path w="13999" h="13998" extrusionOk="0">
                <a:moveTo>
                  <a:pt x="6992" y="1"/>
                </a:moveTo>
                <a:cubicBezTo>
                  <a:pt x="3129" y="1"/>
                  <a:pt x="1" y="3129"/>
                  <a:pt x="1" y="6991"/>
                </a:cubicBezTo>
                <a:cubicBezTo>
                  <a:pt x="1" y="10854"/>
                  <a:pt x="3129" y="13998"/>
                  <a:pt x="6992" y="13998"/>
                </a:cubicBezTo>
                <a:cubicBezTo>
                  <a:pt x="10854" y="13998"/>
                  <a:pt x="13998" y="10854"/>
                  <a:pt x="13998" y="6991"/>
                </a:cubicBezTo>
                <a:cubicBezTo>
                  <a:pt x="13998" y="3129"/>
                  <a:pt x="10854" y="1"/>
                  <a:pt x="6992" y="1"/>
                </a:cubicBezTo>
                <a:close/>
              </a:path>
            </a:pathLst>
          </a:custGeom>
          <a:solidFill>
            <a:srgbClr val="FAF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409173" y="1718317"/>
            <a:ext cx="169293" cy="168819"/>
            <a:chOff x="4813528" y="1436070"/>
            <a:chExt cx="169293" cy="168819"/>
          </a:xfrm>
        </p:grpSpPr>
        <p:sp>
          <p:nvSpPr>
            <p:cNvPr id="18" name="Google Shape;1387;p43"/>
            <p:cNvSpPr/>
            <p:nvPr/>
          </p:nvSpPr>
          <p:spPr>
            <a:xfrm>
              <a:off x="4905007" y="1436070"/>
              <a:ext cx="77814" cy="77814"/>
            </a:xfrm>
            <a:custGeom>
              <a:avLst/>
              <a:gdLst/>
              <a:ahLst/>
              <a:cxnLst/>
              <a:rect l="l" t="t" r="r" b="b"/>
              <a:pathLst>
                <a:path w="1805" h="1805" extrusionOk="0">
                  <a:moveTo>
                    <a:pt x="10" y="1"/>
                  </a:moveTo>
                  <a:lnTo>
                    <a:pt x="0" y="1794"/>
                  </a:lnTo>
                  <a:lnTo>
                    <a:pt x="1804" y="1805"/>
                  </a:lnTo>
                  <a:cubicBezTo>
                    <a:pt x="1804" y="813"/>
                    <a:pt x="100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19" name="Google Shape;1388;p43"/>
            <p:cNvSpPr/>
            <p:nvPr/>
          </p:nvSpPr>
          <p:spPr>
            <a:xfrm>
              <a:off x="4813528" y="1449736"/>
              <a:ext cx="155153" cy="155153"/>
            </a:xfrm>
            <a:custGeom>
              <a:avLst/>
              <a:gdLst/>
              <a:ahLst/>
              <a:cxnLst/>
              <a:rect l="l" t="t" r="r" b="b"/>
              <a:pathLst>
                <a:path w="3599" h="3599" extrusionOk="0">
                  <a:moveTo>
                    <a:pt x="1805" y="1"/>
                  </a:moveTo>
                  <a:cubicBezTo>
                    <a:pt x="814" y="1"/>
                    <a:pt x="10" y="803"/>
                    <a:pt x="1" y="1795"/>
                  </a:cubicBezTo>
                  <a:cubicBezTo>
                    <a:pt x="1" y="2786"/>
                    <a:pt x="803" y="3599"/>
                    <a:pt x="1795" y="3599"/>
                  </a:cubicBezTo>
                  <a:cubicBezTo>
                    <a:pt x="2786" y="3599"/>
                    <a:pt x="3599" y="2796"/>
                    <a:pt x="3599" y="1805"/>
                  </a:cubicBezTo>
                  <a:lnTo>
                    <a:pt x="1805" y="1805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4068607" y="1174083"/>
            <a:ext cx="13917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Учебный компьютерный </a:t>
            </a:r>
          </a:p>
          <a:p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 класс на 15 чел.</a:t>
            </a:r>
          </a:p>
        </p:txBody>
      </p:sp>
      <p:grpSp>
        <p:nvGrpSpPr>
          <p:cNvPr id="21" name="Группа 20"/>
          <p:cNvGrpSpPr/>
          <p:nvPr/>
        </p:nvGrpSpPr>
        <p:grpSpPr>
          <a:xfrm flipV="1">
            <a:off x="3996607" y="1258591"/>
            <a:ext cx="72000" cy="634063"/>
            <a:chOff x="2367061" y="2366915"/>
            <a:chExt cx="72000" cy="634063"/>
          </a:xfrm>
        </p:grpSpPr>
        <p:cxnSp>
          <p:nvCxnSpPr>
            <p:cNvPr id="22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 flipV="1">
            <a:off x="3487022" y="1262541"/>
            <a:ext cx="72000" cy="634063"/>
            <a:chOff x="2367061" y="2366915"/>
            <a:chExt cx="72000" cy="634063"/>
          </a:xfrm>
        </p:grpSpPr>
        <p:cxnSp>
          <p:nvCxnSpPr>
            <p:cNvPr id="25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6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2111962" y="1156570"/>
            <a:ext cx="1391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Учебный компьютерный </a:t>
            </a:r>
          </a:p>
          <a:p>
            <a:pPr algn="r"/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 класс на 10 чел.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6301735" y="2002926"/>
            <a:ext cx="2354816" cy="452432"/>
            <a:chOff x="6505562" y="1830745"/>
            <a:chExt cx="2354816" cy="452432"/>
          </a:xfrm>
        </p:grpSpPr>
        <p:sp>
          <p:nvSpPr>
            <p:cNvPr id="34" name="Google Shape;1398;p44"/>
            <p:cNvSpPr/>
            <p:nvPr/>
          </p:nvSpPr>
          <p:spPr>
            <a:xfrm rot="5400000">
              <a:off x="7619817" y="969057"/>
              <a:ext cx="320770" cy="2160353"/>
            </a:xfrm>
            <a:custGeom>
              <a:avLst/>
              <a:gdLst/>
              <a:ahLst/>
              <a:cxnLst/>
              <a:rect l="l" t="t" r="r" b="b"/>
              <a:pathLst>
                <a:path w="17952" h="102850" extrusionOk="0">
                  <a:moveTo>
                    <a:pt x="2322" y="0"/>
                  </a:moveTo>
                  <a:cubicBezTo>
                    <a:pt x="1048" y="0"/>
                    <a:pt x="0" y="1048"/>
                    <a:pt x="0" y="2320"/>
                  </a:cubicBezTo>
                  <a:lnTo>
                    <a:pt x="0" y="49868"/>
                  </a:lnTo>
                  <a:lnTo>
                    <a:pt x="0" y="52997"/>
                  </a:lnTo>
                  <a:lnTo>
                    <a:pt x="0" y="102850"/>
                  </a:lnTo>
                  <a:lnTo>
                    <a:pt x="17951" y="102850"/>
                  </a:lnTo>
                  <a:lnTo>
                    <a:pt x="17951" y="52997"/>
                  </a:lnTo>
                  <a:lnTo>
                    <a:pt x="17951" y="49868"/>
                  </a:lnTo>
                  <a:lnTo>
                    <a:pt x="17951" y="2320"/>
                  </a:lnTo>
                  <a:cubicBezTo>
                    <a:pt x="17951" y="1048"/>
                    <a:pt x="16903" y="0"/>
                    <a:pt x="15630" y="0"/>
                  </a:cubicBezTo>
                  <a:close/>
                </a:path>
              </a:pathLst>
            </a:custGeom>
            <a:solidFill>
              <a:srgbClr val="95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80472" y="1830745"/>
              <a:ext cx="1945618" cy="452432"/>
            </a:xfrm>
            <a:prstGeom prst="rect">
              <a:avLst/>
            </a:prstGeom>
            <a:noFill/>
          </p:spPr>
          <p:txBody>
            <a:bodyPr wrap="square" lIns="128016" tIns="64008" rIns="128016" bIns="64008" rtlCol="0">
              <a:spAutoFit/>
            </a:bodyPr>
            <a:lstStyle/>
            <a:p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Региональный центр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компетенций</a:t>
              </a:r>
              <a:r>
                <a:rPr lang="en-US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суперкомпьютерного моделирования </a:t>
              </a:r>
              <a:r>
                <a:rPr lang="en-US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(РЦК СМ) </a:t>
              </a:r>
              <a:r>
                <a:rPr lang="en-US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(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1</a:t>
              </a:r>
              <a:r>
                <a:rPr lang="en-US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07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 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м², </a:t>
              </a:r>
              <a:r>
                <a:rPr lang="en-US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15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 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чел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., 15+1 мест</a:t>
              </a:r>
              <a:r>
                <a:rPr lang="en-US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)</a:t>
              </a:r>
              <a:endPara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1418;p44"/>
            <p:cNvSpPr/>
            <p:nvPr/>
          </p:nvSpPr>
          <p:spPr>
            <a:xfrm rot="5400000">
              <a:off x="6505552" y="1862092"/>
              <a:ext cx="360709" cy="360690"/>
            </a:xfrm>
            <a:custGeom>
              <a:avLst/>
              <a:gdLst/>
              <a:ahLst/>
              <a:cxnLst/>
              <a:rect l="l" t="t" r="r" b="b"/>
              <a:pathLst>
                <a:path w="18910" h="18909" extrusionOk="0">
                  <a:moveTo>
                    <a:pt x="9447" y="0"/>
                  </a:moveTo>
                  <a:cubicBezTo>
                    <a:pt x="4238" y="0"/>
                    <a:pt x="0" y="4237"/>
                    <a:pt x="0" y="9462"/>
                  </a:cubicBezTo>
                  <a:cubicBezTo>
                    <a:pt x="0" y="14672"/>
                    <a:pt x="4238" y="18908"/>
                    <a:pt x="9447" y="18908"/>
                  </a:cubicBezTo>
                  <a:cubicBezTo>
                    <a:pt x="14672" y="18908"/>
                    <a:pt x="18909" y="14672"/>
                    <a:pt x="18909" y="9462"/>
                  </a:cubicBezTo>
                  <a:cubicBezTo>
                    <a:pt x="18909" y="4237"/>
                    <a:pt x="14672" y="0"/>
                    <a:pt x="9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37" name="Google Shape;1419;p44"/>
            <p:cNvSpPr/>
            <p:nvPr/>
          </p:nvSpPr>
          <p:spPr>
            <a:xfrm rot="5400000">
              <a:off x="6559533" y="1909242"/>
              <a:ext cx="267031" cy="267012"/>
            </a:xfrm>
            <a:custGeom>
              <a:avLst/>
              <a:gdLst/>
              <a:ahLst/>
              <a:cxnLst/>
              <a:rect l="l" t="t" r="r" b="b"/>
              <a:pathLst>
                <a:path w="13999" h="13998" extrusionOk="0">
                  <a:moveTo>
                    <a:pt x="6992" y="1"/>
                  </a:moveTo>
                  <a:cubicBezTo>
                    <a:pt x="3129" y="1"/>
                    <a:pt x="1" y="3129"/>
                    <a:pt x="1" y="6991"/>
                  </a:cubicBezTo>
                  <a:cubicBezTo>
                    <a:pt x="1" y="10854"/>
                    <a:pt x="3129" y="13998"/>
                    <a:pt x="6992" y="13998"/>
                  </a:cubicBezTo>
                  <a:cubicBezTo>
                    <a:pt x="10854" y="13998"/>
                    <a:pt x="13998" y="10854"/>
                    <a:pt x="13998" y="6991"/>
                  </a:cubicBezTo>
                  <a:cubicBezTo>
                    <a:pt x="13998" y="3129"/>
                    <a:pt x="10854" y="1"/>
                    <a:pt x="6992" y="1"/>
                  </a:cubicBezTo>
                  <a:close/>
                </a:path>
              </a:pathLst>
            </a:custGeom>
            <a:solidFill>
              <a:srgbClr val="95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6612999" y="1951195"/>
              <a:ext cx="169293" cy="168819"/>
              <a:chOff x="4813528" y="1436070"/>
              <a:chExt cx="169293" cy="168819"/>
            </a:xfrm>
          </p:grpSpPr>
          <p:sp>
            <p:nvSpPr>
              <p:cNvPr id="39" name="Google Shape;1387;p43"/>
              <p:cNvSpPr/>
              <p:nvPr/>
            </p:nvSpPr>
            <p:spPr>
              <a:xfrm>
                <a:off x="4905007" y="1436070"/>
                <a:ext cx="77814" cy="77814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805" extrusionOk="0">
                    <a:moveTo>
                      <a:pt x="10" y="1"/>
                    </a:moveTo>
                    <a:lnTo>
                      <a:pt x="0" y="1794"/>
                    </a:lnTo>
                    <a:lnTo>
                      <a:pt x="1804" y="1805"/>
                    </a:lnTo>
                    <a:cubicBezTo>
                      <a:pt x="1804" y="813"/>
                      <a:pt x="1001" y="1"/>
                      <a:pt x="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  <p:sp>
            <p:nvSpPr>
              <p:cNvPr id="40" name="Google Shape;1388;p43"/>
              <p:cNvSpPr/>
              <p:nvPr/>
            </p:nvSpPr>
            <p:spPr>
              <a:xfrm>
                <a:off x="4813528" y="1449736"/>
                <a:ext cx="155153" cy="155153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3599" extrusionOk="0">
                    <a:moveTo>
                      <a:pt x="1805" y="1"/>
                    </a:moveTo>
                    <a:cubicBezTo>
                      <a:pt x="814" y="1"/>
                      <a:pt x="10" y="803"/>
                      <a:pt x="1" y="1795"/>
                    </a:cubicBezTo>
                    <a:cubicBezTo>
                      <a:pt x="1" y="2786"/>
                      <a:pt x="803" y="3599"/>
                      <a:pt x="1795" y="3599"/>
                    </a:cubicBezTo>
                    <a:cubicBezTo>
                      <a:pt x="2786" y="3599"/>
                      <a:pt x="3599" y="2796"/>
                      <a:pt x="3599" y="1805"/>
                    </a:cubicBezTo>
                    <a:lnTo>
                      <a:pt x="1805" y="1805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</p:grpSp>
      </p:grpSp>
      <p:pic>
        <p:nvPicPr>
          <p:cNvPr id="50" name="Рисунок 49"/>
          <p:cNvPicPr/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5" t="41513" r="34117" b="23611"/>
          <a:stretch/>
        </p:blipFill>
        <p:spPr bwMode="auto">
          <a:xfrm>
            <a:off x="5389671" y="3833759"/>
            <a:ext cx="1466541" cy="943868"/>
          </a:xfrm>
          <a:prstGeom prst="rect">
            <a:avLst/>
          </a:prstGeom>
          <a:noFill/>
          <a:ln w="952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977" y="3822833"/>
            <a:ext cx="1440000" cy="954794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8492417" y="4545132"/>
            <a:ext cx="3321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13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47006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/>
          <p:cNvSpPr txBox="1"/>
          <p:nvPr/>
        </p:nvSpPr>
        <p:spPr>
          <a:xfrm>
            <a:off x="8587740" y="4562504"/>
            <a:ext cx="198361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7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549900" y="1905"/>
            <a:ext cx="3594100" cy="5148263"/>
          </a:xfrm>
          <a:prstGeom prst="rect">
            <a:avLst/>
          </a:prstGeom>
          <a:solidFill>
            <a:srgbClr val="A4CBE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0137" y="361950"/>
            <a:ext cx="6561138" cy="330200"/>
          </a:xfrm>
        </p:spPr>
        <p:txBody>
          <a:bodyPr/>
          <a:lstStyle/>
          <a:p>
            <a:r>
              <a:rPr lang="ru-RU" sz="2000" dirty="0">
                <a:latin typeface="Rosatom" panose="020B0503040504020204" pitchFamily="34" charset="-52"/>
                <a:ea typeface="Rosatom" panose="020B0503040504020204" pitchFamily="34" charset="-52"/>
              </a:rPr>
              <a:t>Проект </a:t>
            </a:r>
            <a:r>
              <a:rPr lang="ru-RU" sz="20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студенческого кампуса</a:t>
            </a:r>
            <a:endParaRPr lang="ru-RU" sz="20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1476" y="847901"/>
            <a:ext cx="3079345" cy="21543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ru-RU"/>
            </a:defPPr>
            <a:lvl1pPr>
              <a:defRPr sz="1200">
                <a:latin typeface="Rosatom"/>
                <a:ea typeface="Rosatom Light" panose="020B0403040504020204" pitchFamily="34" charset="-52"/>
              </a:defRPr>
            </a:lvl1pPr>
          </a:lstStyle>
          <a:p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Образовательный центр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РФЯЦ-ВНИИТФ, </a:t>
            </a:r>
            <a:r>
              <a:rPr lang="ru-RU" sz="800" b="1" dirty="0" smtClean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1817 млн руб.</a:t>
            </a:r>
            <a:endParaRPr lang="ru-RU" sz="800" b="1" dirty="0">
              <a:solidFill>
                <a:srgbClr val="025EA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21956" y="1795042"/>
            <a:ext cx="3022044" cy="21543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ru-RU"/>
            </a:defPPr>
            <a:lvl1pPr>
              <a:defRPr sz="1200">
                <a:latin typeface="Rosatom"/>
                <a:ea typeface="Rosatom Light" panose="020B0403040504020204" pitchFamily="34" charset="-52"/>
              </a:defRPr>
            </a:lvl1pPr>
          </a:lstStyle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Стадион с благоустройством территории, </a:t>
            </a:r>
            <a:r>
              <a:rPr lang="ru-RU" sz="800" b="1" dirty="0" smtClean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16 млн руб.</a:t>
            </a:r>
            <a:endParaRPr lang="ru-RU" sz="800" b="1" dirty="0">
              <a:solidFill>
                <a:srgbClr val="025EA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3413" y="3998737"/>
            <a:ext cx="2987888" cy="21543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ru-RU"/>
            </a:defPPr>
            <a:lvl1pPr>
              <a:defRPr sz="1200">
                <a:latin typeface="Rosatom"/>
                <a:ea typeface="Rosatom Light" panose="020B0403040504020204" pitchFamily="34" charset="-52"/>
              </a:defRPr>
            </a:lvl1pPr>
          </a:lstStyle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Новое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общежитие, </a:t>
            </a:r>
            <a:r>
              <a:rPr lang="ru-RU" sz="800" b="1" dirty="0" smtClean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296 млн руб</a:t>
            </a:r>
            <a:r>
              <a:rPr lang="ru-RU" sz="800" b="1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. </a:t>
            </a:r>
            <a:endParaRPr lang="ru-RU" sz="800" b="1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42357" y="3691932"/>
            <a:ext cx="3001643" cy="21543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ru-RU"/>
            </a:defPPr>
            <a:lvl1pPr>
              <a:defRPr sz="1200">
                <a:latin typeface="Rosatom"/>
                <a:ea typeface="Rosatom Light" panose="020B0403040504020204" pitchFamily="34" charset="-52"/>
              </a:defRPr>
            </a:lvl1pPr>
          </a:lstStyle>
          <a:p>
            <a:r>
              <a:rPr lang="en-US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IT-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Куб (ЗАТО г. Снежинск), </a:t>
            </a:r>
            <a:r>
              <a:rPr lang="ru-RU" sz="800" b="1" dirty="0" smtClean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15 млн руб.</a:t>
            </a:r>
            <a:r>
              <a:rPr lang="ru-RU" sz="800" dirty="0" smtClean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 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39019" y="2406812"/>
            <a:ext cx="2992282" cy="21543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ru-RU"/>
            </a:defPPr>
            <a:lvl1pPr>
              <a:defRPr sz="1200">
                <a:latin typeface="Rosatom"/>
                <a:ea typeface="Rosatom Light" panose="020B0403040504020204" pitchFamily="34" charset="-52"/>
              </a:defRPr>
            </a:lvl1pPr>
          </a:lstStyle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Центр зимних видов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спорта, </a:t>
            </a:r>
            <a:r>
              <a:rPr lang="ru-RU" sz="800" b="1" dirty="0" smtClean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231 млн руб.</a:t>
            </a:r>
            <a:endParaRPr lang="ru-RU" sz="800" b="1" dirty="0">
              <a:solidFill>
                <a:srgbClr val="025EA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24362" y="3327616"/>
            <a:ext cx="3006938" cy="33854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ru-RU"/>
            </a:defPPr>
            <a:lvl1pPr>
              <a:defRPr sz="1200">
                <a:latin typeface="Rosatom"/>
                <a:ea typeface="Rosatom Light" panose="020B0403040504020204" pitchFamily="34" charset="-52"/>
              </a:defRPr>
            </a:lvl1pPr>
          </a:lstStyle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Физико-математическая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школа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для одаренных детей</a:t>
            </a:r>
          </a:p>
          <a:p>
            <a:r>
              <a:rPr lang="ru-RU" sz="800" b="1" dirty="0" smtClean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18 млн руб.</a:t>
            </a:r>
            <a:endParaRPr lang="ru-RU" sz="800" b="1" dirty="0">
              <a:solidFill>
                <a:srgbClr val="025EA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132249" y="2042858"/>
            <a:ext cx="29990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Универсальный спортивный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комплекс</a:t>
            </a:r>
          </a:p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(игровые виды спорта, легкая атлетика), </a:t>
            </a:r>
            <a:r>
              <a:rPr lang="ru-RU" sz="800" b="1" dirty="0" smtClean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380 млн руб. </a:t>
            </a:r>
            <a:endParaRPr lang="ru-RU" sz="800" b="1" dirty="0">
              <a:solidFill>
                <a:srgbClr val="025EA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35645" y="3001772"/>
            <a:ext cx="2937522" cy="33854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ru-RU"/>
            </a:defPPr>
            <a:lvl1pPr>
              <a:defRPr sz="1200">
                <a:latin typeface="Rosatom"/>
                <a:ea typeface="Rosatom Light" panose="020B0403040504020204" pitchFamily="34" charset="-52"/>
              </a:defRPr>
            </a:lvl1pPr>
          </a:lstStyle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Новое здание учебно-лабораторного </a:t>
            </a:r>
          </a:p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комплекса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, </a:t>
            </a:r>
            <a:r>
              <a:rPr lang="ru-RU" sz="800" b="1" dirty="0" smtClean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296 млн руб.</a:t>
            </a:r>
            <a:endParaRPr lang="ru-RU" sz="800" b="1" dirty="0">
              <a:solidFill>
                <a:srgbClr val="025EA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37062" y="2725202"/>
            <a:ext cx="2994238" cy="21543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ru-RU"/>
            </a:defPPr>
            <a:lvl1pPr>
              <a:defRPr sz="1200">
                <a:latin typeface="Rosatom"/>
                <a:ea typeface="Rosatom Light" panose="020B0403040504020204" pitchFamily="34" charset="-52"/>
              </a:defRPr>
            </a:lvl1pPr>
          </a:lstStyle>
          <a:p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Бассейн, </a:t>
            </a:r>
            <a:r>
              <a:rPr lang="ru-RU" sz="800" b="1" dirty="0" smtClean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270 млн руб.</a:t>
            </a:r>
            <a:endParaRPr lang="ru-RU" sz="800" b="1" dirty="0">
              <a:solidFill>
                <a:srgbClr val="025EA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13463" y="1459237"/>
            <a:ext cx="3017837" cy="21543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ru-RU"/>
            </a:defPPr>
            <a:lvl1pPr>
              <a:defRPr sz="1200">
                <a:latin typeface="Rosatom"/>
                <a:ea typeface="Rosatom Light" panose="020B0403040504020204" pitchFamily="34" charset="-52"/>
              </a:defRPr>
            </a:lvl1pPr>
          </a:lstStyle>
          <a:p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Общежитие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СФТИ НИЯУ МИФИ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53" name="Google Shape;1786;p36"/>
          <p:cNvSpPr/>
          <p:nvPr/>
        </p:nvSpPr>
        <p:spPr>
          <a:xfrm flipH="1">
            <a:off x="5818556" y="1741823"/>
            <a:ext cx="277000" cy="277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831517" y="1753266"/>
            <a:ext cx="1555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050" dirty="0">
              <a:solidFill>
                <a:schemeClr val="bg1"/>
              </a:solidFill>
              <a:effectLst/>
            </a:endParaRPr>
          </a:p>
        </p:txBody>
      </p:sp>
      <p:sp>
        <p:nvSpPr>
          <p:cNvPr id="55" name="Google Shape;1786;p36"/>
          <p:cNvSpPr/>
          <p:nvPr/>
        </p:nvSpPr>
        <p:spPr>
          <a:xfrm flipH="1">
            <a:off x="5818556" y="2061692"/>
            <a:ext cx="277000" cy="277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845487" y="2073770"/>
            <a:ext cx="1555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050" dirty="0">
              <a:solidFill>
                <a:schemeClr val="bg1"/>
              </a:solidFill>
              <a:effectLst/>
            </a:endParaRPr>
          </a:p>
        </p:txBody>
      </p:sp>
      <p:sp>
        <p:nvSpPr>
          <p:cNvPr id="57" name="Google Shape;1786;p36"/>
          <p:cNvSpPr/>
          <p:nvPr/>
        </p:nvSpPr>
        <p:spPr>
          <a:xfrm flipH="1">
            <a:off x="5818556" y="2384741"/>
            <a:ext cx="277000" cy="277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845487" y="2396819"/>
            <a:ext cx="1555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effectLst/>
              </a:rPr>
              <a:t>6</a:t>
            </a:r>
            <a:endParaRPr lang="ru-RU" sz="1050" dirty="0">
              <a:solidFill>
                <a:schemeClr val="bg1"/>
              </a:solidFill>
              <a:effectLst/>
            </a:endParaRPr>
          </a:p>
        </p:txBody>
      </p:sp>
      <p:sp>
        <p:nvSpPr>
          <p:cNvPr id="59" name="Google Shape;1786;p36"/>
          <p:cNvSpPr/>
          <p:nvPr/>
        </p:nvSpPr>
        <p:spPr>
          <a:xfrm flipH="1">
            <a:off x="5818556" y="3016373"/>
            <a:ext cx="277000" cy="277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840724" y="3029403"/>
            <a:ext cx="1555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050" dirty="0">
              <a:solidFill>
                <a:schemeClr val="bg1"/>
              </a:solidFill>
              <a:effectLst/>
            </a:endParaRPr>
          </a:p>
        </p:txBody>
      </p:sp>
      <p:sp>
        <p:nvSpPr>
          <p:cNvPr id="61" name="Google Shape;1786;p36"/>
          <p:cNvSpPr/>
          <p:nvPr/>
        </p:nvSpPr>
        <p:spPr>
          <a:xfrm flipH="1">
            <a:off x="5818556" y="3327616"/>
            <a:ext cx="277000" cy="277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840724" y="3340646"/>
            <a:ext cx="1555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050" dirty="0">
              <a:solidFill>
                <a:schemeClr val="bg1"/>
              </a:solidFill>
              <a:effectLst/>
            </a:endParaRPr>
          </a:p>
        </p:txBody>
      </p:sp>
      <p:sp>
        <p:nvSpPr>
          <p:cNvPr id="63" name="Google Shape;1786;p36"/>
          <p:cNvSpPr/>
          <p:nvPr/>
        </p:nvSpPr>
        <p:spPr>
          <a:xfrm flipH="1">
            <a:off x="5818556" y="3656766"/>
            <a:ext cx="277000" cy="277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772151" y="3668844"/>
            <a:ext cx="4229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050" dirty="0">
              <a:solidFill>
                <a:schemeClr val="bg1"/>
              </a:solidFill>
              <a:effectLst/>
            </a:endParaRPr>
          </a:p>
        </p:txBody>
      </p:sp>
      <p:sp>
        <p:nvSpPr>
          <p:cNvPr id="67" name="Google Shape;1786;p36"/>
          <p:cNvSpPr/>
          <p:nvPr/>
        </p:nvSpPr>
        <p:spPr>
          <a:xfrm flipH="1">
            <a:off x="5818556" y="3981647"/>
            <a:ext cx="277000" cy="277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8" name="Google Shape;1786;p36"/>
          <p:cNvSpPr/>
          <p:nvPr/>
        </p:nvSpPr>
        <p:spPr>
          <a:xfrm flipH="1">
            <a:off x="5818556" y="2701735"/>
            <a:ext cx="277000" cy="277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845487" y="2713813"/>
            <a:ext cx="1555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effectLst/>
              </a:rPr>
              <a:t>7</a:t>
            </a:r>
            <a:endParaRPr lang="ru-RU" sz="1050" dirty="0">
              <a:solidFill>
                <a:schemeClr val="bg1"/>
              </a:solidFill>
              <a:effectLst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789297" y="4000511"/>
            <a:ext cx="4229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050" dirty="0">
              <a:solidFill>
                <a:schemeClr val="bg1"/>
              </a:solidFill>
              <a:effectLst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93516" y="3630218"/>
            <a:ext cx="5009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Первоочередной объект - 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это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1 корпус Образовательного центра РФЯЦ-ВНИИТФ  –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позволит начать работу в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учебно-образовательном центре в 2022 году. Далее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объекты учебно-лабораторной базы: здание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учебно-лабораторного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комплекса и общежитие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.</a:t>
            </a:r>
          </a:p>
          <a:p>
            <a:pPr indent="182563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Следующие этапы: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объекты учебно-лабораторной базы,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Объекты инженерной, социальной и спортивной инфраструктуры</a:t>
            </a:r>
          </a:p>
        </p:txBody>
      </p:sp>
      <p:sp>
        <p:nvSpPr>
          <p:cNvPr id="101" name="Google Shape;1786;p36"/>
          <p:cNvSpPr/>
          <p:nvPr/>
        </p:nvSpPr>
        <p:spPr>
          <a:xfrm flipH="1">
            <a:off x="5818556" y="1427017"/>
            <a:ext cx="277000" cy="277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5839137" y="1438460"/>
            <a:ext cx="1555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050" dirty="0">
              <a:solidFill>
                <a:schemeClr val="bg1"/>
              </a:solidFill>
              <a:effectLst/>
            </a:endParaRPr>
          </a:p>
        </p:txBody>
      </p:sp>
      <p:sp>
        <p:nvSpPr>
          <p:cNvPr id="103" name="Google Shape;1786;p36"/>
          <p:cNvSpPr/>
          <p:nvPr/>
        </p:nvSpPr>
        <p:spPr>
          <a:xfrm flipH="1">
            <a:off x="5818556" y="1122686"/>
            <a:ext cx="277000" cy="277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5841043" y="1129366"/>
            <a:ext cx="1555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050" dirty="0">
              <a:solidFill>
                <a:schemeClr val="bg1"/>
              </a:solidFill>
              <a:effectLst/>
            </a:endParaRPr>
          </a:p>
        </p:txBody>
      </p:sp>
      <p:sp>
        <p:nvSpPr>
          <p:cNvPr id="105" name="Google Shape;1786;p36"/>
          <p:cNvSpPr/>
          <p:nvPr/>
        </p:nvSpPr>
        <p:spPr>
          <a:xfrm flipH="1">
            <a:off x="5818556" y="817118"/>
            <a:ext cx="277000" cy="277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5831517" y="828561"/>
            <a:ext cx="1555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050" dirty="0">
              <a:solidFill>
                <a:schemeClr val="bg1"/>
              </a:solidFill>
              <a:effectLst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107298" y="1153469"/>
            <a:ext cx="3063523" cy="21543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ru-RU"/>
            </a:defPPr>
            <a:lvl1pPr>
              <a:defRPr sz="1200">
                <a:latin typeface="Rosatom"/>
                <a:ea typeface="Rosatom Light" panose="020B0403040504020204" pitchFamily="34" charset="-52"/>
              </a:defRPr>
            </a:lvl1pPr>
          </a:lstStyle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Комплекс зданий СФТИ НИЯУ МИФИ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pic>
        <p:nvPicPr>
          <p:cNvPr id="4098" name="Picture 2" descr="W:\Projects\Campus\not_real_big_pla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009">
            <a:off x="479978" y="872808"/>
            <a:ext cx="4848042" cy="272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Прямоугольник 112"/>
          <p:cNvSpPr/>
          <p:nvPr/>
        </p:nvSpPr>
        <p:spPr>
          <a:xfrm>
            <a:off x="982720" y="2313148"/>
            <a:ext cx="1538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9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3657359" y="1273920"/>
            <a:ext cx="1563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9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1684295" y="2398403"/>
            <a:ext cx="2043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9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1788833" y="2084074"/>
            <a:ext cx="2043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8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2043124" y="1922104"/>
            <a:ext cx="2043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8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2159227" y="2160247"/>
            <a:ext cx="2043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8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2241428" y="1819999"/>
            <a:ext cx="2043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8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2428492" y="1753349"/>
            <a:ext cx="2043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8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2886876" y="1460682"/>
            <a:ext cx="2043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8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3134852" y="1738241"/>
            <a:ext cx="3675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8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3245305" y="1236879"/>
            <a:ext cx="32237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8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8492417" y="4545132"/>
            <a:ext cx="3321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14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47473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0265" y="2298615"/>
            <a:ext cx="6744935" cy="1012910"/>
          </a:xfrm>
        </p:spPr>
        <p:txBody>
          <a:bodyPr/>
          <a:lstStyle/>
          <a:p>
            <a:r>
              <a:rPr lang="ru-RU" sz="3200" dirty="0"/>
              <a:t>Город Снежинск</a:t>
            </a:r>
          </a:p>
        </p:txBody>
      </p:sp>
    </p:spTree>
    <p:extLst>
      <p:ext uri="{BB962C8B-B14F-4D97-AF65-F5344CB8AC3E}">
        <p14:creationId xmlns:p14="http://schemas.microsoft.com/office/powerpoint/2010/main" val="960691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_任意多边形 19">
            <a:extLst>
              <a:ext uri="{FF2B5EF4-FFF2-40B4-BE49-F238E27FC236}">
                <a16:creationId xmlns:a16="http://schemas.microsoft.com/office/drawing/2014/main" xmlns="" id="{2D5B83F4-19C5-4448-A482-6BEB92D01256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643409">
            <a:off x="3231229" y="-1319994"/>
            <a:ext cx="5025625" cy="5633870"/>
          </a:xfrm>
          <a:custGeom>
            <a:avLst/>
            <a:gdLst>
              <a:gd name="T0" fmla="*/ 772 w 772"/>
              <a:gd name="T1" fmla="*/ 596 h 865"/>
              <a:gd name="T2" fmla="*/ 721 w 772"/>
              <a:gd name="T3" fmla="*/ 685 h 865"/>
              <a:gd name="T4" fmla="*/ 437 w 772"/>
              <a:gd name="T5" fmla="*/ 849 h 865"/>
              <a:gd name="T6" fmla="*/ 335 w 772"/>
              <a:gd name="T7" fmla="*/ 849 h 865"/>
              <a:gd name="T8" fmla="*/ 51 w 772"/>
              <a:gd name="T9" fmla="*/ 685 h 865"/>
              <a:gd name="T10" fmla="*/ 0 w 772"/>
              <a:gd name="T11" fmla="*/ 596 h 865"/>
              <a:gd name="T12" fmla="*/ 0 w 772"/>
              <a:gd name="T13" fmla="*/ 268 h 865"/>
              <a:gd name="T14" fmla="*/ 51 w 772"/>
              <a:gd name="T15" fmla="*/ 180 h 865"/>
              <a:gd name="T16" fmla="*/ 335 w 772"/>
              <a:gd name="T17" fmla="*/ 16 h 865"/>
              <a:gd name="T18" fmla="*/ 437 w 772"/>
              <a:gd name="T19" fmla="*/ 16 h 865"/>
              <a:gd name="T20" fmla="*/ 721 w 772"/>
              <a:gd name="T21" fmla="*/ 180 h 865"/>
              <a:gd name="T22" fmla="*/ 772 w 772"/>
              <a:gd name="T23" fmla="*/ 268 h 865"/>
              <a:gd name="T24" fmla="*/ 772 w 772"/>
              <a:gd name="T25" fmla="*/ 596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72" h="865">
                <a:moveTo>
                  <a:pt x="772" y="596"/>
                </a:moveTo>
                <a:cubicBezTo>
                  <a:pt x="772" y="629"/>
                  <a:pt x="749" y="668"/>
                  <a:pt x="721" y="685"/>
                </a:cubicBezTo>
                <a:cubicBezTo>
                  <a:pt x="437" y="849"/>
                  <a:pt x="437" y="849"/>
                  <a:pt x="437" y="849"/>
                </a:cubicBezTo>
                <a:cubicBezTo>
                  <a:pt x="409" y="865"/>
                  <a:pt x="363" y="865"/>
                  <a:pt x="335" y="849"/>
                </a:cubicBezTo>
                <a:cubicBezTo>
                  <a:pt x="51" y="685"/>
                  <a:pt x="51" y="685"/>
                  <a:pt x="51" y="685"/>
                </a:cubicBezTo>
                <a:cubicBezTo>
                  <a:pt x="23" y="668"/>
                  <a:pt x="0" y="629"/>
                  <a:pt x="0" y="596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236"/>
                  <a:pt x="23" y="196"/>
                  <a:pt x="51" y="180"/>
                </a:cubicBezTo>
                <a:cubicBezTo>
                  <a:pt x="335" y="16"/>
                  <a:pt x="335" y="16"/>
                  <a:pt x="335" y="16"/>
                </a:cubicBezTo>
                <a:cubicBezTo>
                  <a:pt x="363" y="0"/>
                  <a:pt x="409" y="0"/>
                  <a:pt x="437" y="16"/>
                </a:cubicBezTo>
                <a:cubicBezTo>
                  <a:pt x="721" y="180"/>
                  <a:pt x="721" y="180"/>
                  <a:pt x="721" y="180"/>
                </a:cubicBezTo>
                <a:cubicBezTo>
                  <a:pt x="749" y="196"/>
                  <a:pt x="772" y="236"/>
                  <a:pt x="772" y="268"/>
                </a:cubicBezTo>
                <a:lnTo>
                  <a:pt x="772" y="596"/>
                </a:lnTo>
                <a:close/>
              </a:path>
            </a:pathLst>
          </a:custGeom>
          <a:gradFill flip="none" rotWithShape="1">
            <a:gsLst>
              <a:gs pos="0">
                <a:srgbClr val="003274">
                  <a:alpha val="15000"/>
                </a:srgbClr>
              </a:gs>
              <a:gs pos="78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noFill/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9DF3EFF-F2B1-499D-8715-889C23044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9" t="18046" r="16140" b="8835"/>
          <a:stretch/>
        </p:blipFill>
        <p:spPr bwMode="auto">
          <a:xfrm>
            <a:off x="3958442" y="2671728"/>
            <a:ext cx="2455327" cy="2210691"/>
          </a:xfrm>
          <a:custGeom>
            <a:avLst/>
            <a:gdLst>
              <a:gd name="connsiteX0" fmla="*/ 999794 w 3233293"/>
              <a:gd name="connsiteY0" fmla="*/ 0 h 2911144"/>
              <a:gd name="connsiteX1" fmla="*/ 2237273 w 3233293"/>
              <a:gd name="connsiteY1" fmla="*/ 0 h 2911144"/>
              <a:gd name="connsiteX2" fmla="*/ 2569280 w 3233293"/>
              <a:gd name="connsiteY2" fmla="*/ 192316 h 2911144"/>
              <a:gd name="connsiteX3" fmla="*/ 3188020 w 3233293"/>
              <a:gd name="connsiteY3" fmla="*/ 1263255 h 2911144"/>
              <a:gd name="connsiteX4" fmla="*/ 3188020 w 3233293"/>
              <a:gd name="connsiteY4" fmla="*/ 1647888 h 2911144"/>
              <a:gd name="connsiteX5" fmla="*/ 2569280 w 3233293"/>
              <a:gd name="connsiteY5" fmla="*/ 2718827 h 2911144"/>
              <a:gd name="connsiteX6" fmla="*/ 2237273 w 3233293"/>
              <a:gd name="connsiteY6" fmla="*/ 2911144 h 2911144"/>
              <a:gd name="connsiteX7" fmla="*/ 999794 w 3233293"/>
              <a:gd name="connsiteY7" fmla="*/ 2911144 h 2911144"/>
              <a:gd name="connsiteX8" fmla="*/ 664014 w 3233293"/>
              <a:gd name="connsiteY8" fmla="*/ 2718827 h 2911144"/>
              <a:gd name="connsiteX9" fmla="*/ 45274 w 3233293"/>
              <a:gd name="connsiteY9" fmla="*/ 1647888 h 2911144"/>
              <a:gd name="connsiteX10" fmla="*/ 45274 w 3233293"/>
              <a:gd name="connsiteY10" fmla="*/ 1263255 h 2911144"/>
              <a:gd name="connsiteX11" fmla="*/ 664014 w 3233293"/>
              <a:gd name="connsiteY11" fmla="*/ 192316 h 2911144"/>
              <a:gd name="connsiteX12" fmla="*/ 999794 w 3233293"/>
              <a:gd name="connsiteY12" fmla="*/ 0 h 291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33293" h="2911144">
                <a:moveTo>
                  <a:pt x="999794" y="0"/>
                </a:moveTo>
                <a:cubicBezTo>
                  <a:pt x="2237273" y="0"/>
                  <a:pt x="2237273" y="0"/>
                  <a:pt x="2237273" y="0"/>
                </a:cubicBezTo>
                <a:cubicBezTo>
                  <a:pt x="2358003" y="0"/>
                  <a:pt x="2508915" y="86731"/>
                  <a:pt x="2569280" y="192316"/>
                </a:cubicBezTo>
                <a:cubicBezTo>
                  <a:pt x="3188020" y="1263255"/>
                  <a:pt x="3188020" y="1263255"/>
                  <a:pt x="3188020" y="1263255"/>
                </a:cubicBezTo>
                <a:cubicBezTo>
                  <a:pt x="3248385" y="1368841"/>
                  <a:pt x="3248385" y="1542303"/>
                  <a:pt x="3188020" y="1647888"/>
                </a:cubicBezTo>
                <a:cubicBezTo>
                  <a:pt x="2569280" y="2718827"/>
                  <a:pt x="2569280" y="2718827"/>
                  <a:pt x="2569280" y="2718827"/>
                </a:cubicBezTo>
                <a:cubicBezTo>
                  <a:pt x="2508915" y="2824413"/>
                  <a:pt x="2358003" y="2911144"/>
                  <a:pt x="2237273" y="2911144"/>
                </a:cubicBezTo>
                <a:lnTo>
                  <a:pt x="999794" y="2911144"/>
                </a:lnTo>
                <a:cubicBezTo>
                  <a:pt x="875291" y="2911144"/>
                  <a:pt x="728152" y="2824413"/>
                  <a:pt x="664014" y="2718827"/>
                </a:cubicBezTo>
                <a:cubicBezTo>
                  <a:pt x="45274" y="1647888"/>
                  <a:pt x="45274" y="1647888"/>
                  <a:pt x="45274" y="1647888"/>
                </a:cubicBezTo>
                <a:cubicBezTo>
                  <a:pt x="-15091" y="1542303"/>
                  <a:pt x="-15091" y="1368841"/>
                  <a:pt x="45274" y="1263255"/>
                </a:cubicBezTo>
                <a:cubicBezTo>
                  <a:pt x="664014" y="192316"/>
                  <a:pt x="664014" y="192316"/>
                  <a:pt x="664014" y="192316"/>
                </a:cubicBezTo>
                <a:cubicBezTo>
                  <a:pt x="728152" y="86731"/>
                  <a:pt x="875291" y="0"/>
                  <a:pt x="999794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67AA832-6FCA-49F2-9742-99B0B2FC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2" t="2228" r="5239"/>
          <a:stretch>
            <a:fillRect/>
          </a:stretch>
        </p:blipFill>
        <p:spPr bwMode="auto">
          <a:xfrm>
            <a:off x="5961365" y="1292162"/>
            <a:ext cx="3116661" cy="2743605"/>
          </a:xfrm>
          <a:custGeom>
            <a:avLst/>
            <a:gdLst>
              <a:gd name="connsiteX0" fmla="*/ 963729 w 3116661"/>
              <a:gd name="connsiteY0" fmla="*/ 0 h 2743605"/>
              <a:gd name="connsiteX1" fmla="*/ 2156569 w 3116661"/>
              <a:gd name="connsiteY1" fmla="*/ 0 h 2743605"/>
              <a:gd name="connsiteX2" fmla="*/ 2476600 w 3116661"/>
              <a:gd name="connsiteY2" fmla="*/ 185379 h 2743605"/>
              <a:gd name="connsiteX3" fmla="*/ 3073020 w 3116661"/>
              <a:gd name="connsiteY3" fmla="*/ 1217687 h 2743605"/>
              <a:gd name="connsiteX4" fmla="*/ 3073020 w 3116661"/>
              <a:gd name="connsiteY4" fmla="*/ 1588445 h 2743605"/>
              <a:gd name="connsiteX5" fmla="*/ 2476600 w 3116661"/>
              <a:gd name="connsiteY5" fmla="*/ 2620753 h 2743605"/>
              <a:gd name="connsiteX6" fmla="*/ 2418413 w 3116661"/>
              <a:gd name="connsiteY6" fmla="*/ 2692656 h 2743605"/>
              <a:gd name="connsiteX7" fmla="*/ 2349268 w 3116661"/>
              <a:gd name="connsiteY7" fmla="*/ 2743605 h 2743605"/>
              <a:gd name="connsiteX8" fmla="*/ 769181 w 3116661"/>
              <a:gd name="connsiteY8" fmla="*/ 2743605 h 2743605"/>
              <a:gd name="connsiteX9" fmla="*/ 699840 w 3116661"/>
              <a:gd name="connsiteY9" fmla="*/ 2692656 h 2743605"/>
              <a:gd name="connsiteX10" fmla="*/ 640061 w 3116661"/>
              <a:gd name="connsiteY10" fmla="*/ 2620753 h 2743605"/>
              <a:gd name="connsiteX11" fmla="*/ 43641 w 3116661"/>
              <a:gd name="connsiteY11" fmla="*/ 1588445 h 2743605"/>
              <a:gd name="connsiteX12" fmla="*/ 43641 w 3116661"/>
              <a:gd name="connsiteY12" fmla="*/ 1217687 h 2743605"/>
              <a:gd name="connsiteX13" fmla="*/ 640061 w 3116661"/>
              <a:gd name="connsiteY13" fmla="*/ 185379 h 2743605"/>
              <a:gd name="connsiteX14" fmla="*/ 963729 w 3116661"/>
              <a:gd name="connsiteY14" fmla="*/ 0 h 274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16661" h="2743605">
                <a:moveTo>
                  <a:pt x="963729" y="0"/>
                </a:moveTo>
                <a:cubicBezTo>
                  <a:pt x="2156569" y="0"/>
                  <a:pt x="2156569" y="0"/>
                  <a:pt x="2156569" y="0"/>
                </a:cubicBezTo>
                <a:cubicBezTo>
                  <a:pt x="2272944" y="0"/>
                  <a:pt x="2418413" y="83602"/>
                  <a:pt x="2476600" y="185379"/>
                </a:cubicBezTo>
                <a:cubicBezTo>
                  <a:pt x="3073020" y="1217687"/>
                  <a:pt x="3073020" y="1217687"/>
                  <a:pt x="3073020" y="1217687"/>
                </a:cubicBezTo>
                <a:cubicBezTo>
                  <a:pt x="3131208" y="1319464"/>
                  <a:pt x="3131208" y="1486669"/>
                  <a:pt x="3073020" y="1588445"/>
                </a:cubicBezTo>
                <a:cubicBezTo>
                  <a:pt x="2476600" y="2620753"/>
                  <a:pt x="2476600" y="2620753"/>
                  <a:pt x="2476600" y="2620753"/>
                </a:cubicBezTo>
                <a:cubicBezTo>
                  <a:pt x="2462053" y="2646198"/>
                  <a:pt x="2442051" y="2670506"/>
                  <a:pt x="2418413" y="2692656"/>
                </a:cubicBezTo>
                <a:lnTo>
                  <a:pt x="2349268" y="2743605"/>
                </a:lnTo>
                <a:lnTo>
                  <a:pt x="769181" y="2743605"/>
                </a:lnTo>
                <a:lnTo>
                  <a:pt x="699840" y="2692656"/>
                </a:lnTo>
                <a:cubicBezTo>
                  <a:pt x="675974" y="2670506"/>
                  <a:pt x="655517" y="2646198"/>
                  <a:pt x="640061" y="2620753"/>
                </a:cubicBezTo>
                <a:cubicBezTo>
                  <a:pt x="43641" y="1588445"/>
                  <a:pt x="43641" y="1588445"/>
                  <a:pt x="43641" y="1588445"/>
                </a:cubicBezTo>
                <a:cubicBezTo>
                  <a:pt x="-14546" y="1486669"/>
                  <a:pt x="-14546" y="1319464"/>
                  <a:pt x="43641" y="1217687"/>
                </a:cubicBezTo>
                <a:cubicBezTo>
                  <a:pt x="640061" y="185379"/>
                  <a:pt x="640061" y="185379"/>
                  <a:pt x="640061" y="185379"/>
                </a:cubicBezTo>
                <a:cubicBezTo>
                  <a:pt x="701885" y="83602"/>
                  <a:pt x="843717" y="0"/>
                  <a:pt x="963729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391153-E554-47B8-AED3-28A77DF8D292}"/>
              </a:ext>
            </a:extLst>
          </p:cNvPr>
          <p:cNvSpPr txBox="1"/>
          <p:nvPr/>
        </p:nvSpPr>
        <p:spPr>
          <a:xfrm>
            <a:off x="708398" y="1714141"/>
            <a:ext cx="3116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Географически Снежинск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расположен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 восточных предгорьях Среднего Урала,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 границе Челябинской и Свердловской областей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6D0864-1993-461D-A8D9-AB3CC7CAD0D7}"/>
              </a:ext>
            </a:extLst>
          </p:cNvPr>
          <p:cNvSpPr txBox="1"/>
          <p:nvPr/>
        </p:nvSpPr>
        <p:spPr>
          <a:xfrm>
            <a:off x="696016" y="105987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Город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Снежинск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основан в 1957 г.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0C8A82-DDE4-415D-8EED-CFE7A6F0DA7B}"/>
              </a:ext>
            </a:extLst>
          </p:cNvPr>
          <p:cNvSpPr txBox="1"/>
          <p:nvPr/>
        </p:nvSpPr>
        <p:spPr>
          <a:xfrm>
            <a:off x="708398" y="1325052"/>
            <a:ext cx="2445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более 50 000 человек.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A90DE438-3B3C-4894-9936-A0B483C7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97" y="431800"/>
            <a:ext cx="6561138" cy="330200"/>
          </a:xfrm>
        </p:spPr>
        <p:txBody>
          <a:bodyPr/>
          <a:lstStyle/>
          <a:p>
            <a:r>
              <a:rPr lang="ru-RU" dirty="0"/>
              <a:t>Город Снежинск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C68ADA80-A424-40BC-9631-0220F141D719}"/>
              </a:ext>
            </a:extLst>
          </p:cNvPr>
          <p:cNvGrpSpPr/>
          <p:nvPr/>
        </p:nvGrpSpPr>
        <p:grpSpPr>
          <a:xfrm>
            <a:off x="3987673" y="396014"/>
            <a:ext cx="2478246" cy="2210690"/>
            <a:chOff x="5339750" y="1041278"/>
            <a:chExt cx="3513587" cy="3134254"/>
          </a:xfrm>
        </p:grpSpPr>
        <p:sp>
          <p:nvSpPr>
            <p:cNvPr id="13" name="PA_任意多边形 19">
              <a:extLst>
                <a:ext uri="{FF2B5EF4-FFF2-40B4-BE49-F238E27FC236}">
                  <a16:creationId xmlns:a16="http://schemas.microsoft.com/office/drawing/2014/main" xmlns="" id="{4D63C316-7005-431A-93EC-89BFA8B1A98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 rot="5400000">
              <a:off x="5529417" y="851611"/>
              <a:ext cx="3134254" cy="3513587"/>
            </a:xfrm>
            <a:custGeom>
              <a:avLst/>
              <a:gdLst>
                <a:gd name="T0" fmla="*/ 772 w 772"/>
                <a:gd name="T1" fmla="*/ 596 h 865"/>
                <a:gd name="T2" fmla="*/ 721 w 772"/>
                <a:gd name="T3" fmla="*/ 685 h 865"/>
                <a:gd name="T4" fmla="*/ 437 w 772"/>
                <a:gd name="T5" fmla="*/ 849 h 865"/>
                <a:gd name="T6" fmla="*/ 335 w 772"/>
                <a:gd name="T7" fmla="*/ 849 h 865"/>
                <a:gd name="T8" fmla="*/ 51 w 772"/>
                <a:gd name="T9" fmla="*/ 685 h 865"/>
                <a:gd name="T10" fmla="*/ 0 w 772"/>
                <a:gd name="T11" fmla="*/ 596 h 865"/>
                <a:gd name="T12" fmla="*/ 0 w 772"/>
                <a:gd name="T13" fmla="*/ 268 h 865"/>
                <a:gd name="T14" fmla="*/ 51 w 772"/>
                <a:gd name="T15" fmla="*/ 180 h 865"/>
                <a:gd name="T16" fmla="*/ 335 w 772"/>
                <a:gd name="T17" fmla="*/ 16 h 865"/>
                <a:gd name="T18" fmla="*/ 437 w 772"/>
                <a:gd name="T19" fmla="*/ 16 h 865"/>
                <a:gd name="T20" fmla="*/ 721 w 772"/>
                <a:gd name="T21" fmla="*/ 180 h 865"/>
                <a:gd name="T22" fmla="*/ 772 w 772"/>
                <a:gd name="T23" fmla="*/ 268 h 865"/>
                <a:gd name="T24" fmla="*/ 772 w 772"/>
                <a:gd name="T25" fmla="*/ 596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2" h="865">
                  <a:moveTo>
                    <a:pt x="772" y="596"/>
                  </a:moveTo>
                  <a:cubicBezTo>
                    <a:pt x="772" y="629"/>
                    <a:pt x="749" y="668"/>
                    <a:pt x="721" y="685"/>
                  </a:cubicBezTo>
                  <a:cubicBezTo>
                    <a:pt x="437" y="849"/>
                    <a:pt x="437" y="849"/>
                    <a:pt x="437" y="849"/>
                  </a:cubicBezTo>
                  <a:cubicBezTo>
                    <a:pt x="409" y="865"/>
                    <a:pt x="363" y="865"/>
                    <a:pt x="335" y="849"/>
                  </a:cubicBezTo>
                  <a:cubicBezTo>
                    <a:pt x="51" y="685"/>
                    <a:pt x="51" y="685"/>
                    <a:pt x="51" y="685"/>
                  </a:cubicBezTo>
                  <a:cubicBezTo>
                    <a:pt x="23" y="668"/>
                    <a:pt x="0" y="629"/>
                    <a:pt x="0" y="596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36"/>
                    <a:pt x="23" y="196"/>
                    <a:pt x="51" y="180"/>
                  </a:cubicBezTo>
                  <a:cubicBezTo>
                    <a:pt x="335" y="16"/>
                    <a:pt x="335" y="16"/>
                    <a:pt x="335" y="16"/>
                  </a:cubicBezTo>
                  <a:cubicBezTo>
                    <a:pt x="363" y="0"/>
                    <a:pt x="409" y="0"/>
                    <a:pt x="437" y="16"/>
                  </a:cubicBezTo>
                  <a:cubicBezTo>
                    <a:pt x="721" y="180"/>
                    <a:pt x="721" y="180"/>
                    <a:pt x="721" y="180"/>
                  </a:cubicBezTo>
                  <a:cubicBezTo>
                    <a:pt x="749" y="196"/>
                    <a:pt x="772" y="236"/>
                    <a:pt x="772" y="268"/>
                  </a:cubicBezTo>
                  <a:lnTo>
                    <a:pt x="772" y="596"/>
                  </a:lnTo>
                  <a:close/>
                </a:path>
              </a:pathLst>
            </a:custGeom>
            <a:gradFill>
              <a:gsLst>
                <a:gs pos="0">
                  <a:srgbClr val="F9F9F9">
                    <a:alpha val="73000"/>
                  </a:srgbClr>
                </a:gs>
                <a:gs pos="100000">
                  <a:schemeClr val="bg1">
                    <a:alpha val="53000"/>
                  </a:schemeClr>
                </a:gs>
              </a:gsLst>
              <a:lin ang="0" scaled="1"/>
            </a:gradFill>
            <a:ln w="19050">
              <a:solidFill>
                <a:schemeClr val="bg1"/>
              </a:solidFill>
              <a:prstDash val="solid"/>
            </a:ln>
            <a:effectLst>
              <a:outerShdw blurRad="190500" dist="254000" dir="5400000" algn="ctr" rotWithShape="0">
                <a:srgbClr val="003274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8085DF39-714C-4149-9410-BF7E6DC33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447" y="1463321"/>
              <a:ext cx="1862194" cy="2290167"/>
            </a:xfrm>
            <a:prstGeom prst="rect">
              <a:avLst/>
            </a:prstGeom>
            <a:effectLst>
              <a:outerShdw blurRad="368300" dist="139700" dir="5400000" sx="95000" sy="95000" algn="ctr" rotWithShape="0">
                <a:srgbClr val="B43300">
                  <a:alpha val="0"/>
                </a:srgbClr>
              </a:outerShdw>
            </a:effectLst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EC83DCA-9FD2-4750-AC00-EECE8C781715}"/>
              </a:ext>
            </a:extLst>
          </p:cNvPr>
          <p:cNvSpPr/>
          <p:nvPr/>
        </p:nvSpPr>
        <p:spPr>
          <a:xfrm>
            <a:off x="401957" y="1046880"/>
            <a:ext cx="144000" cy="3645827"/>
          </a:xfrm>
          <a:prstGeom prst="rect">
            <a:avLst/>
          </a:prstGeom>
          <a:gradFill flip="none" rotWithShape="1">
            <a:gsLst>
              <a:gs pos="0">
                <a:srgbClr val="003274"/>
              </a:gs>
              <a:gs pos="100000">
                <a:srgbClr val="FF4A0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8"/>
          <p:cNvSpPr txBox="1">
            <a:spLocks noChangeArrowheads="1"/>
          </p:cNvSpPr>
          <p:nvPr/>
        </p:nvSpPr>
        <p:spPr>
          <a:xfrm>
            <a:off x="487282" y="2637801"/>
            <a:ext cx="3716328" cy="18845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200" dirty="0" smtClean="0">
                <a:solidFill>
                  <a:schemeClr val="folHlink"/>
                </a:solidFill>
                <a:latin typeface="Arial" charset="0"/>
              </a:rPr>
              <a:t>Инфраструктура:</a:t>
            </a:r>
            <a:r>
              <a:rPr lang="ru-RU" altLang="ru-RU" sz="1200" dirty="0" smtClean="0">
                <a:latin typeface="Arial" charset="0"/>
              </a:rPr>
              <a:t> детские сады, общеобразовательные школы, дворец культуры, музыкальная и художественная школы, центр дополнительного образования.</a:t>
            </a:r>
          </a:p>
          <a:p>
            <a:r>
              <a:rPr lang="ru-RU" altLang="ru-RU" sz="1200" dirty="0" smtClean="0">
                <a:solidFill>
                  <a:schemeClr val="folHlink"/>
                </a:solidFill>
                <a:latin typeface="Arial" charset="0"/>
              </a:rPr>
              <a:t>Спорт:</a:t>
            </a:r>
            <a:r>
              <a:rPr lang="ru-RU" altLang="ru-RU" sz="1200" dirty="0" smtClean="0">
                <a:latin typeface="Arial" charset="0"/>
              </a:rPr>
              <a:t> плавательный бассейн, универсальный спортивный комплекс, стадион, крытый каток, тир, хоккейные, теннисные корты, </a:t>
            </a:r>
            <a:r>
              <a:rPr lang="ru-RU" altLang="ru-RU" sz="1200" dirty="0" err="1" smtClean="0">
                <a:latin typeface="Arial" charset="0"/>
              </a:rPr>
              <a:t>яхтклуб</a:t>
            </a:r>
            <a:r>
              <a:rPr lang="ru-RU" altLang="ru-RU" sz="1200" dirty="0" smtClean="0">
                <a:latin typeface="Arial" charset="0"/>
              </a:rPr>
              <a:t>, </a:t>
            </a:r>
            <a:r>
              <a:rPr lang="ru-RU" altLang="ru-RU" sz="1200" dirty="0" err="1" smtClean="0">
                <a:latin typeface="Arial" charset="0"/>
              </a:rPr>
              <a:t>фитнесклуб</a:t>
            </a:r>
            <a:r>
              <a:rPr lang="ru-RU" altLang="ru-RU" sz="1200" dirty="0" smtClean="0">
                <a:latin typeface="Arial" charset="0"/>
              </a:rPr>
              <a:t>, оздоровительная баня. Зимой – горнолыжный спорт, беговые лыжи, коньки, подлёдная рыбалка.</a:t>
            </a:r>
            <a:endParaRPr lang="ru-RU" altLang="ru-RU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98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6BA32A9-AB44-4107-AA44-B5A93869E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" y="216877"/>
            <a:ext cx="4393387" cy="247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1441AE-2E29-4E5E-8EF6-83E99368204E}"/>
              </a:ext>
            </a:extLst>
          </p:cNvPr>
          <p:cNvSpPr txBox="1"/>
          <p:nvPr/>
        </p:nvSpPr>
        <p:spPr>
          <a:xfrm>
            <a:off x="83820" y="2406775"/>
            <a:ext cx="1664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ФОТО ИГОРЬ КАРИОНОВ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9D34B2-2D12-43AA-9ECD-82CF604A8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07" y="2020656"/>
            <a:ext cx="4211659" cy="237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382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_725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8"/>
          <a:stretch/>
        </p:blipFill>
        <p:spPr bwMode="auto">
          <a:xfrm>
            <a:off x="586905" y="600047"/>
            <a:ext cx="3395115" cy="1928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5929" y="2381926"/>
            <a:ext cx="310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/>
            </a:lvl1pPr>
          </a:lstStyle>
          <a:p>
            <a:r>
              <a:rPr lang="ru-RU" dirty="0"/>
              <a:t>Дом для молодых специалистов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168" y="600046"/>
            <a:ext cx="3290383" cy="1850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24636" y="2354663"/>
            <a:ext cx="3002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Открытый </a:t>
            </a:r>
            <a:r>
              <a:rPr lang="ru-RU" sz="1600" b="1" dirty="0"/>
              <a:t>спортивный</a:t>
            </a:r>
            <a:r>
              <a:rPr lang="ru-RU" sz="1600" b="1" dirty="0"/>
              <a:t> стадион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21" y="2693218"/>
            <a:ext cx="3268337" cy="2068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3" b="25948"/>
          <a:stretch/>
        </p:blipFill>
        <p:spPr>
          <a:xfrm>
            <a:off x="665929" y="2693217"/>
            <a:ext cx="3316091" cy="2068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256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6CCA8BC3-39F1-406A-A24F-5A9258A34EF6}"/>
              </a:ext>
            </a:extLst>
          </p:cNvPr>
          <p:cNvGrpSpPr/>
          <p:nvPr/>
        </p:nvGrpSpPr>
        <p:grpSpPr>
          <a:xfrm>
            <a:off x="304800" y="257907"/>
            <a:ext cx="4138246" cy="2497336"/>
            <a:chOff x="0" y="-1"/>
            <a:chExt cx="9144000" cy="514826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AFCA9E45-A2ED-4014-8E7B-606F5CC4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9144000" cy="5148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78075860-3DB0-4CB4-8BDD-16C4C4D64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00552"/>
              <a:ext cx="9144000" cy="38397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CC0B49A-C061-46C9-BBA6-A3E30ED78166}"/>
              </a:ext>
            </a:extLst>
          </p:cNvPr>
          <p:cNvSpPr txBox="1"/>
          <p:nvPr/>
        </p:nvSpPr>
        <p:spPr>
          <a:xfrm>
            <a:off x="4543131" y="4515537"/>
            <a:ext cx="1664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ФОТО ИГОРЬ КАРИОНОВ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46" y="1194241"/>
            <a:ext cx="4114800" cy="231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B5FB255-0FEF-4D43-B0C8-C2A92B42D9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r="2974"/>
          <a:stretch>
            <a:fillRect/>
          </a:stretch>
        </p:blipFill>
        <p:spPr>
          <a:xfrm>
            <a:off x="375140" y="2755241"/>
            <a:ext cx="4021014" cy="2263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63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Прямоугольник 1007"/>
          <p:cNvSpPr/>
          <p:nvPr/>
        </p:nvSpPr>
        <p:spPr>
          <a:xfrm>
            <a:off x="1" y="0"/>
            <a:ext cx="5486399" cy="5148263"/>
          </a:xfrm>
          <a:prstGeom prst="rect">
            <a:avLst/>
          </a:prstGeom>
          <a:solidFill>
            <a:srgbClr val="A4CBE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0137" y="387350"/>
            <a:ext cx="6561138" cy="3302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Проектное решение</a:t>
            </a:r>
            <a:endParaRPr lang="ru-RU" sz="2000" dirty="0">
              <a:solidFill>
                <a:schemeClr val="tx1">
                  <a:lumMod val="75000"/>
                </a:schemeClr>
              </a:solidFill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grpSp>
        <p:nvGrpSpPr>
          <p:cNvPr id="1000" name="Группа 999"/>
          <p:cNvGrpSpPr/>
          <p:nvPr/>
        </p:nvGrpSpPr>
        <p:grpSpPr>
          <a:xfrm>
            <a:off x="5640879" y="3010216"/>
            <a:ext cx="490822" cy="490488"/>
            <a:chOff x="5747729" y="1125422"/>
            <a:chExt cx="759764" cy="759247"/>
          </a:xfrm>
        </p:grpSpPr>
        <p:sp>
          <p:nvSpPr>
            <p:cNvPr id="1001" name="Google Shape;2361;p44"/>
            <p:cNvSpPr/>
            <p:nvPr/>
          </p:nvSpPr>
          <p:spPr>
            <a:xfrm>
              <a:off x="5747729" y="1125422"/>
              <a:ext cx="759764" cy="759247"/>
            </a:xfrm>
            <a:custGeom>
              <a:avLst/>
              <a:gdLst/>
              <a:ahLst/>
              <a:cxnLst/>
              <a:rect l="l" t="t" r="r" b="b"/>
              <a:pathLst>
                <a:path w="14816" h="14806" extrusionOk="0">
                  <a:moveTo>
                    <a:pt x="7404" y="0"/>
                  </a:moveTo>
                  <a:lnTo>
                    <a:pt x="7029" y="9"/>
                  </a:lnTo>
                  <a:lnTo>
                    <a:pt x="6279" y="81"/>
                  </a:lnTo>
                  <a:lnTo>
                    <a:pt x="5555" y="232"/>
                  </a:lnTo>
                  <a:lnTo>
                    <a:pt x="4859" y="447"/>
                  </a:lnTo>
                  <a:lnTo>
                    <a:pt x="4198" y="723"/>
                  </a:lnTo>
                  <a:lnTo>
                    <a:pt x="3564" y="1072"/>
                  </a:lnTo>
                  <a:lnTo>
                    <a:pt x="2975" y="1465"/>
                  </a:lnTo>
                  <a:lnTo>
                    <a:pt x="2430" y="1920"/>
                  </a:lnTo>
                  <a:lnTo>
                    <a:pt x="1921" y="2420"/>
                  </a:lnTo>
                  <a:lnTo>
                    <a:pt x="1474" y="2974"/>
                  </a:lnTo>
                  <a:lnTo>
                    <a:pt x="1073" y="3563"/>
                  </a:lnTo>
                  <a:lnTo>
                    <a:pt x="733" y="4188"/>
                  </a:lnTo>
                  <a:lnTo>
                    <a:pt x="447" y="4858"/>
                  </a:lnTo>
                  <a:lnTo>
                    <a:pt x="233" y="5555"/>
                  </a:lnTo>
                  <a:lnTo>
                    <a:pt x="81" y="6278"/>
                  </a:lnTo>
                  <a:lnTo>
                    <a:pt x="10" y="7019"/>
                  </a:lnTo>
                  <a:lnTo>
                    <a:pt x="1" y="7403"/>
                  </a:lnTo>
                  <a:lnTo>
                    <a:pt x="10" y="7787"/>
                  </a:lnTo>
                  <a:lnTo>
                    <a:pt x="81" y="8528"/>
                  </a:lnTo>
                  <a:lnTo>
                    <a:pt x="233" y="9252"/>
                  </a:lnTo>
                  <a:lnTo>
                    <a:pt x="447" y="9948"/>
                  </a:lnTo>
                  <a:lnTo>
                    <a:pt x="733" y="10618"/>
                  </a:lnTo>
                  <a:lnTo>
                    <a:pt x="1073" y="11243"/>
                  </a:lnTo>
                  <a:lnTo>
                    <a:pt x="1474" y="11832"/>
                  </a:lnTo>
                  <a:lnTo>
                    <a:pt x="1921" y="12386"/>
                  </a:lnTo>
                  <a:lnTo>
                    <a:pt x="2430" y="12886"/>
                  </a:lnTo>
                  <a:lnTo>
                    <a:pt x="2975" y="13341"/>
                  </a:lnTo>
                  <a:lnTo>
                    <a:pt x="3564" y="13743"/>
                  </a:lnTo>
                  <a:lnTo>
                    <a:pt x="4198" y="14083"/>
                  </a:lnTo>
                  <a:lnTo>
                    <a:pt x="4859" y="14359"/>
                  </a:lnTo>
                  <a:lnTo>
                    <a:pt x="5555" y="14583"/>
                  </a:lnTo>
                  <a:lnTo>
                    <a:pt x="6279" y="14726"/>
                  </a:lnTo>
                  <a:lnTo>
                    <a:pt x="7029" y="14806"/>
                  </a:lnTo>
                  <a:lnTo>
                    <a:pt x="7788" y="14806"/>
                  </a:lnTo>
                  <a:lnTo>
                    <a:pt x="8538" y="14726"/>
                  </a:lnTo>
                  <a:lnTo>
                    <a:pt x="9261" y="14583"/>
                  </a:lnTo>
                  <a:lnTo>
                    <a:pt x="9958" y="14359"/>
                  </a:lnTo>
                  <a:lnTo>
                    <a:pt x="10619" y="14083"/>
                  </a:lnTo>
                  <a:lnTo>
                    <a:pt x="11253" y="13743"/>
                  </a:lnTo>
                  <a:lnTo>
                    <a:pt x="11842" y="13341"/>
                  </a:lnTo>
                  <a:lnTo>
                    <a:pt x="12387" y="12886"/>
                  </a:lnTo>
                  <a:lnTo>
                    <a:pt x="12887" y="12386"/>
                  </a:lnTo>
                  <a:lnTo>
                    <a:pt x="13342" y="11832"/>
                  </a:lnTo>
                  <a:lnTo>
                    <a:pt x="13744" y="11243"/>
                  </a:lnTo>
                  <a:lnTo>
                    <a:pt x="14083" y="10618"/>
                  </a:lnTo>
                  <a:lnTo>
                    <a:pt x="14369" y="9948"/>
                  </a:lnTo>
                  <a:lnTo>
                    <a:pt x="14584" y="9252"/>
                  </a:lnTo>
                  <a:lnTo>
                    <a:pt x="14726" y="8528"/>
                  </a:lnTo>
                  <a:lnTo>
                    <a:pt x="14807" y="7787"/>
                  </a:lnTo>
                  <a:lnTo>
                    <a:pt x="14816" y="7403"/>
                  </a:lnTo>
                  <a:lnTo>
                    <a:pt x="14807" y="7019"/>
                  </a:lnTo>
                  <a:lnTo>
                    <a:pt x="14726" y="6278"/>
                  </a:lnTo>
                  <a:lnTo>
                    <a:pt x="14584" y="5555"/>
                  </a:lnTo>
                  <a:lnTo>
                    <a:pt x="14369" y="4858"/>
                  </a:lnTo>
                  <a:lnTo>
                    <a:pt x="14083" y="4188"/>
                  </a:lnTo>
                  <a:lnTo>
                    <a:pt x="13744" y="3563"/>
                  </a:lnTo>
                  <a:lnTo>
                    <a:pt x="13342" y="2974"/>
                  </a:lnTo>
                  <a:lnTo>
                    <a:pt x="12887" y="2420"/>
                  </a:lnTo>
                  <a:lnTo>
                    <a:pt x="12387" y="1920"/>
                  </a:lnTo>
                  <a:lnTo>
                    <a:pt x="11842" y="1465"/>
                  </a:lnTo>
                  <a:lnTo>
                    <a:pt x="11253" y="1072"/>
                  </a:lnTo>
                  <a:lnTo>
                    <a:pt x="10619" y="723"/>
                  </a:lnTo>
                  <a:lnTo>
                    <a:pt x="9958" y="447"/>
                  </a:lnTo>
                  <a:lnTo>
                    <a:pt x="9261" y="232"/>
                  </a:lnTo>
                  <a:lnTo>
                    <a:pt x="8538" y="81"/>
                  </a:lnTo>
                  <a:lnTo>
                    <a:pt x="7788" y="9"/>
                  </a:lnTo>
                  <a:lnTo>
                    <a:pt x="7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02" name="Google Shape;2397;p44"/>
            <p:cNvGrpSpPr/>
            <p:nvPr/>
          </p:nvGrpSpPr>
          <p:grpSpPr>
            <a:xfrm>
              <a:off x="5921779" y="1274688"/>
              <a:ext cx="411491" cy="411484"/>
              <a:chOff x="-62007577" y="2297868"/>
              <a:chExt cx="315875" cy="317649"/>
            </a:xfrm>
          </p:grpSpPr>
          <p:sp>
            <p:nvSpPr>
              <p:cNvPr id="1003" name="Google Shape;2398;p44"/>
              <p:cNvSpPr/>
              <p:nvPr/>
            </p:nvSpPr>
            <p:spPr>
              <a:xfrm>
                <a:off x="-62007577" y="2297868"/>
                <a:ext cx="315875" cy="317649"/>
              </a:xfrm>
              <a:custGeom>
                <a:avLst/>
                <a:gdLst/>
                <a:ahLst/>
                <a:cxnLst/>
                <a:rect l="l" t="t" r="r" b="b"/>
                <a:pathLst>
                  <a:path w="12635" h="12706" extrusionOk="0">
                    <a:moveTo>
                      <a:pt x="4632" y="3309"/>
                    </a:moveTo>
                    <a:cubicBezTo>
                      <a:pt x="5388" y="3309"/>
                      <a:pt x="6018" y="3939"/>
                      <a:pt x="6018" y="4695"/>
                    </a:cubicBezTo>
                    <a:cubicBezTo>
                      <a:pt x="6018" y="4916"/>
                      <a:pt x="5924" y="5168"/>
                      <a:pt x="5829" y="5388"/>
                    </a:cubicBezTo>
                    <a:lnTo>
                      <a:pt x="5357" y="5861"/>
                    </a:lnTo>
                    <a:cubicBezTo>
                      <a:pt x="5136" y="5987"/>
                      <a:pt x="4916" y="6081"/>
                      <a:pt x="4632" y="6081"/>
                    </a:cubicBezTo>
                    <a:cubicBezTo>
                      <a:pt x="3876" y="6081"/>
                      <a:pt x="3246" y="5451"/>
                      <a:pt x="3246" y="4695"/>
                    </a:cubicBezTo>
                    <a:cubicBezTo>
                      <a:pt x="3246" y="3939"/>
                      <a:pt x="3876" y="3309"/>
                      <a:pt x="4632" y="3309"/>
                    </a:cubicBezTo>
                    <a:close/>
                    <a:moveTo>
                      <a:pt x="4632" y="820"/>
                    </a:moveTo>
                    <a:cubicBezTo>
                      <a:pt x="6617" y="820"/>
                      <a:pt x="8287" y="2364"/>
                      <a:pt x="8444" y="4285"/>
                    </a:cubicBezTo>
                    <a:lnTo>
                      <a:pt x="8444" y="4412"/>
                    </a:lnTo>
                    <a:cubicBezTo>
                      <a:pt x="7877" y="4412"/>
                      <a:pt x="7310" y="4538"/>
                      <a:pt x="6806" y="4758"/>
                    </a:cubicBezTo>
                    <a:lnTo>
                      <a:pt x="6806" y="4695"/>
                    </a:lnTo>
                    <a:cubicBezTo>
                      <a:pt x="6806" y="3466"/>
                      <a:pt x="5829" y="2490"/>
                      <a:pt x="4601" y="2490"/>
                    </a:cubicBezTo>
                    <a:cubicBezTo>
                      <a:pt x="3372" y="2490"/>
                      <a:pt x="2395" y="3466"/>
                      <a:pt x="2395" y="4695"/>
                    </a:cubicBezTo>
                    <a:cubicBezTo>
                      <a:pt x="2395" y="5924"/>
                      <a:pt x="3372" y="6900"/>
                      <a:pt x="4601" y="6900"/>
                    </a:cubicBezTo>
                    <a:lnTo>
                      <a:pt x="4664" y="6900"/>
                    </a:lnTo>
                    <a:cubicBezTo>
                      <a:pt x="4443" y="7404"/>
                      <a:pt x="4317" y="7972"/>
                      <a:pt x="4317" y="8539"/>
                    </a:cubicBezTo>
                    <a:cubicBezTo>
                      <a:pt x="4317" y="9421"/>
                      <a:pt x="4601" y="10240"/>
                      <a:pt x="5073" y="10902"/>
                    </a:cubicBezTo>
                    <a:lnTo>
                      <a:pt x="4601" y="11532"/>
                    </a:lnTo>
                    <a:lnTo>
                      <a:pt x="1513" y="7026"/>
                    </a:lnTo>
                    <a:cubicBezTo>
                      <a:pt x="1009" y="6333"/>
                      <a:pt x="725" y="5546"/>
                      <a:pt x="725" y="4695"/>
                    </a:cubicBezTo>
                    <a:cubicBezTo>
                      <a:pt x="788" y="2553"/>
                      <a:pt x="2521" y="820"/>
                      <a:pt x="4632" y="820"/>
                    </a:cubicBezTo>
                    <a:close/>
                    <a:moveTo>
                      <a:pt x="8507" y="5231"/>
                    </a:moveTo>
                    <a:cubicBezTo>
                      <a:pt x="10334" y="5231"/>
                      <a:pt x="11815" y="6743"/>
                      <a:pt x="11815" y="8539"/>
                    </a:cubicBezTo>
                    <a:cubicBezTo>
                      <a:pt x="11815" y="10366"/>
                      <a:pt x="10303" y="11847"/>
                      <a:pt x="8507" y="11847"/>
                    </a:cubicBezTo>
                    <a:cubicBezTo>
                      <a:pt x="6680" y="11847"/>
                      <a:pt x="5199" y="10366"/>
                      <a:pt x="5199" y="8539"/>
                    </a:cubicBezTo>
                    <a:cubicBezTo>
                      <a:pt x="5199" y="6743"/>
                      <a:pt x="6680" y="5231"/>
                      <a:pt x="8507" y="5231"/>
                    </a:cubicBezTo>
                    <a:close/>
                    <a:moveTo>
                      <a:pt x="4664" y="1"/>
                    </a:moveTo>
                    <a:cubicBezTo>
                      <a:pt x="2080" y="1"/>
                      <a:pt x="1" y="2080"/>
                      <a:pt x="1" y="4695"/>
                    </a:cubicBezTo>
                    <a:cubicBezTo>
                      <a:pt x="1" y="5703"/>
                      <a:pt x="316" y="6711"/>
                      <a:pt x="946" y="7499"/>
                    </a:cubicBezTo>
                    <a:lnTo>
                      <a:pt x="4317" y="12540"/>
                    </a:lnTo>
                    <a:cubicBezTo>
                      <a:pt x="4396" y="12650"/>
                      <a:pt x="4522" y="12705"/>
                      <a:pt x="4648" y="12705"/>
                    </a:cubicBezTo>
                    <a:cubicBezTo>
                      <a:pt x="4774" y="12705"/>
                      <a:pt x="4900" y="12650"/>
                      <a:pt x="4979" y="12540"/>
                    </a:cubicBezTo>
                    <a:lnTo>
                      <a:pt x="5672" y="11532"/>
                    </a:lnTo>
                    <a:cubicBezTo>
                      <a:pt x="6396" y="12256"/>
                      <a:pt x="7404" y="12697"/>
                      <a:pt x="8507" y="12697"/>
                    </a:cubicBezTo>
                    <a:cubicBezTo>
                      <a:pt x="10776" y="12697"/>
                      <a:pt x="12634" y="10838"/>
                      <a:pt x="12634" y="8539"/>
                    </a:cubicBezTo>
                    <a:cubicBezTo>
                      <a:pt x="12634" y="6554"/>
                      <a:pt x="11217" y="4884"/>
                      <a:pt x="9326" y="4506"/>
                    </a:cubicBezTo>
                    <a:lnTo>
                      <a:pt x="9326" y="4222"/>
                    </a:lnTo>
                    <a:cubicBezTo>
                      <a:pt x="9074" y="1891"/>
                      <a:pt x="7121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04" name="Google Shape;2399;p44"/>
              <p:cNvSpPr/>
              <p:nvPr/>
            </p:nvSpPr>
            <p:spPr>
              <a:xfrm>
                <a:off x="-61818440" y="2438070"/>
                <a:ext cx="62250" cy="1457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30" extrusionOk="0">
                    <a:moveTo>
                      <a:pt x="1261" y="1"/>
                    </a:moveTo>
                    <a:cubicBezTo>
                      <a:pt x="1009" y="1"/>
                      <a:pt x="820" y="190"/>
                      <a:pt x="820" y="410"/>
                    </a:cubicBezTo>
                    <a:lnTo>
                      <a:pt x="820" y="694"/>
                    </a:lnTo>
                    <a:cubicBezTo>
                      <a:pt x="348" y="851"/>
                      <a:pt x="1" y="1324"/>
                      <a:pt x="1" y="1891"/>
                    </a:cubicBezTo>
                    <a:cubicBezTo>
                      <a:pt x="1" y="2553"/>
                      <a:pt x="537" y="2931"/>
                      <a:pt x="978" y="3246"/>
                    </a:cubicBezTo>
                    <a:cubicBezTo>
                      <a:pt x="1293" y="3498"/>
                      <a:pt x="1639" y="3718"/>
                      <a:pt x="1639" y="3970"/>
                    </a:cubicBezTo>
                    <a:cubicBezTo>
                      <a:pt x="1671" y="4191"/>
                      <a:pt x="1482" y="4411"/>
                      <a:pt x="1261" y="4411"/>
                    </a:cubicBezTo>
                    <a:cubicBezTo>
                      <a:pt x="1009" y="4411"/>
                      <a:pt x="820" y="4191"/>
                      <a:pt x="820" y="3970"/>
                    </a:cubicBezTo>
                    <a:cubicBezTo>
                      <a:pt x="820" y="3718"/>
                      <a:pt x="631" y="3529"/>
                      <a:pt x="411" y="3529"/>
                    </a:cubicBezTo>
                    <a:cubicBezTo>
                      <a:pt x="190" y="3529"/>
                      <a:pt x="1" y="3718"/>
                      <a:pt x="1" y="3970"/>
                    </a:cubicBezTo>
                    <a:cubicBezTo>
                      <a:pt x="1" y="4506"/>
                      <a:pt x="348" y="4947"/>
                      <a:pt x="820" y="5136"/>
                    </a:cubicBezTo>
                    <a:lnTo>
                      <a:pt x="820" y="5420"/>
                    </a:lnTo>
                    <a:cubicBezTo>
                      <a:pt x="820" y="5672"/>
                      <a:pt x="1009" y="5829"/>
                      <a:pt x="1261" y="5829"/>
                    </a:cubicBezTo>
                    <a:cubicBezTo>
                      <a:pt x="1482" y="5829"/>
                      <a:pt x="1639" y="5609"/>
                      <a:pt x="1639" y="5420"/>
                    </a:cubicBezTo>
                    <a:lnTo>
                      <a:pt x="1639" y="5136"/>
                    </a:lnTo>
                    <a:cubicBezTo>
                      <a:pt x="2112" y="4978"/>
                      <a:pt x="2458" y="4506"/>
                      <a:pt x="2458" y="3970"/>
                    </a:cubicBezTo>
                    <a:cubicBezTo>
                      <a:pt x="2458" y="3309"/>
                      <a:pt x="1923" y="2899"/>
                      <a:pt x="1482" y="2584"/>
                    </a:cubicBezTo>
                    <a:cubicBezTo>
                      <a:pt x="1167" y="2364"/>
                      <a:pt x="820" y="2112"/>
                      <a:pt x="820" y="1891"/>
                    </a:cubicBezTo>
                    <a:cubicBezTo>
                      <a:pt x="820" y="1639"/>
                      <a:pt x="1009" y="1450"/>
                      <a:pt x="1261" y="1450"/>
                    </a:cubicBezTo>
                    <a:cubicBezTo>
                      <a:pt x="1482" y="1450"/>
                      <a:pt x="1639" y="1639"/>
                      <a:pt x="1639" y="1891"/>
                    </a:cubicBezTo>
                    <a:cubicBezTo>
                      <a:pt x="1639" y="2112"/>
                      <a:pt x="1860" y="2301"/>
                      <a:pt x="2049" y="2301"/>
                    </a:cubicBezTo>
                    <a:cubicBezTo>
                      <a:pt x="2269" y="2301"/>
                      <a:pt x="2490" y="2112"/>
                      <a:pt x="2490" y="1891"/>
                    </a:cubicBezTo>
                    <a:cubicBezTo>
                      <a:pt x="2490" y="1324"/>
                      <a:pt x="2112" y="883"/>
                      <a:pt x="1639" y="694"/>
                    </a:cubicBezTo>
                    <a:lnTo>
                      <a:pt x="1639" y="410"/>
                    </a:lnTo>
                    <a:cubicBezTo>
                      <a:pt x="1639" y="190"/>
                      <a:pt x="1450" y="1"/>
                      <a:pt x="12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991" name="Google Shape;2361;p44"/>
          <p:cNvSpPr/>
          <p:nvPr/>
        </p:nvSpPr>
        <p:spPr>
          <a:xfrm>
            <a:off x="5641397" y="2114596"/>
            <a:ext cx="489678" cy="489346"/>
          </a:xfrm>
          <a:custGeom>
            <a:avLst/>
            <a:gdLst/>
            <a:ahLst/>
            <a:cxnLst/>
            <a:rect l="l" t="t" r="r" b="b"/>
            <a:pathLst>
              <a:path w="14816" h="14806" extrusionOk="0">
                <a:moveTo>
                  <a:pt x="7404" y="0"/>
                </a:moveTo>
                <a:lnTo>
                  <a:pt x="7029" y="9"/>
                </a:lnTo>
                <a:lnTo>
                  <a:pt x="6279" y="81"/>
                </a:lnTo>
                <a:lnTo>
                  <a:pt x="5555" y="232"/>
                </a:lnTo>
                <a:lnTo>
                  <a:pt x="4859" y="447"/>
                </a:lnTo>
                <a:lnTo>
                  <a:pt x="4198" y="723"/>
                </a:lnTo>
                <a:lnTo>
                  <a:pt x="3564" y="1072"/>
                </a:lnTo>
                <a:lnTo>
                  <a:pt x="2975" y="1465"/>
                </a:lnTo>
                <a:lnTo>
                  <a:pt x="2430" y="1920"/>
                </a:lnTo>
                <a:lnTo>
                  <a:pt x="1921" y="2420"/>
                </a:lnTo>
                <a:lnTo>
                  <a:pt x="1474" y="2974"/>
                </a:lnTo>
                <a:lnTo>
                  <a:pt x="1073" y="3563"/>
                </a:lnTo>
                <a:lnTo>
                  <a:pt x="733" y="4188"/>
                </a:lnTo>
                <a:lnTo>
                  <a:pt x="447" y="4858"/>
                </a:lnTo>
                <a:lnTo>
                  <a:pt x="233" y="5555"/>
                </a:lnTo>
                <a:lnTo>
                  <a:pt x="81" y="6278"/>
                </a:lnTo>
                <a:lnTo>
                  <a:pt x="10" y="7019"/>
                </a:lnTo>
                <a:lnTo>
                  <a:pt x="1" y="7403"/>
                </a:lnTo>
                <a:lnTo>
                  <a:pt x="10" y="7787"/>
                </a:lnTo>
                <a:lnTo>
                  <a:pt x="81" y="8528"/>
                </a:lnTo>
                <a:lnTo>
                  <a:pt x="233" y="9252"/>
                </a:lnTo>
                <a:lnTo>
                  <a:pt x="447" y="9948"/>
                </a:lnTo>
                <a:lnTo>
                  <a:pt x="733" y="10618"/>
                </a:lnTo>
                <a:lnTo>
                  <a:pt x="1073" y="11243"/>
                </a:lnTo>
                <a:lnTo>
                  <a:pt x="1474" y="11832"/>
                </a:lnTo>
                <a:lnTo>
                  <a:pt x="1921" y="12386"/>
                </a:lnTo>
                <a:lnTo>
                  <a:pt x="2430" y="12886"/>
                </a:lnTo>
                <a:lnTo>
                  <a:pt x="2975" y="13341"/>
                </a:lnTo>
                <a:lnTo>
                  <a:pt x="3564" y="13743"/>
                </a:lnTo>
                <a:lnTo>
                  <a:pt x="4198" y="14083"/>
                </a:lnTo>
                <a:lnTo>
                  <a:pt x="4859" y="14359"/>
                </a:lnTo>
                <a:lnTo>
                  <a:pt x="5555" y="14583"/>
                </a:lnTo>
                <a:lnTo>
                  <a:pt x="6279" y="14726"/>
                </a:lnTo>
                <a:lnTo>
                  <a:pt x="7029" y="14806"/>
                </a:lnTo>
                <a:lnTo>
                  <a:pt x="7788" y="14806"/>
                </a:lnTo>
                <a:lnTo>
                  <a:pt x="8538" y="14726"/>
                </a:lnTo>
                <a:lnTo>
                  <a:pt x="9261" y="14583"/>
                </a:lnTo>
                <a:lnTo>
                  <a:pt x="9958" y="14359"/>
                </a:lnTo>
                <a:lnTo>
                  <a:pt x="10619" y="14083"/>
                </a:lnTo>
                <a:lnTo>
                  <a:pt x="11253" y="13743"/>
                </a:lnTo>
                <a:lnTo>
                  <a:pt x="11842" y="13341"/>
                </a:lnTo>
                <a:lnTo>
                  <a:pt x="12387" y="12886"/>
                </a:lnTo>
                <a:lnTo>
                  <a:pt x="12887" y="12386"/>
                </a:lnTo>
                <a:lnTo>
                  <a:pt x="13342" y="11832"/>
                </a:lnTo>
                <a:lnTo>
                  <a:pt x="13744" y="11243"/>
                </a:lnTo>
                <a:lnTo>
                  <a:pt x="14083" y="10618"/>
                </a:lnTo>
                <a:lnTo>
                  <a:pt x="14369" y="9948"/>
                </a:lnTo>
                <a:lnTo>
                  <a:pt x="14584" y="9252"/>
                </a:lnTo>
                <a:lnTo>
                  <a:pt x="14726" y="8528"/>
                </a:lnTo>
                <a:lnTo>
                  <a:pt x="14807" y="7787"/>
                </a:lnTo>
                <a:lnTo>
                  <a:pt x="14816" y="7403"/>
                </a:lnTo>
                <a:lnTo>
                  <a:pt x="14807" y="7019"/>
                </a:lnTo>
                <a:lnTo>
                  <a:pt x="14726" y="6278"/>
                </a:lnTo>
                <a:lnTo>
                  <a:pt x="14584" y="5555"/>
                </a:lnTo>
                <a:lnTo>
                  <a:pt x="14369" y="4858"/>
                </a:lnTo>
                <a:lnTo>
                  <a:pt x="14083" y="4188"/>
                </a:lnTo>
                <a:lnTo>
                  <a:pt x="13744" y="3563"/>
                </a:lnTo>
                <a:lnTo>
                  <a:pt x="13342" y="2974"/>
                </a:lnTo>
                <a:lnTo>
                  <a:pt x="12887" y="2420"/>
                </a:lnTo>
                <a:lnTo>
                  <a:pt x="12387" y="1920"/>
                </a:lnTo>
                <a:lnTo>
                  <a:pt x="11842" y="1465"/>
                </a:lnTo>
                <a:lnTo>
                  <a:pt x="11253" y="1072"/>
                </a:lnTo>
                <a:lnTo>
                  <a:pt x="10619" y="723"/>
                </a:lnTo>
                <a:lnTo>
                  <a:pt x="9958" y="447"/>
                </a:lnTo>
                <a:lnTo>
                  <a:pt x="9261" y="232"/>
                </a:lnTo>
                <a:lnTo>
                  <a:pt x="8538" y="81"/>
                </a:lnTo>
                <a:lnTo>
                  <a:pt x="7788" y="9"/>
                </a:lnTo>
                <a:lnTo>
                  <a:pt x="740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61" name="Google Shape;733;p29"/>
          <p:cNvGrpSpPr/>
          <p:nvPr/>
        </p:nvGrpSpPr>
        <p:grpSpPr>
          <a:xfrm>
            <a:off x="5783517" y="2236862"/>
            <a:ext cx="212861" cy="241517"/>
            <a:chOff x="-10370400" y="4049551"/>
            <a:chExt cx="310350" cy="352100"/>
          </a:xfrm>
        </p:grpSpPr>
        <p:sp>
          <p:nvSpPr>
            <p:cNvPr id="1062" name="Google Shape;734;p29"/>
            <p:cNvSpPr/>
            <p:nvPr/>
          </p:nvSpPr>
          <p:spPr>
            <a:xfrm>
              <a:off x="-10308171" y="4224400"/>
              <a:ext cx="185900" cy="115800"/>
            </a:xfrm>
            <a:custGeom>
              <a:avLst/>
              <a:gdLst/>
              <a:ahLst/>
              <a:cxnLst/>
              <a:rect l="l" t="t" r="r" b="b"/>
              <a:pathLst>
                <a:path w="7436" h="4632" extrusionOk="0">
                  <a:moveTo>
                    <a:pt x="1" y="1"/>
                  </a:moveTo>
                  <a:lnTo>
                    <a:pt x="1" y="4632"/>
                  </a:lnTo>
                  <a:lnTo>
                    <a:pt x="1639" y="4632"/>
                  </a:lnTo>
                  <a:lnTo>
                    <a:pt x="1639" y="1261"/>
                  </a:lnTo>
                  <a:cubicBezTo>
                    <a:pt x="1639" y="1040"/>
                    <a:pt x="1859" y="883"/>
                    <a:pt x="2048" y="883"/>
                  </a:cubicBezTo>
                  <a:cubicBezTo>
                    <a:pt x="2269" y="883"/>
                    <a:pt x="2489" y="1072"/>
                    <a:pt x="2489" y="1261"/>
                  </a:cubicBezTo>
                  <a:lnTo>
                    <a:pt x="2489" y="4632"/>
                  </a:lnTo>
                  <a:lnTo>
                    <a:pt x="3309" y="4632"/>
                  </a:lnTo>
                  <a:lnTo>
                    <a:pt x="3309" y="1261"/>
                  </a:lnTo>
                  <a:cubicBezTo>
                    <a:pt x="3309" y="1040"/>
                    <a:pt x="3498" y="883"/>
                    <a:pt x="3750" y="883"/>
                  </a:cubicBezTo>
                  <a:cubicBezTo>
                    <a:pt x="3970" y="883"/>
                    <a:pt x="4128" y="1072"/>
                    <a:pt x="4128" y="1261"/>
                  </a:cubicBezTo>
                  <a:lnTo>
                    <a:pt x="4128" y="4632"/>
                  </a:lnTo>
                  <a:lnTo>
                    <a:pt x="4947" y="4632"/>
                  </a:lnTo>
                  <a:lnTo>
                    <a:pt x="4947" y="1261"/>
                  </a:lnTo>
                  <a:cubicBezTo>
                    <a:pt x="4947" y="1040"/>
                    <a:pt x="5167" y="883"/>
                    <a:pt x="5388" y="883"/>
                  </a:cubicBezTo>
                  <a:cubicBezTo>
                    <a:pt x="5640" y="883"/>
                    <a:pt x="5829" y="1072"/>
                    <a:pt x="5829" y="1261"/>
                  </a:cubicBezTo>
                  <a:lnTo>
                    <a:pt x="5829" y="4632"/>
                  </a:lnTo>
                  <a:lnTo>
                    <a:pt x="7436" y="4632"/>
                  </a:lnTo>
                  <a:lnTo>
                    <a:pt x="74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3" name="Google Shape;735;p29"/>
            <p:cNvSpPr/>
            <p:nvPr/>
          </p:nvSpPr>
          <p:spPr>
            <a:xfrm>
              <a:off x="-10292425" y="4121225"/>
              <a:ext cx="159125" cy="30750"/>
            </a:xfrm>
            <a:custGeom>
              <a:avLst/>
              <a:gdLst/>
              <a:ahLst/>
              <a:cxnLst/>
              <a:rect l="l" t="t" r="r" b="b"/>
              <a:pathLst>
                <a:path w="6365" h="1230" extrusionOk="0">
                  <a:moveTo>
                    <a:pt x="694" y="0"/>
                  </a:moveTo>
                  <a:cubicBezTo>
                    <a:pt x="694" y="158"/>
                    <a:pt x="662" y="316"/>
                    <a:pt x="631" y="442"/>
                  </a:cubicBezTo>
                  <a:cubicBezTo>
                    <a:pt x="505" y="757"/>
                    <a:pt x="284" y="1040"/>
                    <a:pt x="1" y="1229"/>
                  </a:cubicBezTo>
                  <a:lnTo>
                    <a:pt x="6365" y="1229"/>
                  </a:lnTo>
                  <a:cubicBezTo>
                    <a:pt x="6018" y="1040"/>
                    <a:pt x="5798" y="788"/>
                    <a:pt x="5672" y="442"/>
                  </a:cubicBezTo>
                  <a:cubicBezTo>
                    <a:pt x="5577" y="284"/>
                    <a:pt x="5577" y="126"/>
                    <a:pt x="5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4" name="Google Shape;736;p29"/>
            <p:cNvSpPr/>
            <p:nvPr/>
          </p:nvSpPr>
          <p:spPr>
            <a:xfrm>
              <a:off x="-10370400" y="4049551"/>
              <a:ext cx="310350" cy="91400"/>
            </a:xfrm>
            <a:custGeom>
              <a:avLst/>
              <a:gdLst/>
              <a:ahLst/>
              <a:cxnLst/>
              <a:rect l="l" t="t" r="r" b="b"/>
              <a:pathLst>
                <a:path w="12414" h="3656" extrusionOk="0">
                  <a:moveTo>
                    <a:pt x="2049" y="1"/>
                  </a:moveTo>
                  <a:cubicBezTo>
                    <a:pt x="977" y="1"/>
                    <a:pt x="95" y="820"/>
                    <a:pt x="1" y="1891"/>
                  </a:cubicBezTo>
                  <a:cubicBezTo>
                    <a:pt x="95" y="2867"/>
                    <a:pt x="946" y="3655"/>
                    <a:pt x="1954" y="3655"/>
                  </a:cubicBezTo>
                  <a:cubicBezTo>
                    <a:pt x="2427" y="3655"/>
                    <a:pt x="2773" y="3340"/>
                    <a:pt x="2899" y="3025"/>
                  </a:cubicBezTo>
                  <a:cubicBezTo>
                    <a:pt x="2931" y="2867"/>
                    <a:pt x="2962" y="2678"/>
                    <a:pt x="2805" y="2521"/>
                  </a:cubicBezTo>
                  <a:cubicBezTo>
                    <a:pt x="2729" y="2461"/>
                    <a:pt x="2618" y="2422"/>
                    <a:pt x="2520" y="2422"/>
                  </a:cubicBezTo>
                  <a:cubicBezTo>
                    <a:pt x="2411" y="2422"/>
                    <a:pt x="2317" y="2469"/>
                    <a:pt x="2301" y="2584"/>
                  </a:cubicBezTo>
                  <a:cubicBezTo>
                    <a:pt x="2274" y="2793"/>
                    <a:pt x="2097" y="2915"/>
                    <a:pt x="1911" y="2915"/>
                  </a:cubicBezTo>
                  <a:cubicBezTo>
                    <a:pt x="1873" y="2915"/>
                    <a:pt x="1834" y="2910"/>
                    <a:pt x="1796" y="2899"/>
                  </a:cubicBezTo>
                  <a:cubicBezTo>
                    <a:pt x="1544" y="2867"/>
                    <a:pt x="1418" y="2647"/>
                    <a:pt x="1481" y="2395"/>
                  </a:cubicBezTo>
                  <a:cubicBezTo>
                    <a:pt x="1595" y="1848"/>
                    <a:pt x="2036" y="1594"/>
                    <a:pt x="2500" y="1594"/>
                  </a:cubicBezTo>
                  <a:cubicBezTo>
                    <a:pt x="2811" y="1594"/>
                    <a:pt x="3132" y="1708"/>
                    <a:pt x="3372" y="1922"/>
                  </a:cubicBezTo>
                  <a:lnTo>
                    <a:pt x="3466" y="2048"/>
                  </a:lnTo>
                  <a:lnTo>
                    <a:pt x="8917" y="2048"/>
                  </a:lnTo>
                  <a:lnTo>
                    <a:pt x="9043" y="1922"/>
                  </a:lnTo>
                  <a:cubicBezTo>
                    <a:pt x="9262" y="1715"/>
                    <a:pt x="9561" y="1612"/>
                    <a:pt x="9856" y="1612"/>
                  </a:cubicBezTo>
                  <a:cubicBezTo>
                    <a:pt x="10325" y="1612"/>
                    <a:pt x="10785" y="1873"/>
                    <a:pt x="10901" y="2395"/>
                  </a:cubicBezTo>
                  <a:cubicBezTo>
                    <a:pt x="10964" y="2647"/>
                    <a:pt x="10838" y="2836"/>
                    <a:pt x="10618" y="2899"/>
                  </a:cubicBezTo>
                  <a:cubicBezTo>
                    <a:pt x="10575" y="2910"/>
                    <a:pt x="10533" y="2915"/>
                    <a:pt x="10494" y="2915"/>
                  </a:cubicBezTo>
                  <a:cubicBezTo>
                    <a:pt x="10304" y="2915"/>
                    <a:pt x="10161" y="2793"/>
                    <a:pt x="10082" y="2584"/>
                  </a:cubicBezTo>
                  <a:cubicBezTo>
                    <a:pt x="10066" y="2469"/>
                    <a:pt x="9963" y="2422"/>
                    <a:pt x="9851" y="2422"/>
                  </a:cubicBezTo>
                  <a:cubicBezTo>
                    <a:pt x="9749" y="2422"/>
                    <a:pt x="9638" y="2461"/>
                    <a:pt x="9578" y="2521"/>
                  </a:cubicBezTo>
                  <a:cubicBezTo>
                    <a:pt x="9421" y="2678"/>
                    <a:pt x="9452" y="2867"/>
                    <a:pt x="9515" y="3025"/>
                  </a:cubicBezTo>
                  <a:cubicBezTo>
                    <a:pt x="9610" y="3340"/>
                    <a:pt x="10019" y="3655"/>
                    <a:pt x="10460" y="3655"/>
                  </a:cubicBezTo>
                  <a:cubicBezTo>
                    <a:pt x="11311" y="3655"/>
                    <a:pt x="12067" y="3056"/>
                    <a:pt x="12288" y="2269"/>
                  </a:cubicBezTo>
                  <a:cubicBezTo>
                    <a:pt x="12288" y="2206"/>
                    <a:pt x="12351" y="2111"/>
                    <a:pt x="12351" y="2048"/>
                  </a:cubicBezTo>
                  <a:cubicBezTo>
                    <a:pt x="12414" y="883"/>
                    <a:pt x="11468" y="1"/>
                    <a:pt x="10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5" name="Google Shape;737;p29"/>
            <p:cNvSpPr/>
            <p:nvPr/>
          </p:nvSpPr>
          <p:spPr>
            <a:xfrm>
              <a:off x="-10328647" y="4173199"/>
              <a:ext cx="226850" cy="30750"/>
            </a:xfrm>
            <a:custGeom>
              <a:avLst/>
              <a:gdLst/>
              <a:ahLst/>
              <a:cxnLst/>
              <a:rect l="l" t="t" r="r" b="b"/>
              <a:pathLst>
                <a:path w="9074" h="1230" extrusionOk="0">
                  <a:moveTo>
                    <a:pt x="0" y="1"/>
                  </a:moveTo>
                  <a:cubicBezTo>
                    <a:pt x="0" y="694"/>
                    <a:pt x="536" y="1229"/>
                    <a:pt x="1198" y="1229"/>
                  </a:cubicBezTo>
                  <a:lnTo>
                    <a:pt x="7814" y="1229"/>
                  </a:lnTo>
                  <a:cubicBezTo>
                    <a:pt x="8507" y="1229"/>
                    <a:pt x="9074" y="694"/>
                    <a:pt x="9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6" name="Google Shape;738;p29"/>
            <p:cNvSpPr/>
            <p:nvPr/>
          </p:nvSpPr>
          <p:spPr>
            <a:xfrm>
              <a:off x="-10328650" y="4360651"/>
              <a:ext cx="226850" cy="41000"/>
            </a:xfrm>
            <a:custGeom>
              <a:avLst/>
              <a:gdLst/>
              <a:ahLst/>
              <a:cxnLst/>
              <a:rect l="l" t="t" r="r" b="b"/>
              <a:pathLst>
                <a:path w="9074" h="1640" extrusionOk="0">
                  <a:moveTo>
                    <a:pt x="410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1230"/>
                  </a:lnTo>
                  <a:cubicBezTo>
                    <a:pt x="0" y="1450"/>
                    <a:pt x="189" y="1639"/>
                    <a:pt x="410" y="1639"/>
                  </a:cubicBezTo>
                  <a:lnTo>
                    <a:pt x="8696" y="1639"/>
                  </a:lnTo>
                  <a:cubicBezTo>
                    <a:pt x="8916" y="1639"/>
                    <a:pt x="9074" y="1450"/>
                    <a:pt x="9074" y="1230"/>
                  </a:cubicBezTo>
                  <a:lnTo>
                    <a:pt x="9074" y="379"/>
                  </a:ln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60" name="Google Shape;2360;p44"/>
          <p:cNvSpPr txBox="1"/>
          <p:nvPr/>
        </p:nvSpPr>
        <p:spPr>
          <a:xfrm>
            <a:off x="6158762" y="1221235"/>
            <a:ext cx="2684769" cy="6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8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РФЯЦ-ВНИИТФ предлагается в качестве пилотной площадки для </a:t>
            </a:r>
            <a:r>
              <a:rPr lang="ru-RU" sz="800" dirty="0" smtClean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отработки </a:t>
            </a:r>
            <a:r>
              <a:rPr lang="ru-RU" sz="8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модели нового формата обучения </a:t>
            </a:r>
            <a:r>
              <a:rPr lang="ru-RU" sz="800" dirty="0" smtClean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магистрантов и </a:t>
            </a:r>
            <a:r>
              <a:rPr lang="ru-RU" sz="800" dirty="0" smtClean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центра </a:t>
            </a:r>
            <a:r>
              <a:rPr lang="ru-RU" sz="8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с созданием интеллектуальной среды для талантливой </a:t>
            </a:r>
            <a:r>
              <a:rPr lang="ru-RU" sz="800" dirty="0" smtClean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молодежи</a:t>
            </a:r>
            <a:r>
              <a:rPr lang="ru-RU" sz="8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</a:t>
            </a:r>
            <a:endParaRPr lang="ru-RU" sz="800" dirty="0"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  <a:sym typeface="Roboto"/>
            </a:endParaRPr>
          </a:p>
        </p:txBody>
      </p:sp>
      <p:sp>
        <p:nvSpPr>
          <p:cNvPr id="1058" name="Google Shape;2361;p44"/>
          <p:cNvSpPr/>
          <p:nvPr/>
        </p:nvSpPr>
        <p:spPr>
          <a:xfrm>
            <a:off x="5641398" y="1195837"/>
            <a:ext cx="489676" cy="489344"/>
          </a:xfrm>
          <a:custGeom>
            <a:avLst/>
            <a:gdLst/>
            <a:ahLst/>
            <a:cxnLst/>
            <a:rect l="l" t="t" r="r" b="b"/>
            <a:pathLst>
              <a:path w="14816" h="14806" extrusionOk="0">
                <a:moveTo>
                  <a:pt x="7404" y="0"/>
                </a:moveTo>
                <a:lnTo>
                  <a:pt x="7029" y="9"/>
                </a:lnTo>
                <a:lnTo>
                  <a:pt x="6279" y="81"/>
                </a:lnTo>
                <a:lnTo>
                  <a:pt x="5555" y="232"/>
                </a:lnTo>
                <a:lnTo>
                  <a:pt x="4859" y="447"/>
                </a:lnTo>
                <a:lnTo>
                  <a:pt x="4198" y="723"/>
                </a:lnTo>
                <a:lnTo>
                  <a:pt x="3564" y="1072"/>
                </a:lnTo>
                <a:lnTo>
                  <a:pt x="2975" y="1465"/>
                </a:lnTo>
                <a:lnTo>
                  <a:pt x="2430" y="1920"/>
                </a:lnTo>
                <a:lnTo>
                  <a:pt x="1921" y="2420"/>
                </a:lnTo>
                <a:lnTo>
                  <a:pt x="1474" y="2974"/>
                </a:lnTo>
                <a:lnTo>
                  <a:pt x="1073" y="3563"/>
                </a:lnTo>
                <a:lnTo>
                  <a:pt x="733" y="4188"/>
                </a:lnTo>
                <a:lnTo>
                  <a:pt x="447" y="4858"/>
                </a:lnTo>
                <a:lnTo>
                  <a:pt x="233" y="5555"/>
                </a:lnTo>
                <a:lnTo>
                  <a:pt x="81" y="6278"/>
                </a:lnTo>
                <a:lnTo>
                  <a:pt x="10" y="7019"/>
                </a:lnTo>
                <a:lnTo>
                  <a:pt x="1" y="7403"/>
                </a:lnTo>
                <a:lnTo>
                  <a:pt x="10" y="7787"/>
                </a:lnTo>
                <a:lnTo>
                  <a:pt x="81" y="8528"/>
                </a:lnTo>
                <a:lnTo>
                  <a:pt x="233" y="9252"/>
                </a:lnTo>
                <a:lnTo>
                  <a:pt x="447" y="9948"/>
                </a:lnTo>
                <a:lnTo>
                  <a:pt x="733" y="10618"/>
                </a:lnTo>
                <a:lnTo>
                  <a:pt x="1073" y="11243"/>
                </a:lnTo>
                <a:lnTo>
                  <a:pt x="1474" y="11832"/>
                </a:lnTo>
                <a:lnTo>
                  <a:pt x="1921" y="12386"/>
                </a:lnTo>
                <a:lnTo>
                  <a:pt x="2430" y="12886"/>
                </a:lnTo>
                <a:lnTo>
                  <a:pt x="2975" y="13341"/>
                </a:lnTo>
                <a:lnTo>
                  <a:pt x="3564" y="13743"/>
                </a:lnTo>
                <a:lnTo>
                  <a:pt x="4198" y="14083"/>
                </a:lnTo>
                <a:lnTo>
                  <a:pt x="4859" y="14359"/>
                </a:lnTo>
                <a:lnTo>
                  <a:pt x="5555" y="14583"/>
                </a:lnTo>
                <a:lnTo>
                  <a:pt x="6279" y="14726"/>
                </a:lnTo>
                <a:lnTo>
                  <a:pt x="7029" y="14806"/>
                </a:lnTo>
                <a:lnTo>
                  <a:pt x="7788" y="14806"/>
                </a:lnTo>
                <a:lnTo>
                  <a:pt x="8538" y="14726"/>
                </a:lnTo>
                <a:lnTo>
                  <a:pt x="9261" y="14583"/>
                </a:lnTo>
                <a:lnTo>
                  <a:pt x="9958" y="14359"/>
                </a:lnTo>
                <a:lnTo>
                  <a:pt x="10619" y="14083"/>
                </a:lnTo>
                <a:lnTo>
                  <a:pt x="11253" y="13743"/>
                </a:lnTo>
                <a:lnTo>
                  <a:pt x="11842" y="13341"/>
                </a:lnTo>
                <a:lnTo>
                  <a:pt x="12387" y="12886"/>
                </a:lnTo>
                <a:lnTo>
                  <a:pt x="12887" y="12386"/>
                </a:lnTo>
                <a:lnTo>
                  <a:pt x="13342" y="11832"/>
                </a:lnTo>
                <a:lnTo>
                  <a:pt x="13744" y="11243"/>
                </a:lnTo>
                <a:lnTo>
                  <a:pt x="14083" y="10618"/>
                </a:lnTo>
                <a:lnTo>
                  <a:pt x="14369" y="9948"/>
                </a:lnTo>
                <a:lnTo>
                  <a:pt x="14584" y="9252"/>
                </a:lnTo>
                <a:lnTo>
                  <a:pt x="14726" y="8528"/>
                </a:lnTo>
                <a:lnTo>
                  <a:pt x="14807" y="7787"/>
                </a:lnTo>
                <a:lnTo>
                  <a:pt x="14816" y="7403"/>
                </a:lnTo>
                <a:lnTo>
                  <a:pt x="14807" y="7019"/>
                </a:lnTo>
                <a:lnTo>
                  <a:pt x="14726" y="6278"/>
                </a:lnTo>
                <a:lnTo>
                  <a:pt x="14584" y="5555"/>
                </a:lnTo>
                <a:lnTo>
                  <a:pt x="14369" y="4858"/>
                </a:lnTo>
                <a:lnTo>
                  <a:pt x="14083" y="4188"/>
                </a:lnTo>
                <a:lnTo>
                  <a:pt x="13744" y="3563"/>
                </a:lnTo>
                <a:lnTo>
                  <a:pt x="13342" y="2974"/>
                </a:lnTo>
                <a:lnTo>
                  <a:pt x="12887" y="2420"/>
                </a:lnTo>
                <a:lnTo>
                  <a:pt x="12387" y="1920"/>
                </a:lnTo>
                <a:lnTo>
                  <a:pt x="11842" y="1465"/>
                </a:lnTo>
                <a:lnTo>
                  <a:pt x="11253" y="1072"/>
                </a:lnTo>
                <a:lnTo>
                  <a:pt x="10619" y="723"/>
                </a:lnTo>
                <a:lnTo>
                  <a:pt x="9958" y="447"/>
                </a:lnTo>
                <a:lnTo>
                  <a:pt x="9261" y="232"/>
                </a:lnTo>
                <a:lnTo>
                  <a:pt x="8538" y="81"/>
                </a:lnTo>
                <a:lnTo>
                  <a:pt x="7788" y="9"/>
                </a:lnTo>
                <a:lnTo>
                  <a:pt x="740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7" name="Google Shape;5462;p45"/>
          <p:cNvSpPr/>
          <p:nvPr/>
        </p:nvSpPr>
        <p:spPr>
          <a:xfrm>
            <a:off x="5760745" y="1307200"/>
            <a:ext cx="258407" cy="252472"/>
          </a:xfrm>
          <a:custGeom>
            <a:avLst/>
            <a:gdLst/>
            <a:ahLst/>
            <a:cxnLst/>
            <a:rect l="l" t="t" r="r" b="b"/>
            <a:pathLst>
              <a:path w="11973" h="11698" extrusionOk="0">
                <a:moveTo>
                  <a:pt x="8928" y="1750"/>
                </a:moveTo>
                <a:cubicBezTo>
                  <a:pt x="9192" y="1750"/>
                  <a:pt x="9452" y="1852"/>
                  <a:pt x="9641" y="2057"/>
                </a:cubicBezTo>
                <a:cubicBezTo>
                  <a:pt x="10050" y="2435"/>
                  <a:pt x="10050" y="3096"/>
                  <a:pt x="9641" y="3506"/>
                </a:cubicBezTo>
                <a:cubicBezTo>
                  <a:pt x="9452" y="3695"/>
                  <a:pt x="9192" y="3790"/>
                  <a:pt x="8928" y="3790"/>
                </a:cubicBezTo>
                <a:cubicBezTo>
                  <a:pt x="8664" y="3790"/>
                  <a:pt x="8396" y="3695"/>
                  <a:pt x="8192" y="3506"/>
                </a:cubicBezTo>
                <a:cubicBezTo>
                  <a:pt x="7814" y="3096"/>
                  <a:pt x="7814" y="2435"/>
                  <a:pt x="8192" y="2057"/>
                </a:cubicBezTo>
                <a:cubicBezTo>
                  <a:pt x="8396" y="1852"/>
                  <a:pt x="8664" y="1750"/>
                  <a:pt x="8928" y="1750"/>
                </a:cubicBezTo>
                <a:close/>
                <a:moveTo>
                  <a:pt x="7901" y="1"/>
                </a:moveTo>
                <a:cubicBezTo>
                  <a:pt x="6958" y="1"/>
                  <a:pt x="6010" y="363"/>
                  <a:pt x="5293" y="1080"/>
                </a:cubicBezTo>
                <a:cubicBezTo>
                  <a:pt x="4285" y="2088"/>
                  <a:pt x="3939" y="3569"/>
                  <a:pt x="4380" y="4924"/>
                </a:cubicBezTo>
                <a:lnTo>
                  <a:pt x="126" y="9177"/>
                </a:lnTo>
                <a:cubicBezTo>
                  <a:pt x="32" y="9240"/>
                  <a:pt x="0" y="9334"/>
                  <a:pt x="0" y="9397"/>
                </a:cubicBezTo>
                <a:lnTo>
                  <a:pt x="0" y="11319"/>
                </a:lnTo>
                <a:cubicBezTo>
                  <a:pt x="0" y="11540"/>
                  <a:pt x="158" y="11697"/>
                  <a:pt x="347" y="11697"/>
                </a:cubicBezTo>
                <a:lnTo>
                  <a:pt x="2300" y="11697"/>
                </a:lnTo>
                <a:cubicBezTo>
                  <a:pt x="2363" y="11697"/>
                  <a:pt x="2489" y="11634"/>
                  <a:pt x="2521" y="11571"/>
                </a:cubicBezTo>
                <a:lnTo>
                  <a:pt x="2993" y="11099"/>
                </a:lnTo>
                <a:cubicBezTo>
                  <a:pt x="3088" y="11004"/>
                  <a:pt x="3119" y="10910"/>
                  <a:pt x="3088" y="10815"/>
                </a:cubicBezTo>
                <a:lnTo>
                  <a:pt x="2993" y="10311"/>
                </a:lnTo>
                <a:lnTo>
                  <a:pt x="3718" y="10217"/>
                </a:lnTo>
                <a:cubicBezTo>
                  <a:pt x="3876" y="10217"/>
                  <a:pt x="3970" y="10091"/>
                  <a:pt x="4033" y="9902"/>
                </a:cubicBezTo>
                <a:lnTo>
                  <a:pt x="4096" y="9208"/>
                </a:lnTo>
                <a:lnTo>
                  <a:pt x="4600" y="9271"/>
                </a:lnTo>
                <a:cubicBezTo>
                  <a:pt x="4695" y="9271"/>
                  <a:pt x="4821" y="9271"/>
                  <a:pt x="4884" y="9208"/>
                </a:cubicBezTo>
                <a:cubicBezTo>
                  <a:pt x="4978" y="9114"/>
                  <a:pt x="5010" y="9051"/>
                  <a:pt x="5010" y="8956"/>
                </a:cubicBezTo>
                <a:lnTo>
                  <a:pt x="5010" y="8326"/>
                </a:lnTo>
                <a:lnTo>
                  <a:pt x="5640" y="8326"/>
                </a:lnTo>
                <a:cubicBezTo>
                  <a:pt x="5703" y="8326"/>
                  <a:pt x="5829" y="8295"/>
                  <a:pt x="5860" y="8232"/>
                </a:cubicBezTo>
                <a:lnTo>
                  <a:pt x="6742" y="7350"/>
                </a:lnTo>
                <a:cubicBezTo>
                  <a:pt x="7131" y="7479"/>
                  <a:pt x="7533" y="7543"/>
                  <a:pt x="7931" y="7543"/>
                </a:cubicBezTo>
                <a:cubicBezTo>
                  <a:pt x="8891" y="7543"/>
                  <a:pt x="9833" y="7171"/>
                  <a:pt x="10523" y="6436"/>
                </a:cubicBezTo>
                <a:cubicBezTo>
                  <a:pt x="11972" y="4987"/>
                  <a:pt x="11972" y="2592"/>
                  <a:pt x="10523" y="1143"/>
                </a:cubicBezTo>
                <a:cubicBezTo>
                  <a:pt x="9823" y="379"/>
                  <a:pt x="8865" y="1"/>
                  <a:pt x="79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2" name="Google Shape;2359;p44"/>
          <p:cNvSpPr txBox="1"/>
          <p:nvPr/>
        </p:nvSpPr>
        <p:spPr>
          <a:xfrm>
            <a:off x="5625209" y="992543"/>
            <a:ext cx="3125612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1" cap="all" dirty="0" smtClean="0">
                <a:solidFill>
                  <a:schemeClr val="accent2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Учебно-образовательный центр</a:t>
            </a:r>
            <a:endParaRPr sz="1050" b="1" cap="all" dirty="0">
              <a:solidFill>
                <a:schemeClr val="accent2"/>
              </a:solidFill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  <a:sym typeface="Fira Sans Extra Condensed"/>
            </a:endParaRPr>
          </a:p>
        </p:txBody>
      </p:sp>
      <p:sp>
        <p:nvSpPr>
          <p:cNvPr id="233" name="Google Shape;2359;p44"/>
          <p:cNvSpPr txBox="1"/>
          <p:nvPr/>
        </p:nvSpPr>
        <p:spPr>
          <a:xfrm>
            <a:off x="5933471" y="1913843"/>
            <a:ext cx="2828609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ru-RU"/>
            </a:defPPr>
            <a:lvl1pPr lvl="0" indent="0" algn="r">
              <a:spcBef>
                <a:spcPts val="0"/>
              </a:spcBef>
              <a:spcAft>
                <a:spcPts val="0"/>
              </a:spcAft>
              <a:buNone/>
              <a:defRPr sz="1100" b="1" cap="all">
                <a:solidFill>
                  <a:schemeClr val="accent2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</a:defRPr>
            </a:lvl1pPr>
          </a:lstStyle>
          <a:p>
            <a:r>
              <a:rPr lang="ru-RU" sz="1050" dirty="0">
                <a:sym typeface="Fira Sans Extra Condensed"/>
              </a:rPr>
              <a:t>Соглашения с ведущими вузами </a:t>
            </a:r>
            <a:endParaRPr sz="1050" dirty="0">
              <a:sym typeface="Fira Sans Extra Condensed"/>
            </a:endParaRPr>
          </a:p>
        </p:txBody>
      </p:sp>
      <p:sp>
        <p:nvSpPr>
          <p:cNvPr id="234" name="Google Shape;2360;p44"/>
          <p:cNvSpPr txBox="1"/>
          <p:nvPr/>
        </p:nvSpPr>
        <p:spPr>
          <a:xfrm>
            <a:off x="6150147" y="2152171"/>
            <a:ext cx="2693384" cy="692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ru-RU"/>
            </a:defPPr>
            <a:lvl1pPr lvl="0">
              <a:defRPr sz="8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ru-RU" dirty="0">
                <a:sym typeface="Roboto"/>
              </a:rPr>
              <a:t>Обучение по индивидуальным образовательным траекториям, включая практическое обучение, </a:t>
            </a:r>
            <a:endParaRPr lang="en-US" dirty="0" smtClean="0">
              <a:sym typeface="Roboto"/>
            </a:endParaRPr>
          </a:p>
          <a:p>
            <a:pPr algn="just"/>
            <a:r>
              <a:rPr lang="ru-RU" dirty="0" smtClean="0">
                <a:sym typeface="Roboto"/>
              </a:rPr>
              <a:t>и </a:t>
            </a:r>
            <a:r>
              <a:rPr lang="ru-RU" dirty="0">
                <a:sym typeface="Roboto"/>
              </a:rPr>
              <a:t>работу над выпускной квалификационной работой </a:t>
            </a:r>
            <a:endParaRPr lang="ru-RU" dirty="0" smtClean="0">
              <a:sym typeface="Roboto"/>
            </a:endParaRPr>
          </a:p>
          <a:p>
            <a:pPr algn="just"/>
            <a:r>
              <a:rPr lang="ru-RU" dirty="0" smtClean="0">
                <a:sym typeface="Roboto"/>
              </a:rPr>
              <a:t>в </a:t>
            </a:r>
            <a:r>
              <a:rPr lang="ru-RU" dirty="0">
                <a:sym typeface="Roboto"/>
              </a:rPr>
              <a:t>РФЯЦ-ВНИИТФ в </a:t>
            </a:r>
            <a:r>
              <a:rPr lang="ru-RU" dirty="0" smtClean="0">
                <a:sym typeface="Roboto"/>
              </a:rPr>
              <a:t>г. Снежинске.</a:t>
            </a:r>
            <a:endParaRPr dirty="0">
              <a:sym typeface="Roboto"/>
            </a:endParaRPr>
          </a:p>
        </p:txBody>
      </p:sp>
      <p:grpSp>
        <p:nvGrpSpPr>
          <p:cNvPr id="238" name="Google Shape;2358;p44"/>
          <p:cNvGrpSpPr/>
          <p:nvPr/>
        </p:nvGrpSpPr>
        <p:grpSpPr>
          <a:xfrm>
            <a:off x="6151320" y="2925450"/>
            <a:ext cx="2884729" cy="1314738"/>
            <a:chOff x="4275657" y="1202018"/>
            <a:chExt cx="3909565" cy="1314738"/>
          </a:xfrm>
        </p:grpSpPr>
        <p:sp>
          <p:nvSpPr>
            <p:cNvPr id="244" name="Google Shape;2359;p44"/>
            <p:cNvSpPr txBox="1"/>
            <p:nvPr/>
          </p:nvSpPr>
          <p:spPr>
            <a:xfrm>
              <a:off x="4275657" y="1202018"/>
              <a:ext cx="3909565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ru-RU"/>
              </a:defPPr>
              <a:lvl1pPr lvl="0" indent="0" algn="r">
                <a:spcBef>
                  <a:spcPts val="0"/>
                </a:spcBef>
                <a:spcAft>
                  <a:spcPts val="0"/>
                </a:spcAft>
                <a:buNone/>
                <a:defRPr sz="1100" b="1" cap="all">
                  <a:solidFill>
                    <a:schemeClr val="accent2"/>
                  </a:solidFill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</a:defRPr>
              </a:lvl1pPr>
            </a:lstStyle>
            <a:p>
              <a:pPr algn="l"/>
              <a:r>
                <a:rPr lang="ru-RU" sz="1050" dirty="0" smtClean="0">
                  <a:sym typeface="Fira Sans Extra Condensed"/>
                </a:rPr>
                <a:t>Адаптация </a:t>
              </a:r>
              <a:r>
                <a:rPr lang="ru-RU" sz="1050" dirty="0">
                  <a:sym typeface="Fira Sans Extra Condensed"/>
                </a:rPr>
                <a:t>молодых </a:t>
              </a:r>
              <a:r>
                <a:rPr lang="ru-RU" sz="1050" dirty="0" smtClean="0">
                  <a:sym typeface="Fira Sans Extra Condensed"/>
                </a:rPr>
                <a:t>специалистов</a:t>
              </a:r>
              <a:endParaRPr sz="1050" dirty="0">
                <a:sym typeface="Fira Sans Extra Condensed"/>
              </a:endParaRPr>
            </a:p>
          </p:txBody>
        </p:sp>
        <p:sp>
          <p:nvSpPr>
            <p:cNvPr id="245" name="Google Shape;2360;p44"/>
            <p:cNvSpPr txBox="1"/>
            <p:nvPr/>
          </p:nvSpPr>
          <p:spPr>
            <a:xfrm>
              <a:off x="4284398" y="1455253"/>
              <a:ext cx="3639911" cy="1061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ru-RU"/>
              </a:defPPr>
              <a:lvl1pPr lvl="0">
                <a:defRPr sz="800"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defRPr>
              </a:lvl1pPr>
            </a:lstStyle>
            <a:p>
              <a:pPr algn="just"/>
              <a:r>
                <a:rPr lang="ru-RU" dirty="0"/>
                <a:t>Сочетание высокого уровня фундаментального образования ведущих вузов с практико-ориентированными методиками </a:t>
              </a:r>
              <a:r>
                <a:rPr lang="ru-RU" dirty="0" smtClean="0"/>
                <a:t>преподавания.</a:t>
              </a:r>
              <a:endParaRPr dirty="0">
                <a:sym typeface="Roboto"/>
              </a:endParaRPr>
            </a:p>
          </p:txBody>
        </p:sp>
      </p:grpSp>
      <p:pic>
        <p:nvPicPr>
          <p:cNvPr id="3074" name="Picture 2" descr="W:\Projects\Campus\PL120_r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3" y="1071940"/>
            <a:ext cx="4668174" cy="262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492417" y="4545132"/>
            <a:ext cx="2584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2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54396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A_任意多边形 19">
            <a:extLst>
              <a:ext uri="{FF2B5EF4-FFF2-40B4-BE49-F238E27FC236}">
                <a16:creationId xmlns:a16="http://schemas.microsoft.com/office/drawing/2014/main" xmlns="" id="{026320F3-2001-496E-8385-500804B0B2C5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643409">
            <a:off x="-121131" y="451989"/>
            <a:ext cx="4433952" cy="4970588"/>
          </a:xfrm>
          <a:custGeom>
            <a:avLst/>
            <a:gdLst>
              <a:gd name="T0" fmla="*/ 772 w 772"/>
              <a:gd name="T1" fmla="*/ 596 h 865"/>
              <a:gd name="T2" fmla="*/ 721 w 772"/>
              <a:gd name="T3" fmla="*/ 685 h 865"/>
              <a:gd name="T4" fmla="*/ 437 w 772"/>
              <a:gd name="T5" fmla="*/ 849 h 865"/>
              <a:gd name="T6" fmla="*/ 335 w 772"/>
              <a:gd name="T7" fmla="*/ 849 h 865"/>
              <a:gd name="T8" fmla="*/ 51 w 772"/>
              <a:gd name="T9" fmla="*/ 685 h 865"/>
              <a:gd name="T10" fmla="*/ 0 w 772"/>
              <a:gd name="T11" fmla="*/ 596 h 865"/>
              <a:gd name="T12" fmla="*/ 0 w 772"/>
              <a:gd name="T13" fmla="*/ 268 h 865"/>
              <a:gd name="T14" fmla="*/ 51 w 772"/>
              <a:gd name="T15" fmla="*/ 180 h 865"/>
              <a:gd name="T16" fmla="*/ 335 w 772"/>
              <a:gd name="T17" fmla="*/ 16 h 865"/>
              <a:gd name="T18" fmla="*/ 437 w 772"/>
              <a:gd name="T19" fmla="*/ 16 h 865"/>
              <a:gd name="T20" fmla="*/ 721 w 772"/>
              <a:gd name="T21" fmla="*/ 180 h 865"/>
              <a:gd name="T22" fmla="*/ 772 w 772"/>
              <a:gd name="T23" fmla="*/ 268 h 865"/>
              <a:gd name="T24" fmla="*/ 772 w 772"/>
              <a:gd name="T25" fmla="*/ 596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72" h="865">
                <a:moveTo>
                  <a:pt x="772" y="596"/>
                </a:moveTo>
                <a:cubicBezTo>
                  <a:pt x="772" y="629"/>
                  <a:pt x="749" y="668"/>
                  <a:pt x="721" y="685"/>
                </a:cubicBezTo>
                <a:cubicBezTo>
                  <a:pt x="437" y="849"/>
                  <a:pt x="437" y="849"/>
                  <a:pt x="437" y="849"/>
                </a:cubicBezTo>
                <a:cubicBezTo>
                  <a:pt x="409" y="865"/>
                  <a:pt x="363" y="865"/>
                  <a:pt x="335" y="849"/>
                </a:cubicBezTo>
                <a:cubicBezTo>
                  <a:pt x="51" y="685"/>
                  <a:pt x="51" y="685"/>
                  <a:pt x="51" y="685"/>
                </a:cubicBezTo>
                <a:cubicBezTo>
                  <a:pt x="23" y="668"/>
                  <a:pt x="0" y="629"/>
                  <a:pt x="0" y="596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236"/>
                  <a:pt x="23" y="196"/>
                  <a:pt x="51" y="180"/>
                </a:cubicBezTo>
                <a:cubicBezTo>
                  <a:pt x="335" y="16"/>
                  <a:pt x="335" y="16"/>
                  <a:pt x="335" y="16"/>
                </a:cubicBezTo>
                <a:cubicBezTo>
                  <a:pt x="363" y="0"/>
                  <a:pt x="409" y="0"/>
                  <a:pt x="437" y="16"/>
                </a:cubicBezTo>
                <a:cubicBezTo>
                  <a:pt x="721" y="180"/>
                  <a:pt x="721" y="180"/>
                  <a:pt x="721" y="180"/>
                </a:cubicBezTo>
                <a:cubicBezTo>
                  <a:pt x="749" y="196"/>
                  <a:pt x="772" y="236"/>
                  <a:pt x="772" y="268"/>
                </a:cubicBezTo>
                <a:lnTo>
                  <a:pt x="772" y="596"/>
                </a:lnTo>
                <a:close/>
              </a:path>
            </a:pathLst>
          </a:custGeom>
          <a:gradFill flip="none" rotWithShape="1">
            <a:gsLst>
              <a:gs pos="0">
                <a:srgbClr val="003274"/>
              </a:gs>
              <a:gs pos="5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noFill/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xmlns="" id="{A1107A68-4FDE-4666-8835-8770CEBA5D59}"/>
              </a:ext>
            </a:extLst>
          </p:cNvPr>
          <p:cNvSpPr/>
          <p:nvPr/>
        </p:nvSpPr>
        <p:spPr>
          <a:xfrm>
            <a:off x="2787207" y="3050462"/>
            <a:ext cx="840617" cy="743846"/>
          </a:xfrm>
          <a:custGeom>
            <a:avLst/>
            <a:gdLst>
              <a:gd name="connsiteX0" fmla="*/ 0 w 807720"/>
              <a:gd name="connsiteY0" fmla="*/ 1051560 h 1051560"/>
              <a:gd name="connsiteX1" fmla="*/ 617220 w 807720"/>
              <a:gd name="connsiteY1" fmla="*/ 777240 h 1051560"/>
              <a:gd name="connsiteX2" fmla="*/ 685800 w 807720"/>
              <a:gd name="connsiteY2" fmla="*/ 259080 h 1051560"/>
              <a:gd name="connsiteX3" fmla="*/ 807720 w 807720"/>
              <a:gd name="connsiteY3" fmla="*/ 0 h 105156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81100 h 1181100"/>
              <a:gd name="connsiteX1" fmla="*/ 617220 w 1066800"/>
              <a:gd name="connsiteY1" fmla="*/ 906780 h 1181100"/>
              <a:gd name="connsiteX2" fmla="*/ 685800 w 1066800"/>
              <a:gd name="connsiteY2" fmla="*/ 388620 h 1181100"/>
              <a:gd name="connsiteX3" fmla="*/ 1066800 w 10668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723900 w 1104900"/>
              <a:gd name="connsiteY2" fmla="*/ 388620 h 1181100"/>
              <a:gd name="connsiteX3" fmla="*/ 1104900 w 11049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1104900 w 1104900"/>
              <a:gd name="connsiteY2" fmla="*/ 0 h 1181100"/>
              <a:gd name="connsiteX0" fmla="*/ 0 w 1090612"/>
              <a:gd name="connsiteY0" fmla="*/ 671512 h 671512"/>
              <a:gd name="connsiteX1" fmla="*/ 655320 w 1090612"/>
              <a:gd name="connsiteY1" fmla="*/ 397192 h 671512"/>
              <a:gd name="connsiteX2" fmla="*/ 1090612 w 1090612"/>
              <a:gd name="connsiteY2" fmla="*/ 0 h 671512"/>
              <a:gd name="connsiteX0" fmla="*/ 0 w 1090612"/>
              <a:gd name="connsiteY0" fmla="*/ 671512 h 671512"/>
              <a:gd name="connsiteX1" fmla="*/ 650558 w 1090612"/>
              <a:gd name="connsiteY1" fmla="*/ 478155 h 671512"/>
              <a:gd name="connsiteX2" fmla="*/ 1090612 w 1090612"/>
              <a:gd name="connsiteY2" fmla="*/ 0 h 671512"/>
              <a:gd name="connsiteX0" fmla="*/ 0 w 1114425"/>
              <a:gd name="connsiteY0" fmla="*/ 247650 h 247650"/>
              <a:gd name="connsiteX1" fmla="*/ 650558 w 1114425"/>
              <a:gd name="connsiteY1" fmla="*/ 54293 h 247650"/>
              <a:gd name="connsiteX2" fmla="*/ 1114425 w 1114425"/>
              <a:gd name="connsiteY2" fmla="*/ 0 h 247650"/>
              <a:gd name="connsiteX0" fmla="*/ 0 w 1114425"/>
              <a:gd name="connsiteY0" fmla="*/ 247650 h 378223"/>
              <a:gd name="connsiteX1" fmla="*/ 364808 w 1114425"/>
              <a:gd name="connsiteY1" fmla="*/ 373380 h 378223"/>
              <a:gd name="connsiteX2" fmla="*/ 1114425 w 1114425"/>
              <a:gd name="connsiteY2" fmla="*/ 0 h 378223"/>
              <a:gd name="connsiteX0" fmla="*/ 0 w 1114425"/>
              <a:gd name="connsiteY0" fmla="*/ 247650 h 388608"/>
              <a:gd name="connsiteX1" fmla="*/ 364808 w 1114425"/>
              <a:gd name="connsiteY1" fmla="*/ 373380 h 388608"/>
              <a:gd name="connsiteX2" fmla="*/ 1114425 w 1114425"/>
              <a:gd name="connsiteY2" fmla="*/ 0 h 388608"/>
              <a:gd name="connsiteX0" fmla="*/ 0 w 1704975"/>
              <a:gd name="connsiteY0" fmla="*/ 447675 h 500497"/>
              <a:gd name="connsiteX1" fmla="*/ 955358 w 1704975"/>
              <a:gd name="connsiteY1" fmla="*/ 373380 h 500497"/>
              <a:gd name="connsiteX2" fmla="*/ 1704975 w 1704975"/>
              <a:gd name="connsiteY2" fmla="*/ 0 h 500497"/>
              <a:gd name="connsiteX0" fmla="*/ 0 w 1704975"/>
              <a:gd name="connsiteY0" fmla="*/ 447675 h 447675"/>
              <a:gd name="connsiteX1" fmla="*/ 955358 w 1704975"/>
              <a:gd name="connsiteY1" fmla="*/ 373380 h 447675"/>
              <a:gd name="connsiteX2" fmla="*/ 1704975 w 1704975"/>
              <a:gd name="connsiteY2" fmla="*/ 0 h 447675"/>
              <a:gd name="connsiteX0" fmla="*/ 0 w 1071562"/>
              <a:gd name="connsiteY0" fmla="*/ 242888 h 377071"/>
              <a:gd name="connsiteX1" fmla="*/ 321945 w 1071562"/>
              <a:gd name="connsiteY1" fmla="*/ 373380 h 377071"/>
              <a:gd name="connsiteX2" fmla="*/ 1071562 w 1071562"/>
              <a:gd name="connsiteY2" fmla="*/ 0 h 377071"/>
              <a:gd name="connsiteX0" fmla="*/ 0 w 1095374"/>
              <a:gd name="connsiteY0" fmla="*/ 252413 h 377453"/>
              <a:gd name="connsiteX1" fmla="*/ 345757 w 1095374"/>
              <a:gd name="connsiteY1" fmla="*/ 373380 h 377453"/>
              <a:gd name="connsiteX2" fmla="*/ 1095374 w 1095374"/>
              <a:gd name="connsiteY2" fmla="*/ 0 h 377453"/>
              <a:gd name="connsiteX0" fmla="*/ 0 w 1095374"/>
              <a:gd name="connsiteY0" fmla="*/ 252413 h 373867"/>
              <a:gd name="connsiteX1" fmla="*/ 345757 w 1095374"/>
              <a:gd name="connsiteY1" fmla="*/ 373380 h 373867"/>
              <a:gd name="connsiteX2" fmla="*/ 1095374 w 1095374"/>
              <a:gd name="connsiteY2" fmla="*/ 0 h 373867"/>
              <a:gd name="connsiteX0" fmla="*/ 0 w 1095374"/>
              <a:gd name="connsiteY0" fmla="*/ 252413 h 326342"/>
              <a:gd name="connsiteX1" fmla="*/ 426719 w 1095374"/>
              <a:gd name="connsiteY1" fmla="*/ 325755 h 326342"/>
              <a:gd name="connsiteX2" fmla="*/ 1095374 w 1095374"/>
              <a:gd name="connsiteY2" fmla="*/ 0 h 326342"/>
              <a:gd name="connsiteX0" fmla="*/ 0 w 1095374"/>
              <a:gd name="connsiteY0" fmla="*/ 252413 h 332346"/>
              <a:gd name="connsiteX1" fmla="*/ 426719 w 1095374"/>
              <a:gd name="connsiteY1" fmla="*/ 325755 h 332346"/>
              <a:gd name="connsiteX2" fmla="*/ 1095374 w 1095374"/>
              <a:gd name="connsiteY2" fmla="*/ 0 h 332346"/>
              <a:gd name="connsiteX0" fmla="*/ 0 w 1095374"/>
              <a:gd name="connsiteY0" fmla="*/ 252413 h 300147"/>
              <a:gd name="connsiteX1" fmla="*/ 621982 w 1095374"/>
              <a:gd name="connsiteY1" fmla="*/ 292417 h 300147"/>
              <a:gd name="connsiteX2" fmla="*/ 1095374 w 1095374"/>
              <a:gd name="connsiteY2" fmla="*/ 0 h 300147"/>
              <a:gd name="connsiteX0" fmla="*/ 0 w 1066799"/>
              <a:gd name="connsiteY0" fmla="*/ 252413 h 297862"/>
              <a:gd name="connsiteX1" fmla="*/ 621982 w 1066799"/>
              <a:gd name="connsiteY1" fmla="*/ 292417 h 297862"/>
              <a:gd name="connsiteX2" fmla="*/ 1066799 w 1066799"/>
              <a:gd name="connsiteY2" fmla="*/ 0 h 297862"/>
              <a:gd name="connsiteX0" fmla="*/ 0 w 1066799"/>
              <a:gd name="connsiteY0" fmla="*/ 252413 h 292481"/>
              <a:gd name="connsiteX1" fmla="*/ 621982 w 1066799"/>
              <a:gd name="connsiteY1" fmla="*/ 292417 h 292481"/>
              <a:gd name="connsiteX2" fmla="*/ 1066799 w 1066799"/>
              <a:gd name="connsiteY2" fmla="*/ 0 h 292481"/>
              <a:gd name="connsiteX0" fmla="*/ 0 w 1079570"/>
              <a:gd name="connsiteY0" fmla="*/ 252413 h 297862"/>
              <a:gd name="connsiteX1" fmla="*/ 634753 w 1079570"/>
              <a:gd name="connsiteY1" fmla="*/ 292417 h 297862"/>
              <a:gd name="connsiteX2" fmla="*/ 1079570 w 1079570"/>
              <a:gd name="connsiteY2" fmla="*/ 0 h 297862"/>
              <a:gd name="connsiteX0" fmla="*/ 0 w 1079570"/>
              <a:gd name="connsiteY0" fmla="*/ 252413 h 292917"/>
              <a:gd name="connsiteX1" fmla="*/ 634753 w 1079570"/>
              <a:gd name="connsiteY1" fmla="*/ 292417 h 292917"/>
              <a:gd name="connsiteX2" fmla="*/ 1079570 w 1079570"/>
              <a:gd name="connsiteY2" fmla="*/ 0 h 292917"/>
              <a:gd name="connsiteX0" fmla="*/ 0 w 1079570"/>
              <a:gd name="connsiteY0" fmla="*/ 252413 h 293561"/>
              <a:gd name="connsiteX1" fmla="*/ 634753 w 1079570"/>
              <a:gd name="connsiteY1" fmla="*/ 292417 h 293561"/>
              <a:gd name="connsiteX2" fmla="*/ 1079570 w 1079570"/>
              <a:gd name="connsiteY2" fmla="*/ 0 h 293561"/>
              <a:gd name="connsiteX0" fmla="*/ 0 w 1074461"/>
              <a:gd name="connsiteY0" fmla="*/ 59965 h 358469"/>
              <a:gd name="connsiteX1" fmla="*/ 634753 w 1074461"/>
              <a:gd name="connsiteY1" fmla="*/ 99969 h 358469"/>
              <a:gd name="connsiteX2" fmla="*/ 1074461 w 1074461"/>
              <a:gd name="connsiteY2" fmla="*/ 303065 h 358469"/>
              <a:gd name="connsiteX0" fmla="*/ 0 w 1074461"/>
              <a:gd name="connsiteY0" fmla="*/ 59965 h 303065"/>
              <a:gd name="connsiteX1" fmla="*/ 634753 w 1074461"/>
              <a:gd name="connsiteY1" fmla="*/ 99969 h 303065"/>
              <a:gd name="connsiteX2" fmla="*/ 1074461 w 1074461"/>
              <a:gd name="connsiteY2" fmla="*/ 303065 h 303065"/>
              <a:gd name="connsiteX0" fmla="*/ 0 w 1074461"/>
              <a:gd name="connsiteY0" fmla="*/ 0 h 243100"/>
              <a:gd name="connsiteX1" fmla="*/ 547911 w 1074461"/>
              <a:gd name="connsiteY1" fmla="*/ 134509 h 243100"/>
              <a:gd name="connsiteX2" fmla="*/ 1074461 w 1074461"/>
              <a:gd name="connsiteY2" fmla="*/ 243100 h 243100"/>
              <a:gd name="connsiteX0" fmla="*/ 0 w 1074461"/>
              <a:gd name="connsiteY0" fmla="*/ 0 h 243100"/>
              <a:gd name="connsiteX1" fmla="*/ 547911 w 1074461"/>
              <a:gd name="connsiteY1" fmla="*/ 134509 h 243100"/>
              <a:gd name="connsiteX2" fmla="*/ 1074461 w 1074461"/>
              <a:gd name="connsiteY2" fmla="*/ 243100 h 243100"/>
              <a:gd name="connsiteX0" fmla="*/ 0 w 1074461"/>
              <a:gd name="connsiteY0" fmla="*/ 0 h 243100"/>
              <a:gd name="connsiteX1" fmla="*/ 527477 w 1074461"/>
              <a:gd name="connsiteY1" fmla="*/ 75763 h 243100"/>
              <a:gd name="connsiteX2" fmla="*/ 1074461 w 1074461"/>
              <a:gd name="connsiteY2" fmla="*/ 243100 h 243100"/>
              <a:gd name="connsiteX0" fmla="*/ 0 w 1145978"/>
              <a:gd name="connsiteY0" fmla="*/ 2350 h 894214"/>
              <a:gd name="connsiteX1" fmla="*/ 527477 w 1145978"/>
              <a:gd name="connsiteY1" fmla="*/ 78113 h 894214"/>
              <a:gd name="connsiteX2" fmla="*/ 1145978 w 1145978"/>
              <a:gd name="connsiteY2" fmla="*/ 894214 h 894214"/>
              <a:gd name="connsiteX0" fmla="*/ 0 w 1145978"/>
              <a:gd name="connsiteY0" fmla="*/ 2350 h 894214"/>
              <a:gd name="connsiteX1" fmla="*/ 527477 w 1145978"/>
              <a:gd name="connsiteY1" fmla="*/ 78113 h 894214"/>
              <a:gd name="connsiteX2" fmla="*/ 1145978 w 1145978"/>
              <a:gd name="connsiteY2" fmla="*/ 894214 h 894214"/>
              <a:gd name="connsiteX0" fmla="*/ 0 w 1145978"/>
              <a:gd name="connsiteY0" fmla="*/ 0 h 891864"/>
              <a:gd name="connsiteX1" fmla="*/ 639861 w 1145978"/>
              <a:gd name="connsiteY1" fmla="*/ 134509 h 891864"/>
              <a:gd name="connsiteX2" fmla="*/ 1145978 w 1145978"/>
              <a:gd name="connsiteY2" fmla="*/ 891864 h 891864"/>
              <a:gd name="connsiteX0" fmla="*/ 0 w 1066798"/>
              <a:gd name="connsiteY0" fmla="*/ 0 h 932731"/>
              <a:gd name="connsiteX1" fmla="*/ 560681 w 1066798"/>
              <a:gd name="connsiteY1" fmla="*/ 175376 h 932731"/>
              <a:gd name="connsiteX2" fmla="*/ 1066798 w 1066798"/>
              <a:gd name="connsiteY2" fmla="*/ 932731 h 932731"/>
              <a:gd name="connsiteX0" fmla="*/ 0 w 1077015"/>
              <a:gd name="connsiteY0" fmla="*/ 0 h 925068"/>
              <a:gd name="connsiteX1" fmla="*/ 560681 w 1077015"/>
              <a:gd name="connsiteY1" fmla="*/ 175376 h 925068"/>
              <a:gd name="connsiteX2" fmla="*/ 1077015 w 1077015"/>
              <a:gd name="connsiteY2" fmla="*/ 925068 h 925068"/>
              <a:gd name="connsiteX0" fmla="*/ 0 w 2312458"/>
              <a:gd name="connsiteY0" fmla="*/ 141836 h 774526"/>
              <a:gd name="connsiteX1" fmla="*/ 1796124 w 2312458"/>
              <a:gd name="connsiteY1" fmla="*/ 24834 h 774526"/>
              <a:gd name="connsiteX2" fmla="*/ 2312458 w 2312458"/>
              <a:gd name="connsiteY2" fmla="*/ 774526 h 774526"/>
              <a:gd name="connsiteX0" fmla="*/ 0 w 2312458"/>
              <a:gd name="connsiteY0" fmla="*/ 146801 h 779491"/>
              <a:gd name="connsiteX1" fmla="*/ 1796124 w 2312458"/>
              <a:gd name="connsiteY1" fmla="*/ 29799 h 779491"/>
              <a:gd name="connsiteX2" fmla="*/ 2312458 w 2312458"/>
              <a:gd name="connsiteY2" fmla="*/ 779491 h 779491"/>
              <a:gd name="connsiteX0" fmla="*/ 0 w 2710776"/>
              <a:gd name="connsiteY0" fmla="*/ 128176 h 449139"/>
              <a:gd name="connsiteX1" fmla="*/ 1796124 w 2710776"/>
              <a:gd name="connsiteY1" fmla="*/ 11174 h 449139"/>
              <a:gd name="connsiteX2" fmla="*/ 2710776 w 2710776"/>
              <a:gd name="connsiteY2" fmla="*/ 449139 h 449139"/>
              <a:gd name="connsiteX0" fmla="*/ 0 w 2700385"/>
              <a:gd name="connsiteY0" fmla="*/ 128176 h 449139"/>
              <a:gd name="connsiteX1" fmla="*/ 1796124 w 2700385"/>
              <a:gd name="connsiteY1" fmla="*/ 11174 h 449139"/>
              <a:gd name="connsiteX2" fmla="*/ 2700385 w 2700385"/>
              <a:gd name="connsiteY2" fmla="*/ 449139 h 449139"/>
              <a:gd name="connsiteX0" fmla="*/ 0 w 904261"/>
              <a:gd name="connsiteY0" fmla="*/ 0 h 437965"/>
              <a:gd name="connsiteX1" fmla="*/ 904261 w 904261"/>
              <a:gd name="connsiteY1" fmla="*/ 437965 h 437965"/>
              <a:gd name="connsiteX0" fmla="*/ 0 w 845379"/>
              <a:gd name="connsiteY0" fmla="*/ 0 h 836283"/>
              <a:gd name="connsiteX1" fmla="*/ 845379 w 845379"/>
              <a:gd name="connsiteY1" fmla="*/ 836283 h 836283"/>
              <a:gd name="connsiteX0" fmla="*/ 0 w 855770"/>
              <a:gd name="connsiteY0" fmla="*/ 0 h 822428"/>
              <a:gd name="connsiteX1" fmla="*/ 855770 w 855770"/>
              <a:gd name="connsiteY1" fmla="*/ 822428 h 822428"/>
              <a:gd name="connsiteX0" fmla="*/ 0 w 855770"/>
              <a:gd name="connsiteY0" fmla="*/ 0 h 822428"/>
              <a:gd name="connsiteX1" fmla="*/ 855770 w 855770"/>
              <a:gd name="connsiteY1" fmla="*/ 822428 h 822428"/>
              <a:gd name="connsiteX0" fmla="*/ 0 w 654879"/>
              <a:gd name="connsiteY0" fmla="*/ 0 h 1051028"/>
              <a:gd name="connsiteX1" fmla="*/ 654879 w 654879"/>
              <a:gd name="connsiteY1" fmla="*/ 1051028 h 1051028"/>
              <a:gd name="connsiteX0" fmla="*/ 0 w 840617"/>
              <a:gd name="connsiteY0" fmla="*/ 0 h 733131"/>
              <a:gd name="connsiteX1" fmla="*/ 840617 w 840617"/>
              <a:gd name="connsiteY1" fmla="*/ 733131 h 733131"/>
              <a:gd name="connsiteX0" fmla="*/ 0 w 840617"/>
              <a:gd name="connsiteY0" fmla="*/ 0 h 733131"/>
              <a:gd name="connsiteX1" fmla="*/ 840617 w 840617"/>
              <a:gd name="connsiteY1" fmla="*/ 733131 h 733131"/>
              <a:gd name="connsiteX0" fmla="*/ 0 w 840617"/>
              <a:gd name="connsiteY0" fmla="*/ 10102 h 743233"/>
              <a:gd name="connsiteX1" fmla="*/ 840617 w 840617"/>
              <a:gd name="connsiteY1" fmla="*/ 743233 h 743233"/>
              <a:gd name="connsiteX0" fmla="*/ 0 w 840617"/>
              <a:gd name="connsiteY0" fmla="*/ 10053 h 743184"/>
              <a:gd name="connsiteX1" fmla="*/ 840617 w 840617"/>
              <a:gd name="connsiteY1" fmla="*/ 743184 h 743184"/>
              <a:gd name="connsiteX0" fmla="*/ 0 w 840617"/>
              <a:gd name="connsiteY0" fmla="*/ 0 h 733131"/>
              <a:gd name="connsiteX1" fmla="*/ 502490 w 840617"/>
              <a:gd name="connsiteY1" fmla="*/ 385683 h 733131"/>
              <a:gd name="connsiteX2" fmla="*/ 840617 w 840617"/>
              <a:gd name="connsiteY2" fmla="*/ 733131 h 733131"/>
              <a:gd name="connsiteX0" fmla="*/ 0 w 840617"/>
              <a:gd name="connsiteY0" fmla="*/ 0 h 733131"/>
              <a:gd name="connsiteX1" fmla="*/ 502490 w 840617"/>
              <a:gd name="connsiteY1" fmla="*/ 385683 h 733131"/>
              <a:gd name="connsiteX2" fmla="*/ 840617 w 840617"/>
              <a:gd name="connsiteY2" fmla="*/ 733131 h 733131"/>
              <a:gd name="connsiteX0" fmla="*/ 0 w 840617"/>
              <a:gd name="connsiteY0" fmla="*/ 0 h 733131"/>
              <a:gd name="connsiteX1" fmla="*/ 502490 w 840617"/>
              <a:gd name="connsiteY1" fmla="*/ 385683 h 733131"/>
              <a:gd name="connsiteX2" fmla="*/ 840617 w 840617"/>
              <a:gd name="connsiteY2" fmla="*/ 733131 h 733131"/>
              <a:gd name="connsiteX0" fmla="*/ 0 w 840617"/>
              <a:gd name="connsiteY0" fmla="*/ 0 h 733131"/>
              <a:gd name="connsiteX1" fmla="*/ 598931 w 840617"/>
              <a:gd name="connsiteY1" fmla="*/ 278527 h 733131"/>
              <a:gd name="connsiteX2" fmla="*/ 840617 w 840617"/>
              <a:gd name="connsiteY2" fmla="*/ 733131 h 733131"/>
              <a:gd name="connsiteX0" fmla="*/ 0 w 840617"/>
              <a:gd name="connsiteY0" fmla="*/ 0 h 733131"/>
              <a:gd name="connsiteX1" fmla="*/ 598931 w 840617"/>
              <a:gd name="connsiteY1" fmla="*/ 278527 h 733131"/>
              <a:gd name="connsiteX2" fmla="*/ 840617 w 840617"/>
              <a:gd name="connsiteY2" fmla="*/ 733131 h 733131"/>
              <a:gd name="connsiteX0" fmla="*/ 0 w 840617"/>
              <a:gd name="connsiteY0" fmla="*/ 0 h 733131"/>
              <a:gd name="connsiteX1" fmla="*/ 598931 w 840617"/>
              <a:gd name="connsiteY1" fmla="*/ 278527 h 733131"/>
              <a:gd name="connsiteX2" fmla="*/ 734662 w 840617"/>
              <a:gd name="connsiteY2" fmla="*/ 503555 h 733131"/>
              <a:gd name="connsiteX3" fmla="*/ 840617 w 840617"/>
              <a:gd name="connsiteY3" fmla="*/ 733131 h 733131"/>
              <a:gd name="connsiteX0" fmla="*/ 0 w 840617"/>
              <a:gd name="connsiteY0" fmla="*/ 0 h 733131"/>
              <a:gd name="connsiteX1" fmla="*/ 598931 w 840617"/>
              <a:gd name="connsiteY1" fmla="*/ 278527 h 733131"/>
              <a:gd name="connsiteX2" fmla="*/ 684656 w 840617"/>
              <a:gd name="connsiteY2" fmla="*/ 549989 h 733131"/>
              <a:gd name="connsiteX3" fmla="*/ 840617 w 840617"/>
              <a:gd name="connsiteY3" fmla="*/ 733131 h 733131"/>
              <a:gd name="connsiteX0" fmla="*/ 0 w 840617"/>
              <a:gd name="connsiteY0" fmla="*/ 0 h 743846"/>
              <a:gd name="connsiteX1" fmla="*/ 598931 w 840617"/>
              <a:gd name="connsiteY1" fmla="*/ 278527 h 743846"/>
              <a:gd name="connsiteX2" fmla="*/ 684656 w 840617"/>
              <a:gd name="connsiteY2" fmla="*/ 549989 h 743846"/>
              <a:gd name="connsiteX3" fmla="*/ 840617 w 840617"/>
              <a:gd name="connsiteY3" fmla="*/ 743846 h 743846"/>
              <a:gd name="connsiteX0" fmla="*/ 0 w 840617"/>
              <a:gd name="connsiteY0" fmla="*/ 0 h 743846"/>
              <a:gd name="connsiteX1" fmla="*/ 598931 w 840617"/>
              <a:gd name="connsiteY1" fmla="*/ 278527 h 743846"/>
              <a:gd name="connsiteX2" fmla="*/ 684656 w 840617"/>
              <a:gd name="connsiteY2" fmla="*/ 549989 h 743846"/>
              <a:gd name="connsiteX3" fmla="*/ 840617 w 840617"/>
              <a:gd name="connsiteY3" fmla="*/ 743846 h 743846"/>
              <a:gd name="connsiteX0" fmla="*/ 0 w 840617"/>
              <a:gd name="connsiteY0" fmla="*/ 0 h 743846"/>
              <a:gd name="connsiteX1" fmla="*/ 584643 w 840617"/>
              <a:gd name="connsiteY1" fmla="*/ 178515 h 743846"/>
              <a:gd name="connsiteX2" fmla="*/ 684656 w 840617"/>
              <a:gd name="connsiteY2" fmla="*/ 549989 h 743846"/>
              <a:gd name="connsiteX3" fmla="*/ 840617 w 840617"/>
              <a:gd name="connsiteY3" fmla="*/ 743846 h 743846"/>
              <a:gd name="connsiteX0" fmla="*/ 0 w 840617"/>
              <a:gd name="connsiteY0" fmla="*/ 0 h 743846"/>
              <a:gd name="connsiteX1" fmla="*/ 584643 w 840617"/>
              <a:gd name="connsiteY1" fmla="*/ 178515 h 743846"/>
              <a:gd name="connsiteX2" fmla="*/ 670368 w 840617"/>
              <a:gd name="connsiteY2" fmla="*/ 567848 h 743846"/>
              <a:gd name="connsiteX3" fmla="*/ 840617 w 840617"/>
              <a:gd name="connsiteY3" fmla="*/ 743846 h 743846"/>
              <a:gd name="connsiteX0" fmla="*/ 0 w 840617"/>
              <a:gd name="connsiteY0" fmla="*/ 0 h 743846"/>
              <a:gd name="connsiteX1" fmla="*/ 584643 w 840617"/>
              <a:gd name="connsiteY1" fmla="*/ 178515 h 743846"/>
              <a:gd name="connsiteX2" fmla="*/ 670368 w 840617"/>
              <a:gd name="connsiteY2" fmla="*/ 567848 h 743846"/>
              <a:gd name="connsiteX3" fmla="*/ 840617 w 840617"/>
              <a:gd name="connsiteY3" fmla="*/ 743846 h 743846"/>
              <a:gd name="connsiteX0" fmla="*/ 0 w 840617"/>
              <a:gd name="connsiteY0" fmla="*/ 0 h 743846"/>
              <a:gd name="connsiteX1" fmla="*/ 584643 w 840617"/>
              <a:gd name="connsiteY1" fmla="*/ 178515 h 743846"/>
              <a:gd name="connsiteX2" fmla="*/ 670368 w 840617"/>
              <a:gd name="connsiteY2" fmla="*/ 567848 h 743846"/>
              <a:gd name="connsiteX3" fmla="*/ 840617 w 840617"/>
              <a:gd name="connsiteY3" fmla="*/ 743846 h 743846"/>
              <a:gd name="connsiteX0" fmla="*/ 0 w 840617"/>
              <a:gd name="connsiteY0" fmla="*/ 0 h 743846"/>
              <a:gd name="connsiteX1" fmla="*/ 584643 w 840617"/>
              <a:gd name="connsiteY1" fmla="*/ 178515 h 743846"/>
              <a:gd name="connsiteX2" fmla="*/ 659653 w 840617"/>
              <a:gd name="connsiteY2" fmla="*/ 578564 h 743846"/>
              <a:gd name="connsiteX3" fmla="*/ 840617 w 840617"/>
              <a:gd name="connsiteY3" fmla="*/ 743846 h 74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617" h="743846">
                <a:moveTo>
                  <a:pt x="0" y="0"/>
                </a:moveTo>
                <a:cubicBezTo>
                  <a:pt x="167497" y="128561"/>
                  <a:pt x="474701" y="82088"/>
                  <a:pt x="584643" y="178515"/>
                </a:cubicBezTo>
                <a:cubicBezTo>
                  <a:pt x="694585" y="274942"/>
                  <a:pt x="569365" y="452791"/>
                  <a:pt x="659653" y="578564"/>
                </a:cubicBezTo>
                <a:cubicBezTo>
                  <a:pt x="749941" y="704337"/>
                  <a:pt x="762236" y="684748"/>
                  <a:pt x="840617" y="743846"/>
                </a:cubicBezTo>
              </a:path>
            </a:pathLst>
          </a:custGeom>
          <a:noFill/>
          <a:ln>
            <a:solidFill>
              <a:srgbClr val="FF4A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xmlns="" id="{4199DC55-4ED3-47FC-ACE0-DC1FD17CDBAC}"/>
              </a:ext>
            </a:extLst>
          </p:cNvPr>
          <p:cNvSpPr/>
          <p:nvPr/>
        </p:nvSpPr>
        <p:spPr>
          <a:xfrm>
            <a:off x="2682888" y="3102739"/>
            <a:ext cx="515577" cy="929585"/>
          </a:xfrm>
          <a:custGeom>
            <a:avLst/>
            <a:gdLst>
              <a:gd name="connsiteX0" fmla="*/ 0 w 807720"/>
              <a:gd name="connsiteY0" fmla="*/ 1051560 h 1051560"/>
              <a:gd name="connsiteX1" fmla="*/ 617220 w 807720"/>
              <a:gd name="connsiteY1" fmla="*/ 777240 h 1051560"/>
              <a:gd name="connsiteX2" fmla="*/ 685800 w 807720"/>
              <a:gd name="connsiteY2" fmla="*/ 259080 h 1051560"/>
              <a:gd name="connsiteX3" fmla="*/ 807720 w 807720"/>
              <a:gd name="connsiteY3" fmla="*/ 0 h 105156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81100 h 1181100"/>
              <a:gd name="connsiteX1" fmla="*/ 617220 w 1066800"/>
              <a:gd name="connsiteY1" fmla="*/ 906780 h 1181100"/>
              <a:gd name="connsiteX2" fmla="*/ 685800 w 1066800"/>
              <a:gd name="connsiteY2" fmla="*/ 388620 h 1181100"/>
              <a:gd name="connsiteX3" fmla="*/ 1066800 w 10668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723900 w 1104900"/>
              <a:gd name="connsiteY2" fmla="*/ 388620 h 1181100"/>
              <a:gd name="connsiteX3" fmla="*/ 1104900 w 11049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1104900 w 1104900"/>
              <a:gd name="connsiteY2" fmla="*/ 0 h 1181100"/>
              <a:gd name="connsiteX0" fmla="*/ 0 w 1090612"/>
              <a:gd name="connsiteY0" fmla="*/ 671512 h 671512"/>
              <a:gd name="connsiteX1" fmla="*/ 655320 w 1090612"/>
              <a:gd name="connsiteY1" fmla="*/ 397192 h 671512"/>
              <a:gd name="connsiteX2" fmla="*/ 1090612 w 1090612"/>
              <a:gd name="connsiteY2" fmla="*/ 0 h 671512"/>
              <a:gd name="connsiteX0" fmla="*/ 0 w 1090612"/>
              <a:gd name="connsiteY0" fmla="*/ 671512 h 671512"/>
              <a:gd name="connsiteX1" fmla="*/ 650558 w 1090612"/>
              <a:gd name="connsiteY1" fmla="*/ 478155 h 671512"/>
              <a:gd name="connsiteX2" fmla="*/ 1090612 w 1090612"/>
              <a:gd name="connsiteY2" fmla="*/ 0 h 671512"/>
              <a:gd name="connsiteX0" fmla="*/ 0 w 1114425"/>
              <a:gd name="connsiteY0" fmla="*/ 247650 h 247650"/>
              <a:gd name="connsiteX1" fmla="*/ 650558 w 1114425"/>
              <a:gd name="connsiteY1" fmla="*/ 54293 h 247650"/>
              <a:gd name="connsiteX2" fmla="*/ 1114425 w 1114425"/>
              <a:gd name="connsiteY2" fmla="*/ 0 h 247650"/>
              <a:gd name="connsiteX0" fmla="*/ 0 w 1114425"/>
              <a:gd name="connsiteY0" fmla="*/ 247650 h 378223"/>
              <a:gd name="connsiteX1" fmla="*/ 364808 w 1114425"/>
              <a:gd name="connsiteY1" fmla="*/ 373380 h 378223"/>
              <a:gd name="connsiteX2" fmla="*/ 1114425 w 1114425"/>
              <a:gd name="connsiteY2" fmla="*/ 0 h 378223"/>
              <a:gd name="connsiteX0" fmla="*/ 0 w 1114425"/>
              <a:gd name="connsiteY0" fmla="*/ 247650 h 388608"/>
              <a:gd name="connsiteX1" fmla="*/ 364808 w 1114425"/>
              <a:gd name="connsiteY1" fmla="*/ 373380 h 388608"/>
              <a:gd name="connsiteX2" fmla="*/ 1114425 w 1114425"/>
              <a:gd name="connsiteY2" fmla="*/ 0 h 388608"/>
              <a:gd name="connsiteX0" fmla="*/ 0 w 1704975"/>
              <a:gd name="connsiteY0" fmla="*/ 447675 h 500497"/>
              <a:gd name="connsiteX1" fmla="*/ 955358 w 1704975"/>
              <a:gd name="connsiteY1" fmla="*/ 373380 h 500497"/>
              <a:gd name="connsiteX2" fmla="*/ 1704975 w 1704975"/>
              <a:gd name="connsiteY2" fmla="*/ 0 h 500497"/>
              <a:gd name="connsiteX0" fmla="*/ 0 w 1704975"/>
              <a:gd name="connsiteY0" fmla="*/ 447675 h 447675"/>
              <a:gd name="connsiteX1" fmla="*/ 955358 w 1704975"/>
              <a:gd name="connsiteY1" fmla="*/ 373380 h 447675"/>
              <a:gd name="connsiteX2" fmla="*/ 1704975 w 1704975"/>
              <a:gd name="connsiteY2" fmla="*/ 0 h 447675"/>
              <a:gd name="connsiteX0" fmla="*/ 0 w 1071562"/>
              <a:gd name="connsiteY0" fmla="*/ 242888 h 377071"/>
              <a:gd name="connsiteX1" fmla="*/ 321945 w 1071562"/>
              <a:gd name="connsiteY1" fmla="*/ 373380 h 377071"/>
              <a:gd name="connsiteX2" fmla="*/ 1071562 w 1071562"/>
              <a:gd name="connsiteY2" fmla="*/ 0 h 377071"/>
              <a:gd name="connsiteX0" fmla="*/ 0 w 1095374"/>
              <a:gd name="connsiteY0" fmla="*/ 252413 h 377453"/>
              <a:gd name="connsiteX1" fmla="*/ 345757 w 1095374"/>
              <a:gd name="connsiteY1" fmla="*/ 373380 h 377453"/>
              <a:gd name="connsiteX2" fmla="*/ 1095374 w 1095374"/>
              <a:gd name="connsiteY2" fmla="*/ 0 h 377453"/>
              <a:gd name="connsiteX0" fmla="*/ 0 w 1095374"/>
              <a:gd name="connsiteY0" fmla="*/ 252413 h 373867"/>
              <a:gd name="connsiteX1" fmla="*/ 345757 w 1095374"/>
              <a:gd name="connsiteY1" fmla="*/ 373380 h 373867"/>
              <a:gd name="connsiteX2" fmla="*/ 1095374 w 1095374"/>
              <a:gd name="connsiteY2" fmla="*/ 0 h 373867"/>
              <a:gd name="connsiteX0" fmla="*/ 0 w 1095374"/>
              <a:gd name="connsiteY0" fmla="*/ 252413 h 326342"/>
              <a:gd name="connsiteX1" fmla="*/ 426719 w 1095374"/>
              <a:gd name="connsiteY1" fmla="*/ 325755 h 326342"/>
              <a:gd name="connsiteX2" fmla="*/ 1095374 w 1095374"/>
              <a:gd name="connsiteY2" fmla="*/ 0 h 326342"/>
              <a:gd name="connsiteX0" fmla="*/ 0 w 1095374"/>
              <a:gd name="connsiteY0" fmla="*/ 252413 h 332346"/>
              <a:gd name="connsiteX1" fmla="*/ 426719 w 1095374"/>
              <a:gd name="connsiteY1" fmla="*/ 325755 h 332346"/>
              <a:gd name="connsiteX2" fmla="*/ 1095374 w 1095374"/>
              <a:gd name="connsiteY2" fmla="*/ 0 h 332346"/>
              <a:gd name="connsiteX0" fmla="*/ 0 w 1095374"/>
              <a:gd name="connsiteY0" fmla="*/ 252413 h 300147"/>
              <a:gd name="connsiteX1" fmla="*/ 621982 w 1095374"/>
              <a:gd name="connsiteY1" fmla="*/ 292417 h 300147"/>
              <a:gd name="connsiteX2" fmla="*/ 1095374 w 1095374"/>
              <a:gd name="connsiteY2" fmla="*/ 0 h 300147"/>
              <a:gd name="connsiteX0" fmla="*/ 0 w 1066799"/>
              <a:gd name="connsiteY0" fmla="*/ 252413 h 297862"/>
              <a:gd name="connsiteX1" fmla="*/ 621982 w 1066799"/>
              <a:gd name="connsiteY1" fmla="*/ 292417 h 297862"/>
              <a:gd name="connsiteX2" fmla="*/ 1066799 w 1066799"/>
              <a:gd name="connsiteY2" fmla="*/ 0 h 297862"/>
              <a:gd name="connsiteX0" fmla="*/ 0 w 1066799"/>
              <a:gd name="connsiteY0" fmla="*/ 252413 h 292481"/>
              <a:gd name="connsiteX1" fmla="*/ 621982 w 1066799"/>
              <a:gd name="connsiteY1" fmla="*/ 292417 h 292481"/>
              <a:gd name="connsiteX2" fmla="*/ 1066799 w 1066799"/>
              <a:gd name="connsiteY2" fmla="*/ 0 h 292481"/>
              <a:gd name="connsiteX0" fmla="*/ 0 w 1079570"/>
              <a:gd name="connsiteY0" fmla="*/ 252413 h 297862"/>
              <a:gd name="connsiteX1" fmla="*/ 634753 w 1079570"/>
              <a:gd name="connsiteY1" fmla="*/ 292417 h 297862"/>
              <a:gd name="connsiteX2" fmla="*/ 1079570 w 1079570"/>
              <a:gd name="connsiteY2" fmla="*/ 0 h 297862"/>
              <a:gd name="connsiteX0" fmla="*/ 0 w 1079570"/>
              <a:gd name="connsiteY0" fmla="*/ 252413 h 292917"/>
              <a:gd name="connsiteX1" fmla="*/ 634753 w 1079570"/>
              <a:gd name="connsiteY1" fmla="*/ 292417 h 292917"/>
              <a:gd name="connsiteX2" fmla="*/ 1079570 w 1079570"/>
              <a:gd name="connsiteY2" fmla="*/ 0 h 292917"/>
              <a:gd name="connsiteX0" fmla="*/ 0 w 1079570"/>
              <a:gd name="connsiteY0" fmla="*/ 252413 h 293561"/>
              <a:gd name="connsiteX1" fmla="*/ 634753 w 1079570"/>
              <a:gd name="connsiteY1" fmla="*/ 292417 h 293561"/>
              <a:gd name="connsiteX2" fmla="*/ 1079570 w 1079570"/>
              <a:gd name="connsiteY2" fmla="*/ 0 h 293561"/>
              <a:gd name="connsiteX0" fmla="*/ 0 w 1074461"/>
              <a:gd name="connsiteY0" fmla="*/ 59965 h 358469"/>
              <a:gd name="connsiteX1" fmla="*/ 634753 w 1074461"/>
              <a:gd name="connsiteY1" fmla="*/ 99969 h 358469"/>
              <a:gd name="connsiteX2" fmla="*/ 1074461 w 1074461"/>
              <a:gd name="connsiteY2" fmla="*/ 303065 h 358469"/>
              <a:gd name="connsiteX0" fmla="*/ 0 w 1074461"/>
              <a:gd name="connsiteY0" fmla="*/ 59965 h 303065"/>
              <a:gd name="connsiteX1" fmla="*/ 634753 w 1074461"/>
              <a:gd name="connsiteY1" fmla="*/ 99969 h 303065"/>
              <a:gd name="connsiteX2" fmla="*/ 1074461 w 1074461"/>
              <a:gd name="connsiteY2" fmla="*/ 303065 h 303065"/>
              <a:gd name="connsiteX0" fmla="*/ 0 w 1074461"/>
              <a:gd name="connsiteY0" fmla="*/ 0 h 243100"/>
              <a:gd name="connsiteX1" fmla="*/ 547911 w 1074461"/>
              <a:gd name="connsiteY1" fmla="*/ 134509 h 243100"/>
              <a:gd name="connsiteX2" fmla="*/ 1074461 w 1074461"/>
              <a:gd name="connsiteY2" fmla="*/ 243100 h 243100"/>
              <a:gd name="connsiteX0" fmla="*/ 0 w 1074461"/>
              <a:gd name="connsiteY0" fmla="*/ 0 h 243100"/>
              <a:gd name="connsiteX1" fmla="*/ 547911 w 1074461"/>
              <a:gd name="connsiteY1" fmla="*/ 134509 h 243100"/>
              <a:gd name="connsiteX2" fmla="*/ 1074461 w 1074461"/>
              <a:gd name="connsiteY2" fmla="*/ 243100 h 243100"/>
              <a:gd name="connsiteX0" fmla="*/ 0 w 1074461"/>
              <a:gd name="connsiteY0" fmla="*/ 0 h 243100"/>
              <a:gd name="connsiteX1" fmla="*/ 527477 w 1074461"/>
              <a:gd name="connsiteY1" fmla="*/ 75763 h 243100"/>
              <a:gd name="connsiteX2" fmla="*/ 1074461 w 1074461"/>
              <a:gd name="connsiteY2" fmla="*/ 243100 h 243100"/>
              <a:gd name="connsiteX0" fmla="*/ 0 w 1145978"/>
              <a:gd name="connsiteY0" fmla="*/ 2350 h 894214"/>
              <a:gd name="connsiteX1" fmla="*/ 527477 w 1145978"/>
              <a:gd name="connsiteY1" fmla="*/ 78113 h 894214"/>
              <a:gd name="connsiteX2" fmla="*/ 1145978 w 1145978"/>
              <a:gd name="connsiteY2" fmla="*/ 894214 h 894214"/>
              <a:gd name="connsiteX0" fmla="*/ 0 w 1145978"/>
              <a:gd name="connsiteY0" fmla="*/ 2350 h 894214"/>
              <a:gd name="connsiteX1" fmla="*/ 527477 w 1145978"/>
              <a:gd name="connsiteY1" fmla="*/ 78113 h 894214"/>
              <a:gd name="connsiteX2" fmla="*/ 1145978 w 1145978"/>
              <a:gd name="connsiteY2" fmla="*/ 894214 h 894214"/>
              <a:gd name="connsiteX0" fmla="*/ 0 w 1145978"/>
              <a:gd name="connsiteY0" fmla="*/ 0 h 891864"/>
              <a:gd name="connsiteX1" fmla="*/ 639861 w 1145978"/>
              <a:gd name="connsiteY1" fmla="*/ 134509 h 891864"/>
              <a:gd name="connsiteX2" fmla="*/ 1145978 w 1145978"/>
              <a:gd name="connsiteY2" fmla="*/ 891864 h 891864"/>
              <a:gd name="connsiteX0" fmla="*/ 0 w 1066798"/>
              <a:gd name="connsiteY0" fmla="*/ 0 h 932731"/>
              <a:gd name="connsiteX1" fmla="*/ 560681 w 1066798"/>
              <a:gd name="connsiteY1" fmla="*/ 175376 h 932731"/>
              <a:gd name="connsiteX2" fmla="*/ 1066798 w 1066798"/>
              <a:gd name="connsiteY2" fmla="*/ 932731 h 932731"/>
              <a:gd name="connsiteX0" fmla="*/ 0 w 1077015"/>
              <a:gd name="connsiteY0" fmla="*/ 0 h 925068"/>
              <a:gd name="connsiteX1" fmla="*/ 560681 w 1077015"/>
              <a:gd name="connsiteY1" fmla="*/ 175376 h 925068"/>
              <a:gd name="connsiteX2" fmla="*/ 1077015 w 1077015"/>
              <a:gd name="connsiteY2" fmla="*/ 925068 h 925068"/>
              <a:gd name="connsiteX0" fmla="*/ 0 w 2312458"/>
              <a:gd name="connsiteY0" fmla="*/ 141836 h 774526"/>
              <a:gd name="connsiteX1" fmla="*/ 1796124 w 2312458"/>
              <a:gd name="connsiteY1" fmla="*/ 24834 h 774526"/>
              <a:gd name="connsiteX2" fmla="*/ 2312458 w 2312458"/>
              <a:gd name="connsiteY2" fmla="*/ 774526 h 774526"/>
              <a:gd name="connsiteX0" fmla="*/ 0 w 2312458"/>
              <a:gd name="connsiteY0" fmla="*/ 146801 h 779491"/>
              <a:gd name="connsiteX1" fmla="*/ 1796124 w 2312458"/>
              <a:gd name="connsiteY1" fmla="*/ 29799 h 779491"/>
              <a:gd name="connsiteX2" fmla="*/ 2312458 w 2312458"/>
              <a:gd name="connsiteY2" fmla="*/ 779491 h 779491"/>
              <a:gd name="connsiteX0" fmla="*/ 0 w 2710776"/>
              <a:gd name="connsiteY0" fmla="*/ 128176 h 449139"/>
              <a:gd name="connsiteX1" fmla="*/ 1796124 w 2710776"/>
              <a:gd name="connsiteY1" fmla="*/ 11174 h 449139"/>
              <a:gd name="connsiteX2" fmla="*/ 2710776 w 2710776"/>
              <a:gd name="connsiteY2" fmla="*/ 449139 h 449139"/>
              <a:gd name="connsiteX0" fmla="*/ 0 w 2700385"/>
              <a:gd name="connsiteY0" fmla="*/ 128176 h 449139"/>
              <a:gd name="connsiteX1" fmla="*/ 1796124 w 2700385"/>
              <a:gd name="connsiteY1" fmla="*/ 11174 h 449139"/>
              <a:gd name="connsiteX2" fmla="*/ 2700385 w 2700385"/>
              <a:gd name="connsiteY2" fmla="*/ 449139 h 449139"/>
              <a:gd name="connsiteX0" fmla="*/ 0 w 904261"/>
              <a:gd name="connsiteY0" fmla="*/ 0 h 437965"/>
              <a:gd name="connsiteX1" fmla="*/ 904261 w 904261"/>
              <a:gd name="connsiteY1" fmla="*/ 437965 h 437965"/>
              <a:gd name="connsiteX0" fmla="*/ 0 w 845379"/>
              <a:gd name="connsiteY0" fmla="*/ 0 h 836283"/>
              <a:gd name="connsiteX1" fmla="*/ 845379 w 845379"/>
              <a:gd name="connsiteY1" fmla="*/ 836283 h 836283"/>
              <a:gd name="connsiteX0" fmla="*/ 0 w 855770"/>
              <a:gd name="connsiteY0" fmla="*/ 0 h 822428"/>
              <a:gd name="connsiteX1" fmla="*/ 855770 w 855770"/>
              <a:gd name="connsiteY1" fmla="*/ 822428 h 822428"/>
              <a:gd name="connsiteX0" fmla="*/ 0 w 855770"/>
              <a:gd name="connsiteY0" fmla="*/ 0 h 822428"/>
              <a:gd name="connsiteX1" fmla="*/ 855770 w 855770"/>
              <a:gd name="connsiteY1" fmla="*/ 822428 h 822428"/>
              <a:gd name="connsiteX0" fmla="*/ 0 w 654879"/>
              <a:gd name="connsiteY0" fmla="*/ 0 h 1051028"/>
              <a:gd name="connsiteX1" fmla="*/ 654879 w 654879"/>
              <a:gd name="connsiteY1" fmla="*/ 1051028 h 1051028"/>
              <a:gd name="connsiteX0" fmla="*/ 0 w 840617"/>
              <a:gd name="connsiteY0" fmla="*/ 0 h 733131"/>
              <a:gd name="connsiteX1" fmla="*/ 840617 w 840617"/>
              <a:gd name="connsiteY1" fmla="*/ 733131 h 733131"/>
              <a:gd name="connsiteX0" fmla="*/ 0 w 840617"/>
              <a:gd name="connsiteY0" fmla="*/ 0 h 733131"/>
              <a:gd name="connsiteX1" fmla="*/ 840617 w 840617"/>
              <a:gd name="connsiteY1" fmla="*/ 733131 h 733131"/>
              <a:gd name="connsiteX0" fmla="*/ 0 w 840617"/>
              <a:gd name="connsiteY0" fmla="*/ 10102 h 743233"/>
              <a:gd name="connsiteX1" fmla="*/ 840617 w 840617"/>
              <a:gd name="connsiteY1" fmla="*/ 743233 h 743233"/>
              <a:gd name="connsiteX0" fmla="*/ 0 w 840617"/>
              <a:gd name="connsiteY0" fmla="*/ 10053 h 743184"/>
              <a:gd name="connsiteX1" fmla="*/ 840617 w 840617"/>
              <a:gd name="connsiteY1" fmla="*/ 743184 h 743184"/>
              <a:gd name="connsiteX0" fmla="*/ 0 w 840617"/>
              <a:gd name="connsiteY0" fmla="*/ 0 h 733131"/>
              <a:gd name="connsiteX1" fmla="*/ 571090 w 840617"/>
              <a:gd name="connsiteY1" fmla="*/ 504853 h 733131"/>
              <a:gd name="connsiteX2" fmla="*/ 840617 w 840617"/>
              <a:gd name="connsiteY2" fmla="*/ 733131 h 733131"/>
              <a:gd name="connsiteX0" fmla="*/ 0 w 840617"/>
              <a:gd name="connsiteY0" fmla="*/ 0 h 733131"/>
              <a:gd name="connsiteX1" fmla="*/ 571090 w 840617"/>
              <a:gd name="connsiteY1" fmla="*/ 504853 h 733131"/>
              <a:gd name="connsiteX2" fmla="*/ 840617 w 840617"/>
              <a:gd name="connsiteY2" fmla="*/ 733131 h 733131"/>
              <a:gd name="connsiteX0" fmla="*/ 0 w 840617"/>
              <a:gd name="connsiteY0" fmla="*/ 0 h 733131"/>
              <a:gd name="connsiteX1" fmla="*/ 792546 w 840617"/>
              <a:gd name="connsiteY1" fmla="*/ 169096 h 733131"/>
              <a:gd name="connsiteX2" fmla="*/ 840617 w 840617"/>
              <a:gd name="connsiteY2" fmla="*/ 733131 h 733131"/>
              <a:gd name="connsiteX0" fmla="*/ 0 w 840617"/>
              <a:gd name="connsiteY0" fmla="*/ 0 h 733131"/>
              <a:gd name="connsiteX1" fmla="*/ 792546 w 840617"/>
              <a:gd name="connsiteY1" fmla="*/ 169096 h 733131"/>
              <a:gd name="connsiteX2" fmla="*/ 840617 w 840617"/>
              <a:gd name="connsiteY2" fmla="*/ 733131 h 733131"/>
              <a:gd name="connsiteX0" fmla="*/ 0 w 912055"/>
              <a:gd name="connsiteY0" fmla="*/ 0 h 793853"/>
              <a:gd name="connsiteX1" fmla="*/ 792546 w 912055"/>
              <a:gd name="connsiteY1" fmla="*/ 169096 h 793853"/>
              <a:gd name="connsiteX2" fmla="*/ 912055 w 912055"/>
              <a:gd name="connsiteY2" fmla="*/ 793853 h 793853"/>
              <a:gd name="connsiteX0" fmla="*/ 0 w 912055"/>
              <a:gd name="connsiteY0" fmla="*/ 0 h 793853"/>
              <a:gd name="connsiteX1" fmla="*/ 792546 w 912055"/>
              <a:gd name="connsiteY1" fmla="*/ 169096 h 793853"/>
              <a:gd name="connsiteX2" fmla="*/ 912055 w 912055"/>
              <a:gd name="connsiteY2" fmla="*/ 793853 h 793853"/>
              <a:gd name="connsiteX0" fmla="*/ 0 w 912055"/>
              <a:gd name="connsiteY0" fmla="*/ 0 h 793853"/>
              <a:gd name="connsiteX1" fmla="*/ 835408 w 912055"/>
              <a:gd name="connsiteY1" fmla="*/ 151237 h 793853"/>
              <a:gd name="connsiteX2" fmla="*/ 912055 w 912055"/>
              <a:gd name="connsiteY2" fmla="*/ 793853 h 793853"/>
              <a:gd name="connsiteX0" fmla="*/ 0 w 533436"/>
              <a:gd name="connsiteY0" fmla="*/ 0 h 947444"/>
              <a:gd name="connsiteX1" fmla="*/ 456789 w 533436"/>
              <a:gd name="connsiteY1" fmla="*/ 304828 h 947444"/>
              <a:gd name="connsiteX2" fmla="*/ 533436 w 533436"/>
              <a:gd name="connsiteY2" fmla="*/ 947444 h 947444"/>
              <a:gd name="connsiteX0" fmla="*/ 0 w 533436"/>
              <a:gd name="connsiteY0" fmla="*/ 0 h 947444"/>
              <a:gd name="connsiteX1" fmla="*/ 117461 w 533436"/>
              <a:gd name="connsiteY1" fmla="*/ 744168 h 947444"/>
              <a:gd name="connsiteX2" fmla="*/ 533436 w 533436"/>
              <a:gd name="connsiteY2" fmla="*/ 947444 h 947444"/>
              <a:gd name="connsiteX0" fmla="*/ 0 w 533436"/>
              <a:gd name="connsiteY0" fmla="*/ 0 h 947444"/>
              <a:gd name="connsiteX1" fmla="*/ 117461 w 533436"/>
              <a:gd name="connsiteY1" fmla="*/ 744168 h 947444"/>
              <a:gd name="connsiteX2" fmla="*/ 533436 w 533436"/>
              <a:gd name="connsiteY2" fmla="*/ 947444 h 947444"/>
              <a:gd name="connsiteX0" fmla="*/ 0 w 533436"/>
              <a:gd name="connsiteY0" fmla="*/ 0 h 947444"/>
              <a:gd name="connsiteX1" fmla="*/ 117461 w 533436"/>
              <a:gd name="connsiteY1" fmla="*/ 744168 h 947444"/>
              <a:gd name="connsiteX2" fmla="*/ 533436 w 533436"/>
              <a:gd name="connsiteY2" fmla="*/ 947444 h 947444"/>
              <a:gd name="connsiteX0" fmla="*/ 0 w 515577"/>
              <a:gd name="connsiteY0" fmla="*/ 0 h 929585"/>
              <a:gd name="connsiteX1" fmla="*/ 117461 w 515577"/>
              <a:gd name="connsiteY1" fmla="*/ 744168 h 929585"/>
              <a:gd name="connsiteX2" fmla="*/ 515577 w 515577"/>
              <a:gd name="connsiteY2" fmla="*/ 929585 h 929585"/>
              <a:gd name="connsiteX0" fmla="*/ 0 w 515577"/>
              <a:gd name="connsiteY0" fmla="*/ 0 h 929585"/>
              <a:gd name="connsiteX1" fmla="*/ 117461 w 515577"/>
              <a:gd name="connsiteY1" fmla="*/ 744168 h 929585"/>
              <a:gd name="connsiteX2" fmla="*/ 515577 w 515577"/>
              <a:gd name="connsiteY2" fmla="*/ 929585 h 92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577" h="929585">
                <a:moveTo>
                  <a:pt x="0" y="0"/>
                </a:moveTo>
                <a:cubicBezTo>
                  <a:pt x="264182" y="56365"/>
                  <a:pt x="31532" y="589237"/>
                  <a:pt x="117461" y="744168"/>
                </a:cubicBezTo>
                <a:cubicBezTo>
                  <a:pt x="203390" y="899099"/>
                  <a:pt x="352353" y="735956"/>
                  <a:pt x="515577" y="929585"/>
                </a:cubicBezTo>
              </a:path>
            </a:pathLst>
          </a:custGeom>
          <a:noFill/>
          <a:ln>
            <a:solidFill>
              <a:srgbClr val="FF4A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FACA937D-3B86-4FAE-8948-1D4A9D2FFDB4}"/>
              </a:ext>
            </a:extLst>
          </p:cNvPr>
          <p:cNvSpPr/>
          <p:nvPr/>
        </p:nvSpPr>
        <p:spPr>
          <a:xfrm>
            <a:off x="3029581" y="2879808"/>
            <a:ext cx="873630" cy="656929"/>
          </a:xfrm>
          <a:custGeom>
            <a:avLst/>
            <a:gdLst>
              <a:gd name="connsiteX0" fmla="*/ 0 w 807720"/>
              <a:gd name="connsiteY0" fmla="*/ 1051560 h 1051560"/>
              <a:gd name="connsiteX1" fmla="*/ 617220 w 807720"/>
              <a:gd name="connsiteY1" fmla="*/ 777240 h 1051560"/>
              <a:gd name="connsiteX2" fmla="*/ 685800 w 807720"/>
              <a:gd name="connsiteY2" fmla="*/ 259080 h 1051560"/>
              <a:gd name="connsiteX3" fmla="*/ 807720 w 807720"/>
              <a:gd name="connsiteY3" fmla="*/ 0 h 105156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81100 h 1181100"/>
              <a:gd name="connsiteX1" fmla="*/ 617220 w 1066800"/>
              <a:gd name="connsiteY1" fmla="*/ 906780 h 1181100"/>
              <a:gd name="connsiteX2" fmla="*/ 685800 w 1066800"/>
              <a:gd name="connsiteY2" fmla="*/ 388620 h 1181100"/>
              <a:gd name="connsiteX3" fmla="*/ 1066800 w 10668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723900 w 1104900"/>
              <a:gd name="connsiteY2" fmla="*/ 388620 h 1181100"/>
              <a:gd name="connsiteX3" fmla="*/ 1104900 w 11049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1104900 w 1104900"/>
              <a:gd name="connsiteY2" fmla="*/ 0 h 1181100"/>
              <a:gd name="connsiteX0" fmla="*/ 0 w 1090612"/>
              <a:gd name="connsiteY0" fmla="*/ 671512 h 671512"/>
              <a:gd name="connsiteX1" fmla="*/ 655320 w 1090612"/>
              <a:gd name="connsiteY1" fmla="*/ 397192 h 671512"/>
              <a:gd name="connsiteX2" fmla="*/ 1090612 w 1090612"/>
              <a:gd name="connsiteY2" fmla="*/ 0 h 671512"/>
              <a:gd name="connsiteX0" fmla="*/ 0 w 1090612"/>
              <a:gd name="connsiteY0" fmla="*/ 671512 h 671512"/>
              <a:gd name="connsiteX1" fmla="*/ 650558 w 1090612"/>
              <a:gd name="connsiteY1" fmla="*/ 478155 h 671512"/>
              <a:gd name="connsiteX2" fmla="*/ 1090612 w 1090612"/>
              <a:gd name="connsiteY2" fmla="*/ 0 h 671512"/>
              <a:gd name="connsiteX0" fmla="*/ 0 w 1114425"/>
              <a:gd name="connsiteY0" fmla="*/ 247650 h 247650"/>
              <a:gd name="connsiteX1" fmla="*/ 650558 w 1114425"/>
              <a:gd name="connsiteY1" fmla="*/ 54293 h 247650"/>
              <a:gd name="connsiteX2" fmla="*/ 1114425 w 1114425"/>
              <a:gd name="connsiteY2" fmla="*/ 0 h 247650"/>
              <a:gd name="connsiteX0" fmla="*/ 0 w 1114425"/>
              <a:gd name="connsiteY0" fmla="*/ 247650 h 378223"/>
              <a:gd name="connsiteX1" fmla="*/ 364808 w 1114425"/>
              <a:gd name="connsiteY1" fmla="*/ 373380 h 378223"/>
              <a:gd name="connsiteX2" fmla="*/ 1114425 w 1114425"/>
              <a:gd name="connsiteY2" fmla="*/ 0 h 378223"/>
              <a:gd name="connsiteX0" fmla="*/ 0 w 1114425"/>
              <a:gd name="connsiteY0" fmla="*/ 247650 h 388608"/>
              <a:gd name="connsiteX1" fmla="*/ 364808 w 1114425"/>
              <a:gd name="connsiteY1" fmla="*/ 373380 h 388608"/>
              <a:gd name="connsiteX2" fmla="*/ 1114425 w 1114425"/>
              <a:gd name="connsiteY2" fmla="*/ 0 h 388608"/>
              <a:gd name="connsiteX0" fmla="*/ 0 w 1704975"/>
              <a:gd name="connsiteY0" fmla="*/ 447675 h 500497"/>
              <a:gd name="connsiteX1" fmla="*/ 955358 w 1704975"/>
              <a:gd name="connsiteY1" fmla="*/ 373380 h 500497"/>
              <a:gd name="connsiteX2" fmla="*/ 1704975 w 1704975"/>
              <a:gd name="connsiteY2" fmla="*/ 0 h 500497"/>
              <a:gd name="connsiteX0" fmla="*/ 0 w 1704975"/>
              <a:gd name="connsiteY0" fmla="*/ 447675 h 447675"/>
              <a:gd name="connsiteX1" fmla="*/ 955358 w 1704975"/>
              <a:gd name="connsiteY1" fmla="*/ 373380 h 447675"/>
              <a:gd name="connsiteX2" fmla="*/ 1704975 w 1704975"/>
              <a:gd name="connsiteY2" fmla="*/ 0 h 447675"/>
              <a:gd name="connsiteX0" fmla="*/ 0 w 1071562"/>
              <a:gd name="connsiteY0" fmla="*/ 242888 h 377071"/>
              <a:gd name="connsiteX1" fmla="*/ 321945 w 1071562"/>
              <a:gd name="connsiteY1" fmla="*/ 373380 h 377071"/>
              <a:gd name="connsiteX2" fmla="*/ 1071562 w 1071562"/>
              <a:gd name="connsiteY2" fmla="*/ 0 h 377071"/>
              <a:gd name="connsiteX0" fmla="*/ 0 w 1095374"/>
              <a:gd name="connsiteY0" fmla="*/ 252413 h 377453"/>
              <a:gd name="connsiteX1" fmla="*/ 345757 w 1095374"/>
              <a:gd name="connsiteY1" fmla="*/ 373380 h 377453"/>
              <a:gd name="connsiteX2" fmla="*/ 1095374 w 1095374"/>
              <a:gd name="connsiteY2" fmla="*/ 0 h 377453"/>
              <a:gd name="connsiteX0" fmla="*/ 0 w 1095374"/>
              <a:gd name="connsiteY0" fmla="*/ 252413 h 373867"/>
              <a:gd name="connsiteX1" fmla="*/ 345757 w 1095374"/>
              <a:gd name="connsiteY1" fmla="*/ 373380 h 373867"/>
              <a:gd name="connsiteX2" fmla="*/ 1095374 w 1095374"/>
              <a:gd name="connsiteY2" fmla="*/ 0 h 373867"/>
              <a:gd name="connsiteX0" fmla="*/ 0 w 1095374"/>
              <a:gd name="connsiteY0" fmla="*/ 252413 h 326342"/>
              <a:gd name="connsiteX1" fmla="*/ 426719 w 1095374"/>
              <a:gd name="connsiteY1" fmla="*/ 325755 h 326342"/>
              <a:gd name="connsiteX2" fmla="*/ 1095374 w 1095374"/>
              <a:gd name="connsiteY2" fmla="*/ 0 h 326342"/>
              <a:gd name="connsiteX0" fmla="*/ 0 w 1095374"/>
              <a:gd name="connsiteY0" fmla="*/ 252413 h 332346"/>
              <a:gd name="connsiteX1" fmla="*/ 426719 w 1095374"/>
              <a:gd name="connsiteY1" fmla="*/ 325755 h 332346"/>
              <a:gd name="connsiteX2" fmla="*/ 1095374 w 1095374"/>
              <a:gd name="connsiteY2" fmla="*/ 0 h 332346"/>
              <a:gd name="connsiteX0" fmla="*/ 0 w 1095374"/>
              <a:gd name="connsiteY0" fmla="*/ 252413 h 300147"/>
              <a:gd name="connsiteX1" fmla="*/ 621982 w 1095374"/>
              <a:gd name="connsiteY1" fmla="*/ 292417 h 300147"/>
              <a:gd name="connsiteX2" fmla="*/ 1095374 w 1095374"/>
              <a:gd name="connsiteY2" fmla="*/ 0 h 300147"/>
              <a:gd name="connsiteX0" fmla="*/ 0 w 1066799"/>
              <a:gd name="connsiteY0" fmla="*/ 252413 h 297862"/>
              <a:gd name="connsiteX1" fmla="*/ 621982 w 1066799"/>
              <a:gd name="connsiteY1" fmla="*/ 292417 h 297862"/>
              <a:gd name="connsiteX2" fmla="*/ 1066799 w 1066799"/>
              <a:gd name="connsiteY2" fmla="*/ 0 h 297862"/>
              <a:gd name="connsiteX0" fmla="*/ 0 w 1066799"/>
              <a:gd name="connsiteY0" fmla="*/ 252413 h 292481"/>
              <a:gd name="connsiteX1" fmla="*/ 621982 w 1066799"/>
              <a:gd name="connsiteY1" fmla="*/ 292417 h 292481"/>
              <a:gd name="connsiteX2" fmla="*/ 1066799 w 1066799"/>
              <a:gd name="connsiteY2" fmla="*/ 0 h 292481"/>
              <a:gd name="connsiteX0" fmla="*/ 0 w 1079570"/>
              <a:gd name="connsiteY0" fmla="*/ 252413 h 297862"/>
              <a:gd name="connsiteX1" fmla="*/ 634753 w 1079570"/>
              <a:gd name="connsiteY1" fmla="*/ 292417 h 297862"/>
              <a:gd name="connsiteX2" fmla="*/ 1079570 w 1079570"/>
              <a:gd name="connsiteY2" fmla="*/ 0 h 297862"/>
              <a:gd name="connsiteX0" fmla="*/ 0 w 1079570"/>
              <a:gd name="connsiteY0" fmla="*/ 252413 h 292917"/>
              <a:gd name="connsiteX1" fmla="*/ 634753 w 1079570"/>
              <a:gd name="connsiteY1" fmla="*/ 292417 h 292917"/>
              <a:gd name="connsiteX2" fmla="*/ 1079570 w 1079570"/>
              <a:gd name="connsiteY2" fmla="*/ 0 h 292917"/>
              <a:gd name="connsiteX0" fmla="*/ 0 w 1079570"/>
              <a:gd name="connsiteY0" fmla="*/ 252413 h 293561"/>
              <a:gd name="connsiteX1" fmla="*/ 634753 w 1079570"/>
              <a:gd name="connsiteY1" fmla="*/ 292417 h 293561"/>
              <a:gd name="connsiteX2" fmla="*/ 1079570 w 1079570"/>
              <a:gd name="connsiteY2" fmla="*/ 0 h 293561"/>
              <a:gd name="connsiteX0" fmla="*/ 0 w 1074461"/>
              <a:gd name="connsiteY0" fmla="*/ 59965 h 358469"/>
              <a:gd name="connsiteX1" fmla="*/ 634753 w 1074461"/>
              <a:gd name="connsiteY1" fmla="*/ 99969 h 358469"/>
              <a:gd name="connsiteX2" fmla="*/ 1074461 w 1074461"/>
              <a:gd name="connsiteY2" fmla="*/ 303065 h 358469"/>
              <a:gd name="connsiteX0" fmla="*/ 0 w 1074461"/>
              <a:gd name="connsiteY0" fmla="*/ 59965 h 303065"/>
              <a:gd name="connsiteX1" fmla="*/ 634753 w 1074461"/>
              <a:gd name="connsiteY1" fmla="*/ 99969 h 303065"/>
              <a:gd name="connsiteX2" fmla="*/ 1074461 w 1074461"/>
              <a:gd name="connsiteY2" fmla="*/ 303065 h 303065"/>
              <a:gd name="connsiteX0" fmla="*/ 0 w 1074461"/>
              <a:gd name="connsiteY0" fmla="*/ 0 h 243100"/>
              <a:gd name="connsiteX1" fmla="*/ 547911 w 1074461"/>
              <a:gd name="connsiteY1" fmla="*/ 134509 h 243100"/>
              <a:gd name="connsiteX2" fmla="*/ 1074461 w 1074461"/>
              <a:gd name="connsiteY2" fmla="*/ 243100 h 243100"/>
              <a:gd name="connsiteX0" fmla="*/ 0 w 1074461"/>
              <a:gd name="connsiteY0" fmla="*/ 0 h 243100"/>
              <a:gd name="connsiteX1" fmla="*/ 547911 w 1074461"/>
              <a:gd name="connsiteY1" fmla="*/ 134509 h 243100"/>
              <a:gd name="connsiteX2" fmla="*/ 1074461 w 1074461"/>
              <a:gd name="connsiteY2" fmla="*/ 243100 h 243100"/>
              <a:gd name="connsiteX0" fmla="*/ 0 w 1074461"/>
              <a:gd name="connsiteY0" fmla="*/ 0 h 243100"/>
              <a:gd name="connsiteX1" fmla="*/ 527477 w 1074461"/>
              <a:gd name="connsiteY1" fmla="*/ 75763 h 243100"/>
              <a:gd name="connsiteX2" fmla="*/ 1074461 w 1074461"/>
              <a:gd name="connsiteY2" fmla="*/ 243100 h 243100"/>
              <a:gd name="connsiteX0" fmla="*/ 0 w 1145978"/>
              <a:gd name="connsiteY0" fmla="*/ 2350 h 894214"/>
              <a:gd name="connsiteX1" fmla="*/ 527477 w 1145978"/>
              <a:gd name="connsiteY1" fmla="*/ 78113 h 894214"/>
              <a:gd name="connsiteX2" fmla="*/ 1145978 w 1145978"/>
              <a:gd name="connsiteY2" fmla="*/ 894214 h 894214"/>
              <a:gd name="connsiteX0" fmla="*/ 0 w 1145978"/>
              <a:gd name="connsiteY0" fmla="*/ 2350 h 894214"/>
              <a:gd name="connsiteX1" fmla="*/ 527477 w 1145978"/>
              <a:gd name="connsiteY1" fmla="*/ 78113 h 894214"/>
              <a:gd name="connsiteX2" fmla="*/ 1145978 w 1145978"/>
              <a:gd name="connsiteY2" fmla="*/ 894214 h 894214"/>
              <a:gd name="connsiteX0" fmla="*/ 0 w 1145978"/>
              <a:gd name="connsiteY0" fmla="*/ 0 h 891864"/>
              <a:gd name="connsiteX1" fmla="*/ 639861 w 1145978"/>
              <a:gd name="connsiteY1" fmla="*/ 134509 h 891864"/>
              <a:gd name="connsiteX2" fmla="*/ 1145978 w 1145978"/>
              <a:gd name="connsiteY2" fmla="*/ 891864 h 891864"/>
              <a:gd name="connsiteX0" fmla="*/ 0 w 1066798"/>
              <a:gd name="connsiteY0" fmla="*/ 0 h 932731"/>
              <a:gd name="connsiteX1" fmla="*/ 560681 w 1066798"/>
              <a:gd name="connsiteY1" fmla="*/ 175376 h 932731"/>
              <a:gd name="connsiteX2" fmla="*/ 1066798 w 1066798"/>
              <a:gd name="connsiteY2" fmla="*/ 932731 h 932731"/>
              <a:gd name="connsiteX0" fmla="*/ 0 w 1077015"/>
              <a:gd name="connsiteY0" fmla="*/ 0 h 925068"/>
              <a:gd name="connsiteX1" fmla="*/ 560681 w 1077015"/>
              <a:gd name="connsiteY1" fmla="*/ 175376 h 925068"/>
              <a:gd name="connsiteX2" fmla="*/ 1077015 w 1077015"/>
              <a:gd name="connsiteY2" fmla="*/ 925068 h 925068"/>
              <a:gd name="connsiteX0" fmla="*/ 0 w 2312458"/>
              <a:gd name="connsiteY0" fmla="*/ 141836 h 774526"/>
              <a:gd name="connsiteX1" fmla="*/ 1796124 w 2312458"/>
              <a:gd name="connsiteY1" fmla="*/ 24834 h 774526"/>
              <a:gd name="connsiteX2" fmla="*/ 2312458 w 2312458"/>
              <a:gd name="connsiteY2" fmla="*/ 774526 h 774526"/>
              <a:gd name="connsiteX0" fmla="*/ 0 w 2312458"/>
              <a:gd name="connsiteY0" fmla="*/ 146801 h 779491"/>
              <a:gd name="connsiteX1" fmla="*/ 1796124 w 2312458"/>
              <a:gd name="connsiteY1" fmla="*/ 29799 h 779491"/>
              <a:gd name="connsiteX2" fmla="*/ 2312458 w 2312458"/>
              <a:gd name="connsiteY2" fmla="*/ 779491 h 779491"/>
              <a:gd name="connsiteX0" fmla="*/ 0 w 2710776"/>
              <a:gd name="connsiteY0" fmla="*/ 128176 h 449139"/>
              <a:gd name="connsiteX1" fmla="*/ 1796124 w 2710776"/>
              <a:gd name="connsiteY1" fmla="*/ 11174 h 449139"/>
              <a:gd name="connsiteX2" fmla="*/ 2710776 w 2710776"/>
              <a:gd name="connsiteY2" fmla="*/ 449139 h 449139"/>
              <a:gd name="connsiteX0" fmla="*/ 0 w 2700385"/>
              <a:gd name="connsiteY0" fmla="*/ 128176 h 449139"/>
              <a:gd name="connsiteX1" fmla="*/ 1796124 w 2700385"/>
              <a:gd name="connsiteY1" fmla="*/ 11174 h 449139"/>
              <a:gd name="connsiteX2" fmla="*/ 2700385 w 2700385"/>
              <a:gd name="connsiteY2" fmla="*/ 449139 h 449139"/>
              <a:gd name="connsiteX0" fmla="*/ 0 w 904261"/>
              <a:gd name="connsiteY0" fmla="*/ 0 h 437965"/>
              <a:gd name="connsiteX1" fmla="*/ 904261 w 904261"/>
              <a:gd name="connsiteY1" fmla="*/ 437965 h 437965"/>
              <a:gd name="connsiteX0" fmla="*/ 0 w 845379"/>
              <a:gd name="connsiteY0" fmla="*/ 0 h 836283"/>
              <a:gd name="connsiteX1" fmla="*/ 845379 w 845379"/>
              <a:gd name="connsiteY1" fmla="*/ 836283 h 836283"/>
              <a:gd name="connsiteX0" fmla="*/ 0 w 855770"/>
              <a:gd name="connsiteY0" fmla="*/ 0 h 822428"/>
              <a:gd name="connsiteX1" fmla="*/ 855770 w 855770"/>
              <a:gd name="connsiteY1" fmla="*/ 822428 h 822428"/>
              <a:gd name="connsiteX0" fmla="*/ 0 w 855770"/>
              <a:gd name="connsiteY0" fmla="*/ 0 h 822428"/>
              <a:gd name="connsiteX1" fmla="*/ 855770 w 855770"/>
              <a:gd name="connsiteY1" fmla="*/ 822428 h 822428"/>
              <a:gd name="connsiteX0" fmla="*/ 0 w 873630"/>
              <a:gd name="connsiteY0" fmla="*/ 0 h 643835"/>
              <a:gd name="connsiteX1" fmla="*/ 873630 w 873630"/>
              <a:gd name="connsiteY1" fmla="*/ 643835 h 643835"/>
              <a:gd name="connsiteX0" fmla="*/ 0 w 873630"/>
              <a:gd name="connsiteY0" fmla="*/ 13094 h 656929"/>
              <a:gd name="connsiteX1" fmla="*/ 873630 w 873630"/>
              <a:gd name="connsiteY1" fmla="*/ 656929 h 65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3630" h="656929">
                <a:moveTo>
                  <a:pt x="0" y="13094"/>
                </a:moveTo>
                <a:cubicBezTo>
                  <a:pt x="628658" y="-90574"/>
                  <a:pt x="578246" y="449012"/>
                  <a:pt x="873630" y="656929"/>
                </a:cubicBezTo>
              </a:path>
            </a:pathLst>
          </a:custGeom>
          <a:noFill/>
          <a:ln>
            <a:solidFill>
              <a:srgbClr val="FF4A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xmlns="" id="{6F7564CC-D2DA-4023-A14D-B6D008AAD75E}"/>
              </a:ext>
            </a:extLst>
          </p:cNvPr>
          <p:cNvSpPr/>
          <p:nvPr/>
        </p:nvSpPr>
        <p:spPr>
          <a:xfrm>
            <a:off x="2614102" y="1653497"/>
            <a:ext cx="1265615" cy="780856"/>
          </a:xfrm>
          <a:custGeom>
            <a:avLst/>
            <a:gdLst>
              <a:gd name="connsiteX0" fmla="*/ 0 w 807720"/>
              <a:gd name="connsiteY0" fmla="*/ 1051560 h 1051560"/>
              <a:gd name="connsiteX1" fmla="*/ 617220 w 807720"/>
              <a:gd name="connsiteY1" fmla="*/ 777240 h 1051560"/>
              <a:gd name="connsiteX2" fmla="*/ 685800 w 807720"/>
              <a:gd name="connsiteY2" fmla="*/ 259080 h 1051560"/>
              <a:gd name="connsiteX3" fmla="*/ 807720 w 807720"/>
              <a:gd name="connsiteY3" fmla="*/ 0 h 105156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81100 h 1181100"/>
              <a:gd name="connsiteX1" fmla="*/ 617220 w 1066800"/>
              <a:gd name="connsiteY1" fmla="*/ 906780 h 1181100"/>
              <a:gd name="connsiteX2" fmla="*/ 685800 w 1066800"/>
              <a:gd name="connsiteY2" fmla="*/ 388620 h 1181100"/>
              <a:gd name="connsiteX3" fmla="*/ 1066800 w 10668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723900 w 1104900"/>
              <a:gd name="connsiteY2" fmla="*/ 388620 h 1181100"/>
              <a:gd name="connsiteX3" fmla="*/ 1104900 w 11049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1104900 w 1104900"/>
              <a:gd name="connsiteY2" fmla="*/ 0 h 1181100"/>
              <a:gd name="connsiteX0" fmla="*/ 0 w 1090612"/>
              <a:gd name="connsiteY0" fmla="*/ 671512 h 671512"/>
              <a:gd name="connsiteX1" fmla="*/ 655320 w 1090612"/>
              <a:gd name="connsiteY1" fmla="*/ 397192 h 671512"/>
              <a:gd name="connsiteX2" fmla="*/ 1090612 w 1090612"/>
              <a:gd name="connsiteY2" fmla="*/ 0 h 671512"/>
              <a:gd name="connsiteX0" fmla="*/ 0 w 1090612"/>
              <a:gd name="connsiteY0" fmla="*/ 671512 h 671512"/>
              <a:gd name="connsiteX1" fmla="*/ 650558 w 1090612"/>
              <a:gd name="connsiteY1" fmla="*/ 478155 h 671512"/>
              <a:gd name="connsiteX2" fmla="*/ 1090612 w 1090612"/>
              <a:gd name="connsiteY2" fmla="*/ 0 h 671512"/>
              <a:gd name="connsiteX0" fmla="*/ 0 w 1202404"/>
              <a:gd name="connsiteY0" fmla="*/ 720242 h 720242"/>
              <a:gd name="connsiteX1" fmla="*/ 762350 w 1202404"/>
              <a:gd name="connsiteY1" fmla="*/ 478155 h 720242"/>
              <a:gd name="connsiteX2" fmla="*/ 1202404 w 1202404"/>
              <a:gd name="connsiteY2" fmla="*/ 0 h 720242"/>
              <a:gd name="connsiteX0" fmla="*/ 0 w 1202404"/>
              <a:gd name="connsiteY0" fmla="*/ 720242 h 720242"/>
              <a:gd name="connsiteX1" fmla="*/ 762350 w 1202404"/>
              <a:gd name="connsiteY1" fmla="*/ 478155 h 720242"/>
              <a:gd name="connsiteX2" fmla="*/ 1202404 w 1202404"/>
              <a:gd name="connsiteY2" fmla="*/ 0 h 720242"/>
              <a:gd name="connsiteX0" fmla="*/ 0 w 1154779"/>
              <a:gd name="connsiteY0" fmla="*/ 701192 h 701192"/>
              <a:gd name="connsiteX1" fmla="*/ 762350 w 1154779"/>
              <a:gd name="connsiteY1" fmla="*/ 459105 h 701192"/>
              <a:gd name="connsiteX2" fmla="*/ 1154779 w 1154779"/>
              <a:gd name="connsiteY2" fmla="*/ 0 h 701192"/>
              <a:gd name="connsiteX0" fmla="*/ 0 w 1154779"/>
              <a:gd name="connsiteY0" fmla="*/ 701192 h 701192"/>
              <a:gd name="connsiteX1" fmla="*/ 762350 w 1154779"/>
              <a:gd name="connsiteY1" fmla="*/ 459105 h 701192"/>
              <a:gd name="connsiteX2" fmla="*/ 1154779 w 1154779"/>
              <a:gd name="connsiteY2" fmla="*/ 0 h 701192"/>
              <a:gd name="connsiteX0" fmla="*/ 0 w 1154779"/>
              <a:gd name="connsiteY0" fmla="*/ 701192 h 701192"/>
              <a:gd name="connsiteX1" fmla="*/ 808070 w 1154779"/>
              <a:gd name="connsiteY1" fmla="*/ 501015 h 701192"/>
              <a:gd name="connsiteX2" fmla="*/ 1154779 w 1154779"/>
              <a:gd name="connsiteY2" fmla="*/ 0 h 701192"/>
              <a:gd name="connsiteX0" fmla="*/ 0 w 1154779"/>
              <a:gd name="connsiteY0" fmla="*/ 701192 h 701192"/>
              <a:gd name="connsiteX1" fmla="*/ 808070 w 1154779"/>
              <a:gd name="connsiteY1" fmla="*/ 501015 h 701192"/>
              <a:gd name="connsiteX2" fmla="*/ 1154779 w 1154779"/>
              <a:gd name="connsiteY2" fmla="*/ 0 h 701192"/>
              <a:gd name="connsiteX0" fmla="*/ 0 w 1265615"/>
              <a:gd name="connsiteY0" fmla="*/ 780856 h 780856"/>
              <a:gd name="connsiteX1" fmla="*/ 808070 w 1265615"/>
              <a:gd name="connsiteY1" fmla="*/ 580679 h 780856"/>
              <a:gd name="connsiteX2" fmla="*/ 1265615 w 1265615"/>
              <a:gd name="connsiteY2" fmla="*/ 0 h 780856"/>
              <a:gd name="connsiteX0" fmla="*/ 0 w 1265615"/>
              <a:gd name="connsiteY0" fmla="*/ 780856 h 780856"/>
              <a:gd name="connsiteX1" fmla="*/ 808070 w 1265615"/>
              <a:gd name="connsiteY1" fmla="*/ 580679 h 780856"/>
              <a:gd name="connsiteX2" fmla="*/ 1265615 w 1265615"/>
              <a:gd name="connsiteY2" fmla="*/ 0 h 78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5615" h="780856">
                <a:moveTo>
                  <a:pt x="0" y="780856"/>
                </a:moveTo>
                <a:cubicBezTo>
                  <a:pt x="243840" y="679256"/>
                  <a:pt x="597134" y="710822"/>
                  <a:pt x="808070" y="580679"/>
                </a:cubicBezTo>
                <a:cubicBezTo>
                  <a:pt x="1019006" y="450536"/>
                  <a:pt x="1172819" y="224067"/>
                  <a:pt x="1265615" y="0"/>
                </a:cubicBezTo>
              </a:path>
            </a:pathLst>
          </a:custGeom>
          <a:noFill/>
          <a:ln>
            <a:solidFill>
              <a:srgbClr val="FF4A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F69CFE63-B120-4D03-9F04-CD45CD85C5B5}"/>
              </a:ext>
            </a:extLst>
          </p:cNvPr>
          <p:cNvSpPr/>
          <p:nvPr/>
        </p:nvSpPr>
        <p:spPr>
          <a:xfrm>
            <a:off x="1461255" y="2575000"/>
            <a:ext cx="2700385" cy="449139"/>
          </a:xfrm>
          <a:custGeom>
            <a:avLst/>
            <a:gdLst>
              <a:gd name="connsiteX0" fmla="*/ 0 w 807720"/>
              <a:gd name="connsiteY0" fmla="*/ 1051560 h 1051560"/>
              <a:gd name="connsiteX1" fmla="*/ 617220 w 807720"/>
              <a:gd name="connsiteY1" fmla="*/ 777240 h 1051560"/>
              <a:gd name="connsiteX2" fmla="*/ 685800 w 807720"/>
              <a:gd name="connsiteY2" fmla="*/ 259080 h 1051560"/>
              <a:gd name="connsiteX3" fmla="*/ 807720 w 807720"/>
              <a:gd name="connsiteY3" fmla="*/ 0 h 105156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81100 h 1181100"/>
              <a:gd name="connsiteX1" fmla="*/ 617220 w 1066800"/>
              <a:gd name="connsiteY1" fmla="*/ 906780 h 1181100"/>
              <a:gd name="connsiteX2" fmla="*/ 685800 w 1066800"/>
              <a:gd name="connsiteY2" fmla="*/ 388620 h 1181100"/>
              <a:gd name="connsiteX3" fmla="*/ 1066800 w 10668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723900 w 1104900"/>
              <a:gd name="connsiteY2" fmla="*/ 388620 h 1181100"/>
              <a:gd name="connsiteX3" fmla="*/ 1104900 w 11049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1104900 w 1104900"/>
              <a:gd name="connsiteY2" fmla="*/ 0 h 1181100"/>
              <a:gd name="connsiteX0" fmla="*/ 0 w 1090612"/>
              <a:gd name="connsiteY0" fmla="*/ 671512 h 671512"/>
              <a:gd name="connsiteX1" fmla="*/ 655320 w 1090612"/>
              <a:gd name="connsiteY1" fmla="*/ 397192 h 671512"/>
              <a:gd name="connsiteX2" fmla="*/ 1090612 w 1090612"/>
              <a:gd name="connsiteY2" fmla="*/ 0 h 671512"/>
              <a:gd name="connsiteX0" fmla="*/ 0 w 1090612"/>
              <a:gd name="connsiteY0" fmla="*/ 671512 h 671512"/>
              <a:gd name="connsiteX1" fmla="*/ 650558 w 1090612"/>
              <a:gd name="connsiteY1" fmla="*/ 478155 h 671512"/>
              <a:gd name="connsiteX2" fmla="*/ 1090612 w 1090612"/>
              <a:gd name="connsiteY2" fmla="*/ 0 h 671512"/>
              <a:gd name="connsiteX0" fmla="*/ 0 w 1114425"/>
              <a:gd name="connsiteY0" fmla="*/ 247650 h 247650"/>
              <a:gd name="connsiteX1" fmla="*/ 650558 w 1114425"/>
              <a:gd name="connsiteY1" fmla="*/ 54293 h 247650"/>
              <a:gd name="connsiteX2" fmla="*/ 1114425 w 1114425"/>
              <a:gd name="connsiteY2" fmla="*/ 0 h 247650"/>
              <a:gd name="connsiteX0" fmla="*/ 0 w 1114425"/>
              <a:gd name="connsiteY0" fmla="*/ 247650 h 378223"/>
              <a:gd name="connsiteX1" fmla="*/ 364808 w 1114425"/>
              <a:gd name="connsiteY1" fmla="*/ 373380 h 378223"/>
              <a:gd name="connsiteX2" fmla="*/ 1114425 w 1114425"/>
              <a:gd name="connsiteY2" fmla="*/ 0 h 378223"/>
              <a:gd name="connsiteX0" fmla="*/ 0 w 1114425"/>
              <a:gd name="connsiteY0" fmla="*/ 247650 h 388608"/>
              <a:gd name="connsiteX1" fmla="*/ 364808 w 1114425"/>
              <a:gd name="connsiteY1" fmla="*/ 373380 h 388608"/>
              <a:gd name="connsiteX2" fmla="*/ 1114425 w 1114425"/>
              <a:gd name="connsiteY2" fmla="*/ 0 h 388608"/>
              <a:gd name="connsiteX0" fmla="*/ 0 w 1704975"/>
              <a:gd name="connsiteY0" fmla="*/ 447675 h 500497"/>
              <a:gd name="connsiteX1" fmla="*/ 955358 w 1704975"/>
              <a:gd name="connsiteY1" fmla="*/ 373380 h 500497"/>
              <a:gd name="connsiteX2" fmla="*/ 1704975 w 1704975"/>
              <a:gd name="connsiteY2" fmla="*/ 0 h 500497"/>
              <a:gd name="connsiteX0" fmla="*/ 0 w 1704975"/>
              <a:gd name="connsiteY0" fmla="*/ 447675 h 447675"/>
              <a:gd name="connsiteX1" fmla="*/ 955358 w 1704975"/>
              <a:gd name="connsiteY1" fmla="*/ 373380 h 447675"/>
              <a:gd name="connsiteX2" fmla="*/ 1704975 w 1704975"/>
              <a:gd name="connsiteY2" fmla="*/ 0 h 447675"/>
              <a:gd name="connsiteX0" fmla="*/ 0 w 1071562"/>
              <a:gd name="connsiteY0" fmla="*/ 242888 h 377071"/>
              <a:gd name="connsiteX1" fmla="*/ 321945 w 1071562"/>
              <a:gd name="connsiteY1" fmla="*/ 373380 h 377071"/>
              <a:gd name="connsiteX2" fmla="*/ 1071562 w 1071562"/>
              <a:gd name="connsiteY2" fmla="*/ 0 h 377071"/>
              <a:gd name="connsiteX0" fmla="*/ 0 w 1095374"/>
              <a:gd name="connsiteY0" fmla="*/ 252413 h 377453"/>
              <a:gd name="connsiteX1" fmla="*/ 345757 w 1095374"/>
              <a:gd name="connsiteY1" fmla="*/ 373380 h 377453"/>
              <a:gd name="connsiteX2" fmla="*/ 1095374 w 1095374"/>
              <a:gd name="connsiteY2" fmla="*/ 0 h 377453"/>
              <a:gd name="connsiteX0" fmla="*/ 0 w 1095374"/>
              <a:gd name="connsiteY0" fmla="*/ 252413 h 373867"/>
              <a:gd name="connsiteX1" fmla="*/ 345757 w 1095374"/>
              <a:gd name="connsiteY1" fmla="*/ 373380 h 373867"/>
              <a:gd name="connsiteX2" fmla="*/ 1095374 w 1095374"/>
              <a:gd name="connsiteY2" fmla="*/ 0 h 373867"/>
              <a:gd name="connsiteX0" fmla="*/ 0 w 1095374"/>
              <a:gd name="connsiteY0" fmla="*/ 252413 h 326342"/>
              <a:gd name="connsiteX1" fmla="*/ 426719 w 1095374"/>
              <a:gd name="connsiteY1" fmla="*/ 325755 h 326342"/>
              <a:gd name="connsiteX2" fmla="*/ 1095374 w 1095374"/>
              <a:gd name="connsiteY2" fmla="*/ 0 h 326342"/>
              <a:gd name="connsiteX0" fmla="*/ 0 w 1095374"/>
              <a:gd name="connsiteY0" fmla="*/ 252413 h 332346"/>
              <a:gd name="connsiteX1" fmla="*/ 426719 w 1095374"/>
              <a:gd name="connsiteY1" fmla="*/ 325755 h 332346"/>
              <a:gd name="connsiteX2" fmla="*/ 1095374 w 1095374"/>
              <a:gd name="connsiteY2" fmla="*/ 0 h 332346"/>
              <a:gd name="connsiteX0" fmla="*/ 0 w 1095374"/>
              <a:gd name="connsiteY0" fmla="*/ 252413 h 300147"/>
              <a:gd name="connsiteX1" fmla="*/ 621982 w 1095374"/>
              <a:gd name="connsiteY1" fmla="*/ 292417 h 300147"/>
              <a:gd name="connsiteX2" fmla="*/ 1095374 w 1095374"/>
              <a:gd name="connsiteY2" fmla="*/ 0 h 300147"/>
              <a:gd name="connsiteX0" fmla="*/ 0 w 1066799"/>
              <a:gd name="connsiteY0" fmla="*/ 252413 h 297862"/>
              <a:gd name="connsiteX1" fmla="*/ 621982 w 1066799"/>
              <a:gd name="connsiteY1" fmla="*/ 292417 h 297862"/>
              <a:gd name="connsiteX2" fmla="*/ 1066799 w 1066799"/>
              <a:gd name="connsiteY2" fmla="*/ 0 h 297862"/>
              <a:gd name="connsiteX0" fmla="*/ 0 w 1066799"/>
              <a:gd name="connsiteY0" fmla="*/ 252413 h 292481"/>
              <a:gd name="connsiteX1" fmla="*/ 621982 w 1066799"/>
              <a:gd name="connsiteY1" fmla="*/ 292417 h 292481"/>
              <a:gd name="connsiteX2" fmla="*/ 1066799 w 1066799"/>
              <a:gd name="connsiteY2" fmla="*/ 0 h 292481"/>
              <a:gd name="connsiteX0" fmla="*/ 0 w 1079570"/>
              <a:gd name="connsiteY0" fmla="*/ 252413 h 297862"/>
              <a:gd name="connsiteX1" fmla="*/ 634753 w 1079570"/>
              <a:gd name="connsiteY1" fmla="*/ 292417 h 297862"/>
              <a:gd name="connsiteX2" fmla="*/ 1079570 w 1079570"/>
              <a:gd name="connsiteY2" fmla="*/ 0 h 297862"/>
              <a:gd name="connsiteX0" fmla="*/ 0 w 1079570"/>
              <a:gd name="connsiteY0" fmla="*/ 252413 h 292917"/>
              <a:gd name="connsiteX1" fmla="*/ 634753 w 1079570"/>
              <a:gd name="connsiteY1" fmla="*/ 292417 h 292917"/>
              <a:gd name="connsiteX2" fmla="*/ 1079570 w 1079570"/>
              <a:gd name="connsiteY2" fmla="*/ 0 h 292917"/>
              <a:gd name="connsiteX0" fmla="*/ 0 w 1079570"/>
              <a:gd name="connsiteY0" fmla="*/ 252413 h 293561"/>
              <a:gd name="connsiteX1" fmla="*/ 634753 w 1079570"/>
              <a:gd name="connsiteY1" fmla="*/ 292417 h 293561"/>
              <a:gd name="connsiteX2" fmla="*/ 1079570 w 1079570"/>
              <a:gd name="connsiteY2" fmla="*/ 0 h 293561"/>
              <a:gd name="connsiteX0" fmla="*/ 0 w 1074461"/>
              <a:gd name="connsiteY0" fmla="*/ 59965 h 358469"/>
              <a:gd name="connsiteX1" fmla="*/ 634753 w 1074461"/>
              <a:gd name="connsiteY1" fmla="*/ 99969 h 358469"/>
              <a:gd name="connsiteX2" fmla="*/ 1074461 w 1074461"/>
              <a:gd name="connsiteY2" fmla="*/ 303065 h 358469"/>
              <a:gd name="connsiteX0" fmla="*/ 0 w 1074461"/>
              <a:gd name="connsiteY0" fmla="*/ 59965 h 303065"/>
              <a:gd name="connsiteX1" fmla="*/ 634753 w 1074461"/>
              <a:gd name="connsiteY1" fmla="*/ 99969 h 303065"/>
              <a:gd name="connsiteX2" fmla="*/ 1074461 w 1074461"/>
              <a:gd name="connsiteY2" fmla="*/ 303065 h 303065"/>
              <a:gd name="connsiteX0" fmla="*/ 0 w 1074461"/>
              <a:gd name="connsiteY0" fmla="*/ 0 h 243100"/>
              <a:gd name="connsiteX1" fmla="*/ 547911 w 1074461"/>
              <a:gd name="connsiteY1" fmla="*/ 134509 h 243100"/>
              <a:gd name="connsiteX2" fmla="*/ 1074461 w 1074461"/>
              <a:gd name="connsiteY2" fmla="*/ 243100 h 243100"/>
              <a:gd name="connsiteX0" fmla="*/ 0 w 1074461"/>
              <a:gd name="connsiteY0" fmla="*/ 0 h 243100"/>
              <a:gd name="connsiteX1" fmla="*/ 547911 w 1074461"/>
              <a:gd name="connsiteY1" fmla="*/ 134509 h 243100"/>
              <a:gd name="connsiteX2" fmla="*/ 1074461 w 1074461"/>
              <a:gd name="connsiteY2" fmla="*/ 243100 h 243100"/>
              <a:gd name="connsiteX0" fmla="*/ 0 w 1074461"/>
              <a:gd name="connsiteY0" fmla="*/ 0 h 243100"/>
              <a:gd name="connsiteX1" fmla="*/ 527477 w 1074461"/>
              <a:gd name="connsiteY1" fmla="*/ 75763 h 243100"/>
              <a:gd name="connsiteX2" fmla="*/ 1074461 w 1074461"/>
              <a:gd name="connsiteY2" fmla="*/ 243100 h 243100"/>
              <a:gd name="connsiteX0" fmla="*/ 0 w 1145978"/>
              <a:gd name="connsiteY0" fmla="*/ 2350 h 894214"/>
              <a:gd name="connsiteX1" fmla="*/ 527477 w 1145978"/>
              <a:gd name="connsiteY1" fmla="*/ 78113 h 894214"/>
              <a:gd name="connsiteX2" fmla="*/ 1145978 w 1145978"/>
              <a:gd name="connsiteY2" fmla="*/ 894214 h 894214"/>
              <a:gd name="connsiteX0" fmla="*/ 0 w 1145978"/>
              <a:gd name="connsiteY0" fmla="*/ 2350 h 894214"/>
              <a:gd name="connsiteX1" fmla="*/ 527477 w 1145978"/>
              <a:gd name="connsiteY1" fmla="*/ 78113 h 894214"/>
              <a:gd name="connsiteX2" fmla="*/ 1145978 w 1145978"/>
              <a:gd name="connsiteY2" fmla="*/ 894214 h 894214"/>
              <a:gd name="connsiteX0" fmla="*/ 0 w 1145978"/>
              <a:gd name="connsiteY0" fmla="*/ 0 h 891864"/>
              <a:gd name="connsiteX1" fmla="*/ 639861 w 1145978"/>
              <a:gd name="connsiteY1" fmla="*/ 134509 h 891864"/>
              <a:gd name="connsiteX2" fmla="*/ 1145978 w 1145978"/>
              <a:gd name="connsiteY2" fmla="*/ 891864 h 891864"/>
              <a:gd name="connsiteX0" fmla="*/ 0 w 1066798"/>
              <a:gd name="connsiteY0" fmla="*/ 0 h 932731"/>
              <a:gd name="connsiteX1" fmla="*/ 560681 w 1066798"/>
              <a:gd name="connsiteY1" fmla="*/ 175376 h 932731"/>
              <a:gd name="connsiteX2" fmla="*/ 1066798 w 1066798"/>
              <a:gd name="connsiteY2" fmla="*/ 932731 h 932731"/>
              <a:gd name="connsiteX0" fmla="*/ 0 w 1077015"/>
              <a:gd name="connsiteY0" fmla="*/ 0 h 925068"/>
              <a:gd name="connsiteX1" fmla="*/ 560681 w 1077015"/>
              <a:gd name="connsiteY1" fmla="*/ 175376 h 925068"/>
              <a:gd name="connsiteX2" fmla="*/ 1077015 w 1077015"/>
              <a:gd name="connsiteY2" fmla="*/ 925068 h 925068"/>
              <a:gd name="connsiteX0" fmla="*/ 0 w 2312458"/>
              <a:gd name="connsiteY0" fmla="*/ 141836 h 774526"/>
              <a:gd name="connsiteX1" fmla="*/ 1796124 w 2312458"/>
              <a:gd name="connsiteY1" fmla="*/ 24834 h 774526"/>
              <a:gd name="connsiteX2" fmla="*/ 2312458 w 2312458"/>
              <a:gd name="connsiteY2" fmla="*/ 774526 h 774526"/>
              <a:gd name="connsiteX0" fmla="*/ 0 w 2312458"/>
              <a:gd name="connsiteY0" fmla="*/ 146801 h 779491"/>
              <a:gd name="connsiteX1" fmla="*/ 1796124 w 2312458"/>
              <a:gd name="connsiteY1" fmla="*/ 29799 h 779491"/>
              <a:gd name="connsiteX2" fmla="*/ 2312458 w 2312458"/>
              <a:gd name="connsiteY2" fmla="*/ 779491 h 779491"/>
              <a:gd name="connsiteX0" fmla="*/ 0 w 2710776"/>
              <a:gd name="connsiteY0" fmla="*/ 128176 h 449139"/>
              <a:gd name="connsiteX1" fmla="*/ 1796124 w 2710776"/>
              <a:gd name="connsiteY1" fmla="*/ 11174 h 449139"/>
              <a:gd name="connsiteX2" fmla="*/ 2710776 w 2710776"/>
              <a:gd name="connsiteY2" fmla="*/ 449139 h 449139"/>
              <a:gd name="connsiteX0" fmla="*/ 0 w 2700385"/>
              <a:gd name="connsiteY0" fmla="*/ 128176 h 449139"/>
              <a:gd name="connsiteX1" fmla="*/ 1796124 w 2700385"/>
              <a:gd name="connsiteY1" fmla="*/ 11174 h 449139"/>
              <a:gd name="connsiteX2" fmla="*/ 2700385 w 2700385"/>
              <a:gd name="connsiteY2" fmla="*/ 449139 h 449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0385" h="449139">
                <a:moveTo>
                  <a:pt x="0" y="128176"/>
                </a:moveTo>
                <a:cubicBezTo>
                  <a:pt x="217034" y="112816"/>
                  <a:pt x="1346060" y="-42320"/>
                  <a:pt x="1796124" y="11174"/>
                </a:cubicBezTo>
                <a:cubicBezTo>
                  <a:pt x="2246188" y="64668"/>
                  <a:pt x="2249137" y="449040"/>
                  <a:pt x="2700385" y="449139"/>
                </a:cubicBezTo>
              </a:path>
            </a:pathLst>
          </a:custGeom>
          <a:noFill/>
          <a:ln>
            <a:solidFill>
              <a:srgbClr val="FF4A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E1EDC48D-3729-49E3-B6C1-3B2F2DB9BD3F}"/>
              </a:ext>
            </a:extLst>
          </p:cNvPr>
          <p:cNvSpPr/>
          <p:nvPr/>
        </p:nvSpPr>
        <p:spPr>
          <a:xfrm rot="828761">
            <a:off x="2095846" y="2355990"/>
            <a:ext cx="2032695" cy="230867"/>
          </a:xfrm>
          <a:custGeom>
            <a:avLst/>
            <a:gdLst>
              <a:gd name="connsiteX0" fmla="*/ 0 w 807720"/>
              <a:gd name="connsiteY0" fmla="*/ 1051560 h 1051560"/>
              <a:gd name="connsiteX1" fmla="*/ 617220 w 807720"/>
              <a:gd name="connsiteY1" fmla="*/ 777240 h 1051560"/>
              <a:gd name="connsiteX2" fmla="*/ 685800 w 807720"/>
              <a:gd name="connsiteY2" fmla="*/ 259080 h 1051560"/>
              <a:gd name="connsiteX3" fmla="*/ 807720 w 807720"/>
              <a:gd name="connsiteY3" fmla="*/ 0 h 105156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81100 h 1181100"/>
              <a:gd name="connsiteX1" fmla="*/ 617220 w 1066800"/>
              <a:gd name="connsiteY1" fmla="*/ 906780 h 1181100"/>
              <a:gd name="connsiteX2" fmla="*/ 685800 w 1066800"/>
              <a:gd name="connsiteY2" fmla="*/ 388620 h 1181100"/>
              <a:gd name="connsiteX3" fmla="*/ 1066800 w 10668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723900 w 1104900"/>
              <a:gd name="connsiteY2" fmla="*/ 388620 h 1181100"/>
              <a:gd name="connsiteX3" fmla="*/ 1104900 w 11049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1104900 w 1104900"/>
              <a:gd name="connsiteY2" fmla="*/ 0 h 1181100"/>
              <a:gd name="connsiteX0" fmla="*/ 0 w 1090612"/>
              <a:gd name="connsiteY0" fmla="*/ 671512 h 671512"/>
              <a:gd name="connsiteX1" fmla="*/ 655320 w 1090612"/>
              <a:gd name="connsiteY1" fmla="*/ 397192 h 671512"/>
              <a:gd name="connsiteX2" fmla="*/ 1090612 w 1090612"/>
              <a:gd name="connsiteY2" fmla="*/ 0 h 671512"/>
              <a:gd name="connsiteX0" fmla="*/ 0 w 1090612"/>
              <a:gd name="connsiteY0" fmla="*/ 671512 h 671512"/>
              <a:gd name="connsiteX1" fmla="*/ 650558 w 1090612"/>
              <a:gd name="connsiteY1" fmla="*/ 478155 h 671512"/>
              <a:gd name="connsiteX2" fmla="*/ 1090612 w 1090612"/>
              <a:gd name="connsiteY2" fmla="*/ 0 h 671512"/>
              <a:gd name="connsiteX0" fmla="*/ 0 w 1114425"/>
              <a:gd name="connsiteY0" fmla="*/ 247650 h 247650"/>
              <a:gd name="connsiteX1" fmla="*/ 650558 w 1114425"/>
              <a:gd name="connsiteY1" fmla="*/ 54293 h 247650"/>
              <a:gd name="connsiteX2" fmla="*/ 1114425 w 1114425"/>
              <a:gd name="connsiteY2" fmla="*/ 0 h 247650"/>
              <a:gd name="connsiteX0" fmla="*/ 0 w 1114425"/>
              <a:gd name="connsiteY0" fmla="*/ 247650 h 378223"/>
              <a:gd name="connsiteX1" fmla="*/ 364808 w 1114425"/>
              <a:gd name="connsiteY1" fmla="*/ 373380 h 378223"/>
              <a:gd name="connsiteX2" fmla="*/ 1114425 w 1114425"/>
              <a:gd name="connsiteY2" fmla="*/ 0 h 378223"/>
              <a:gd name="connsiteX0" fmla="*/ 0 w 1114425"/>
              <a:gd name="connsiteY0" fmla="*/ 247650 h 388608"/>
              <a:gd name="connsiteX1" fmla="*/ 364808 w 1114425"/>
              <a:gd name="connsiteY1" fmla="*/ 373380 h 388608"/>
              <a:gd name="connsiteX2" fmla="*/ 1114425 w 1114425"/>
              <a:gd name="connsiteY2" fmla="*/ 0 h 388608"/>
              <a:gd name="connsiteX0" fmla="*/ 0 w 1704975"/>
              <a:gd name="connsiteY0" fmla="*/ 447675 h 500497"/>
              <a:gd name="connsiteX1" fmla="*/ 955358 w 1704975"/>
              <a:gd name="connsiteY1" fmla="*/ 373380 h 500497"/>
              <a:gd name="connsiteX2" fmla="*/ 1704975 w 1704975"/>
              <a:gd name="connsiteY2" fmla="*/ 0 h 500497"/>
              <a:gd name="connsiteX0" fmla="*/ 0 w 1704975"/>
              <a:gd name="connsiteY0" fmla="*/ 447675 h 447675"/>
              <a:gd name="connsiteX1" fmla="*/ 955358 w 1704975"/>
              <a:gd name="connsiteY1" fmla="*/ 373380 h 447675"/>
              <a:gd name="connsiteX2" fmla="*/ 1704975 w 1704975"/>
              <a:gd name="connsiteY2" fmla="*/ 0 h 447675"/>
              <a:gd name="connsiteX0" fmla="*/ 0 w 1071562"/>
              <a:gd name="connsiteY0" fmla="*/ 242888 h 377071"/>
              <a:gd name="connsiteX1" fmla="*/ 321945 w 1071562"/>
              <a:gd name="connsiteY1" fmla="*/ 373380 h 377071"/>
              <a:gd name="connsiteX2" fmla="*/ 1071562 w 1071562"/>
              <a:gd name="connsiteY2" fmla="*/ 0 h 377071"/>
              <a:gd name="connsiteX0" fmla="*/ 0 w 1095374"/>
              <a:gd name="connsiteY0" fmla="*/ 252413 h 377453"/>
              <a:gd name="connsiteX1" fmla="*/ 345757 w 1095374"/>
              <a:gd name="connsiteY1" fmla="*/ 373380 h 377453"/>
              <a:gd name="connsiteX2" fmla="*/ 1095374 w 1095374"/>
              <a:gd name="connsiteY2" fmla="*/ 0 h 377453"/>
              <a:gd name="connsiteX0" fmla="*/ 0 w 1095374"/>
              <a:gd name="connsiteY0" fmla="*/ 252413 h 373867"/>
              <a:gd name="connsiteX1" fmla="*/ 345757 w 1095374"/>
              <a:gd name="connsiteY1" fmla="*/ 373380 h 373867"/>
              <a:gd name="connsiteX2" fmla="*/ 1095374 w 1095374"/>
              <a:gd name="connsiteY2" fmla="*/ 0 h 373867"/>
              <a:gd name="connsiteX0" fmla="*/ 0 w 1095374"/>
              <a:gd name="connsiteY0" fmla="*/ 252413 h 326342"/>
              <a:gd name="connsiteX1" fmla="*/ 426719 w 1095374"/>
              <a:gd name="connsiteY1" fmla="*/ 325755 h 326342"/>
              <a:gd name="connsiteX2" fmla="*/ 1095374 w 1095374"/>
              <a:gd name="connsiteY2" fmla="*/ 0 h 326342"/>
              <a:gd name="connsiteX0" fmla="*/ 0 w 1095374"/>
              <a:gd name="connsiteY0" fmla="*/ 252413 h 332346"/>
              <a:gd name="connsiteX1" fmla="*/ 426719 w 1095374"/>
              <a:gd name="connsiteY1" fmla="*/ 325755 h 332346"/>
              <a:gd name="connsiteX2" fmla="*/ 1095374 w 1095374"/>
              <a:gd name="connsiteY2" fmla="*/ 0 h 332346"/>
              <a:gd name="connsiteX0" fmla="*/ 0 w 1095374"/>
              <a:gd name="connsiteY0" fmla="*/ 252413 h 300147"/>
              <a:gd name="connsiteX1" fmla="*/ 621982 w 1095374"/>
              <a:gd name="connsiteY1" fmla="*/ 292417 h 300147"/>
              <a:gd name="connsiteX2" fmla="*/ 1095374 w 1095374"/>
              <a:gd name="connsiteY2" fmla="*/ 0 h 300147"/>
              <a:gd name="connsiteX0" fmla="*/ 0 w 1066799"/>
              <a:gd name="connsiteY0" fmla="*/ 252413 h 297862"/>
              <a:gd name="connsiteX1" fmla="*/ 621982 w 1066799"/>
              <a:gd name="connsiteY1" fmla="*/ 292417 h 297862"/>
              <a:gd name="connsiteX2" fmla="*/ 1066799 w 1066799"/>
              <a:gd name="connsiteY2" fmla="*/ 0 h 297862"/>
              <a:gd name="connsiteX0" fmla="*/ 0 w 1066799"/>
              <a:gd name="connsiteY0" fmla="*/ 252413 h 292481"/>
              <a:gd name="connsiteX1" fmla="*/ 621982 w 1066799"/>
              <a:gd name="connsiteY1" fmla="*/ 292417 h 292481"/>
              <a:gd name="connsiteX2" fmla="*/ 1066799 w 1066799"/>
              <a:gd name="connsiteY2" fmla="*/ 0 h 292481"/>
              <a:gd name="connsiteX0" fmla="*/ 0 w 1079570"/>
              <a:gd name="connsiteY0" fmla="*/ 252413 h 297862"/>
              <a:gd name="connsiteX1" fmla="*/ 634753 w 1079570"/>
              <a:gd name="connsiteY1" fmla="*/ 292417 h 297862"/>
              <a:gd name="connsiteX2" fmla="*/ 1079570 w 1079570"/>
              <a:gd name="connsiteY2" fmla="*/ 0 h 297862"/>
              <a:gd name="connsiteX0" fmla="*/ 0 w 1079570"/>
              <a:gd name="connsiteY0" fmla="*/ 252413 h 292917"/>
              <a:gd name="connsiteX1" fmla="*/ 634753 w 1079570"/>
              <a:gd name="connsiteY1" fmla="*/ 292417 h 292917"/>
              <a:gd name="connsiteX2" fmla="*/ 1079570 w 1079570"/>
              <a:gd name="connsiteY2" fmla="*/ 0 h 292917"/>
              <a:gd name="connsiteX0" fmla="*/ 0 w 1079570"/>
              <a:gd name="connsiteY0" fmla="*/ 252413 h 293561"/>
              <a:gd name="connsiteX1" fmla="*/ 634753 w 1079570"/>
              <a:gd name="connsiteY1" fmla="*/ 292417 h 293561"/>
              <a:gd name="connsiteX2" fmla="*/ 1079570 w 1079570"/>
              <a:gd name="connsiteY2" fmla="*/ 0 h 293561"/>
              <a:gd name="connsiteX0" fmla="*/ 0 w 1074461"/>
              <a:gd name="connsiteY0" fmla="*/ 59965 h 358469"/>
              <a:gd name="connsiteX1" fmla="*/ 634753 w 1074461"/>
              <a:gd name="connsiteY1" fmla="*/ 99969 h 358469"/>
              <a:gd name="connsiteX2" fmla="*/ 1074461 w 1074461"/>
              <a:gd name="connsiteY2" fmla="*/ 303065 h 358469"/>
              <a:gd name="connsiteX0" fmla="*/ 0 w 1074461"/>
              <a:gd name="connsiteY0" fmla="*/ 59965 h 303065"/>
              <a:gd name="connsiteX1" fmla="*/ 634753 w 1074461"/>
              <a:gd name="connsiteY1" fmla="*/ 99969 h 303065"/>
              <a:gd name="connsiteX2" fmla="*/ 1074461 w 1074461"/>
              <a:gd name="connsiteY2" fmla="*/ 303065 h 303065"/>
              <a:gd name="connsiteX0" fmla="*/ 0 w 1074461"/>
              <a:gd name="connsiteY0" fmla="*/ 0 h 243100"/>
              <a:gd name="connsiteX1" fmla="*/ 547911 w 1074461"/>
              <a:gd name="connsiteY1" fmla="*/ 134509 h 243100"/>
              <a:gd name="connsiteX2" fmla="*/ 1074461 w 1074461"/>
              <a:gd name="connsiteY2" fmla="*/ 243100 h 243100"/>
              <a:gd name="connsiteX0" fmla="*/ 0 w 1074461"/>
              <a:gd name="connsiteY0" fmla="*/ 0 h 243100"/>
              <a:gd name="connsiteX1" fmla="*/ 547911 w 1074461"/>
              <a:gd name="connsiteY1" fmla="*/ 134509 h 243100"/>
              <a:gd name="connsiteX2" fmla="*/ 1074461 w 1074461"/>
              <a:gd name="connsiteY2" fmla="*/ 243100 h 243100"/>
              <a:gd name="connsiteX0" fmla="*/ 0 w 1074461"/>
              <a:gd name="connsiteY0" fmla="*/ 0 h 243100"/>
              <a:gd name="connsiteX1" fmla="*/ 527477 w 1074461"/>
              <a:gd name="connsiteY1" fmla="*/ 75763 h 243100"/>
              <a:gd name="connsiteX2" fmla="*/ 1074461 w 1074461"/>
              <a:gd name="connsiteY2" fmla="*/ 243100 h 243100"/>
              <a:gd name="connsiteX0" fmla="*/ 0 w 1705082"/>
              <a:gd name="connsiteY0" fmla="*/ 116601 h 167648"/>
              <a:gd name="connsiteX1" fmla="*/ 1158098 w 1705082"/>
              <a:gd name="connsiteY1" fmla="*/ 311 h 167648"/>
              <a:gd name="connsiteX2" fmla="*/ 1705082 w 1705082"/>
              <a:gd name="connsiteY2" fmla="*/ 167648 h 167648"/>
              <a:gd name="connsiteX0" fmla="*/ 0 w 1705082"/>
              <a:gd name="connsiteY0" fmla="*/ 117341 h 168388"/>
              <a:gd name="connsiteX1" fmla="*/ 1158098 w 1705082"/>
              <a:gd name="connsiteY1" fmla="*/ 1051 h 168388"/>
              <a:gd name="connsiteX2" fmla="*/ 1705082 w 1705082"/>
              <a:gd name="connsiteY2" fmla="*/ 168388 h 168388"/>
              <a:gd name="connsiteX0" fmla="*/ 0 w 1667818"/>
              <a:gd name="connsiteY0" fmla="*/ 106654 h 169167"/>
              <a:gd name="connsiteX1" fmla="*/ 1120834 w 1667818"/>
              <a:gd name="connsiteY1" fmla="*/ 1830 h 169167"/>
              <a:gd name="connsiteX2" fmla="*/ 1667818 w 1667818"/>
              <a:gd name="connsiteY2" fmla="*/ 169167 h 169167"/>
              <a:gd name="connsiteX0" fmla="*/ 0 w 1667818"/>
              <a:gd name="connsiteY0" fmla="*/ 106120 h 168633"/>
              <a:gd name="connsiteX1" fmla="*/ 1120834 w 1667818"/>
              <a:gd name="connsiteY1" fmla="*/ 1296 h 168633"/>
              <a:gd name="connsiteX2" fmla="*/ 1667818 w 1667818"/>
              <a:gd name="connsiteY2" fmla="*/ 168633 h 168633"/>
              <a:gd name="connsiteX0" fmla="*/ 0 w 1662085"/>
              <a:gd name="connsiteY0" fmla="*/ 100735 h 168980"/>
              <a:gd name="connsiteX1" fmla="*/ 1115101 w 1662085"/>
              <a:gd name="connsiteY1" fmla="*/ 1643 h 168980"/>
              <a:gd name="connsiteX2" fmla="*/ 1662085 w 1662085"/>
              <a:gd name="connsiteY2" fmla="*/ 168980 h 168980"/>
              <a:gd name="connsiteX0" fmla="*/ 0 w 2032695"/>
              <a:gd name="connsiteY0" fmla="*/ 230867 h 230867"/>
              <a:gd name="connsiteX1" fmla="*/ 1115101 w 2032695"/>
              <a:gd name="connsiteY1" fmla="*/ 131775 h 230867"/>
              <a:gd name="connsiteX2" fmla="*/ 2032695 w 2032695"/>
              <a:gd name="connsiteY2" fmla="*/ 49731 h 23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695" h="230867">
                <a:moveTo>
                  <a:pt x="0" y="230867"/>
                </a:moveTo>
                <a:cubicBezTo>
                  <a:pt x="254298" y="169644"/>
                  <a:pt x="776319" y="161964"/>
                  <a:pt x="1115101" y="131775"/>
                </a:cubicBezTo>
                <a:cubicBezTo>
                  <a:pt x="1453884" y="101586"/>
                  <a:pt x="1956913" y="-88294"/>
                  <a:pt x="2032695" y="49731"/>
                </a:cubicBezTo>
              </a:path>
            </a:pathLst>
          </a:custGeom>
          <a:noFill/>
          <a:ln>
            <a:solidFill>
              <a:srgbClr val="FF4A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C8D044D6-CFDF-4D7B-B4E1-3BEE79A4DA00}"/>
              </a:ext>
            </a:extLst>
          </p:cNvPr>
          <p:cNvSpPr/>
          <p:nvPr/>
        </p:nvSpPr>
        <p:spPr>
          <a:xfrm rot="584412">
            <a:off x="2473444" y="1982153"/>
            <a:ext cx="1537009" cy="500123"/>
          </a:xfrm>
          <a:custGeom>
            <a:avLst/>
            <a:gdLst>
              <a:gd name="connsiteX0" fmla="*/ 0 w 807720"/>
              <a:gd name="connsiteY0" fmla="*/ 1051560 h 1051560"/>
              <a:gd name="connsiteX1" fmla="*/ 617220 w 807720"/>
              <a:gd name="connsiteY1" fmla="*/ 777240 h 1051560"/>
              <a:gd name="connsiteX2" fmla="*/ 685800 w 807720"/>
              <a:gd name="connsiteY2" fmla="*/ 259080 h 1051560"/>
              <a:gd name="connsiteX3" fmla="*/ 807720 w 807720"/>
              <a:gd name="connsiteY3" fmla="*/ 0 h 105156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81100 h 1181100"/>
              <a:gd name="connsiteX1" fmla="*/ 617220 w 1066800"/>
              <a:gd name="connsiteY1" fmla="*/ 906780 h 1181100"/>
              <a:gd name="connsiteX2" fmla="*/ 685800 w 1066800"/>
              <a:gd name="connsiteY2" fmla="*/ 388620 h 1181100"/>
              <a:gd name="connsiteX3" fmla="*/ 1066800 w 10668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723900 w 1104900"/>
              <a:gd name="connsiteY2" fmla="*/ 388620 h 1181100"/>
              <a:gd name="connsiteX3" fmla="*/ 1104900 w 11049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1104900 w 1104900"/>
              <a:gd name="connsiteY2" fmla="*/ 0 h 1181100"/>
              <a:gd name="connsiteX0" fmla="*/ 0 w 1090612"/>
              <a:gd name="connsiteY0" fmla="*/ 671512 h 671512"/>
              <a:gd name="connsiteX1" fmla="*/ 655320 w 1090612"/>
              <a:gd name="connsiteY1" fmla="*/ 397192 h 671512"/>
              <a:gd name="connsiteX2" fmla="*/ 1090612 w 1090612"/>
              <a:gd name="connsiteY2" fmla="*/ 0 h 671512"/>
              <a:gd name="connsiteX0" fmla="*/ 0 w 1090612"/>
              <a:gd name="connsiteY0" fmla="*/ 671512 h 671512"/>
              <a:gd name="connsiteX1" fmla="*/ 650558 w 1090612"/>
              <a:gd name="connsiteY1" fmla="*/ 478155 h 671512"/>
              <a:gd name="connsiteX2" fmla="*/ 1090612 w 1090612"/>
              <a:gd name="connsiteY2" fmla="*/ 0 h 671512"/>
              <a:gd name="connsiteX0" fmla="*/ 0 w 1114425"/>
              <a:gd name="connsiteY0" fmla="*/ 247650 h 247650"/>
              <a:gd name="connsiteX1" fmla="*/ 650558 w 1114425"/>
              <a:gd name="connsiteY1" fmla="*/ 54293 h 247650"/>
              <a:gd name="connsiteX2" fmla="*/ 1114425 w 1114425"/>
              <a:gd name="connsiteY2" fmla="*/ 0 h 247650"/>
              <a:gd name="connsiteX0" fmla="*/ 0 w 1114425"/>
              <a:gd name="connsiteY0" fmla="*/ 247650 h 378223"/>
              <a:gd name="connsiteX1" fmla="*/ 364808 w 1114425"/>
              <a:gd name="connsiteY1" fmla="*/ 373380 h 378223"/>
              <a:gd name="connsiteX2" fmla="*/ 1114425 w 1114425"/>
              <a:gd name="connsiteY2" fmla="*/ 0 h 378223"/>
              <a:gd name="connsiteX0" fmla="*/ 0 w 1114425"/>
              <a:gd name="connsiteY0" fmla="*/ 247650 h 388608"/>
              <a:gd name="connsiteX1" fmla="*/ 364808 w 1114425"/>
              <a:gd name="connsiteY1" fmla="*/ 373380 h 388608"/>
              <a:gd name="connsiteX2" fmla="*/ 1114425 w 1114425"/>
              <a:gd name="connsiteY2" fmla="*/ 0 h 388608"/>
              <a:gd name="connsiteX0" fmla="*/ 0 w 1704975"/>
              <a:gd name="connsiteY0" fmla="*/ 447675 h 500497"/>
              <a:gd name="connsiteX1" fmla="*/ 955358 w 1704975"/>
              <a:gd name="connsiteY1" fmla="*/ 373380 h 500497"/>
              <a:gd name="connsiteX2" fmla="*/ 1704975 w 1704975"/>
              <a:gd name="connsiteY2" fmla="*/ 0 h 500497"/>
              <a:gd name="connsiteX0" fmla="*/ 0 w 1704975"/>
              <a:gd name="connsiteY0" fmla="*/ 447675 h 447675"/>
              <a:gd name="connsiteX1" fmla="*/ 955358 w 1704975"/>
              <a:gd name="connsiteY1" fmla="*/ 373380 h 447675"/>
              <a:gd name="connsiteX2" fmla="*/ 1704975 w 1704975"/>
              <a:gd name="connsiteY2" fmla="*/ 0 h 447675"/>
              <a:gd name="connsiteX0" fmla="*/ 0 w 1071562"/>
              <a:gd name="connsiteY0" fmla="*/ 242888 h 377071"/>
              <a:gd name="connsiteX1" fmla="*/ 321945 w 1071562"/>
              <a:gd name="connsiteY1" fmla="*/ 373380 h 377071"/>
              <a:gd name="connsiteX2" fmla="*/ 1071562 w 1071562"/>
              <a:gd name="connsiteY2" fmla="*/ 0 h 377071"/>
              <a:gd name="connsiteX0" fmla="*/ 0 w 1095374"/>
              <a:gd name="connsiteY0" fmla="*/ 252413 h 377453"/>
              <a:gd name="connsiteX1" fmla="*/ 345757 w 1095374"/>
              <a:gd name="connsiteY1" fmla="*/ 373380 h 377453"/>
              <a:gd name="connsiteX2" fmla="*/ 1095374 w 1095374"/>
              <a:gd name="connsiteY2" fmla="*/ 0 h 377453"/>
              <a:gd name="connsiteX0" fmla="*/ 0 w 1095374"/>
              <a:gd name="connsiteY0" fmla="*/ 252413 h 373867"/>
              <a:gd name="connsiteX1" fmla="*/ 345757 w 1095374"/>
              <a:gd name="connsiteY1" fmla="*/ 373380 h 373867"/>
              <a:gd name="connsiteX2" fmla="*/ 1095374 w 1095374"/>
              <a:gd name="connsiteY2" fmla="*/ 0 h 373867"/>
              <a:gd name="connsiteX0" fmla="*/ 0 w 1095374"/>
              <a:gd name="connsiteY0" fmla="*/ 252413 h 326342"/>
              <a:gd name="connsiteX1" fmla="*/ 426719 w 1095374"/>
              <a:gd name="connsiteY1" fmla="*/ 325755 h 326342"/>
              <a:gd name="connsiteX2" fmla="*/ 1095374 w 1095374"/>
              <a:gd name="connsiteY2" fmla="*/ 0 h 326342"/>
              <a:gd name="connsiteX0" fmla="*/ 0 w 1095374"/>
              <a:gd name="connsiteY0" fmla="*/ 252413 h 332346"/>
              <a:gd name="connsiteX1" fmla="*/ 426719 w 1095374"/>
              <a:gd name="connsiteY1" fmla="*/ 325755 h 332346"/>
              <a:gd name="connsiteX2" fmla="*/ 1095374 w 1095374"/>
              <a:gd name="connsiteY2" fmla="*/ 0 h 332346"/>
              <a:gd name="connsiteX0" fmla="*/ 0 w 1095374"/>
              <a:gd name="connsiteY0" fmla="*/ 252413 h 300147"/>
              <a:gd name="connsiteX1" fmla="*/ 621982 w 1095374"/>
              <a:gd name="connsiteY1" fmla="*/ 292417 h 300147"/>
              <a:gd name="connsiteX2" fmla="*/ 1095374 w 1095374"/>
              <a:gd name="connsiteY2" fmla="*/ 0 h 300147"/>
              <a:gd name="connsiteX0" fmla="*/ 0 w 1066799"/>
              <a:gd name="connsiteY0" fmla="*/ 252413 h 297862"/>
              <a:gd name="connsiteX1" fmla="*/ 621982 w 1066799"/>
              <a:gd name="connsiteY1" fmla="*/ 292417 h 297862"/>
              <a:gd name="connsiteX2" fmla="*/ 1066799 w 1066799"/>
              <a:gd name="connsiteY2" fmla="*/ 0 h 297862"/>
              <a:gd name="connsiteX0" fmla="*/ 0 w 1066799"/>
              <a:gd name="connsiteY0" fmla="*/ 252413 h 292481"/>
              <a:gd name="connsiteX1" fmla="*/ 621982 w 1066799"/>
              <a:gd name="connsiteY1" fmla="*/ 292417 h 292481"/>
              <a:gd name="connsiteX2" fmla="*/ 1066799 w 1066799"/>
              <a:gd name="connsiteY2" fmla="*/ 0 h 292481"/>
              <a:gd name="connsiteX0" fmla="*/ 0 w 1079570"/>
              <a:gd name="connsiteY0" fmla="*/ 252413 h 297862"/>
              <a:gd name="connsiteX1" fmla="*/ 634753 w 1079570"/>
              <a:gd name="connsiteY1" fmla="*/ 292417 h 297862"/>
              <a:gd name="connsiteX2" fmla="*/ 1079570 w 1079570"/>
              <a:gd name="connsiteY2" fmla="*/ 0 h 297862"/>
              <a:gd name="connsiteX0" fmla="*/ 0 w 1079570"/>
              <a:gd name="connsiteY0" fmla="*/ 252413 h 292917"/>
              <a:gd name="connsiteX1" fmla="*/ 634753 w 1079570"/>
              <a:gd name="connsiteY1" fmla="*/ 292417 h 292917"/>
              <a:gd name="connsiteX2" fmla="*/ 1079570 w 1079570"/>
              <a:gd name="connsiteY2" fmla="*/ 0 h 292917"/>
              <a:gd name="connsiteX0" fmla="*/ 0 w 1079570"/>
              <a:gd name="connsiteY0" fmla="*/ 252413 h 293561"/>
              <a:gd name="connsiteX1" fmla="*/ 634753 w 1079570"/>
              <a:gd name="connsiteY1" fmla="*/ 292417 h 293561"/>
              <a:gd name="connsiteX2" fmla="*/ 1079570 w 1079570"/>
              <a:gd name="connsiteY2" fmla="*/ 0 h 293561"/>
              <a:gd name="connsiteX0" fmla="*/ 0 w 1294554"/>
              <a:gd name="connsiteY0" fmla="*/ 326941 h 326941"/>
              <a:gd name="connsiteX1" fmla="*/ 849737 w 1294554"/>
              <a:gd name="connsiteY1" fmla="*/ 292417 h 326941"/>
              <a:gd name="connsiteX2" fmla="*/ 1294554 w 1294554"/>
              <a:gd name="connsiteY2" fmla="*/ 0 h 326941"/>
              <a:gd name="connsiteX0" fmla="*/ 0 w 1294554"/>
              <a:gd name="connsiteY0" fmla="*/ 326941 h 326941"/>
              <a:gd name="connsiteX1" fmla="*/ 938597 w 1294554"/>
              <a:gd name="connsiteY1" fmla="*/ 240821 h 326941"/>
              <a:gd name="connsiteX2" fmla="*/ 1294554 w 1294554"/>
              <a:gd name="connsiteY2" fmla="*/ 0 h 326941"/>
              <a:gd name="connsiteX0" fmla="*/ 0 w 1294554"/>
              <a:gd name="connsiteY0" fmla="*/ 326941 h 326941"/>
              <a:gd name="connsiteX1" fmla="*/ 938597 w 1294554"/>
              <a:gd name="connsiteY1" fmla="*/ 240821 h 326941"/>
              <a:gd name="connsiteX2" fmla="*/ 1294554 w 1294554"/>
              <a:gd name="connsiteY2" fmla="*/ 0 h 326941"/>
              <a:gd name="connsiteX0" fmla="*/ 0 w 1526618"/>
              <a:gd name="connsiteY0" fmla="*/ 482804 h 482804"/>
              <a:gd name="connsiteX1" fmla="*/ 938597 w 1526618"/>
              <a:gd name="connsiteY1" fmla="*/ 396684 h 482804"/>
              <a:gd name="connsiteX2" fmla="*/ 1526618 w 1526618"/>
              <a:gd name="connsiteY2" fmla="*/ 0 h 482804"/>
              <a:gd name="connsiteX0" fmla="*/ 0 w 1526618"/>
              <a:gd name="connsiteY0" fmla="*/ 482804 h 482804"/>
              <a:gd name="connsiteX1" fmla="*/ 938597 w 1526618"/>
              <a:gd name="connsiteY1" fmla="*/ 396684 h 482804"/>
              <a:gd name="connsiteX2" fmla="*/ 1526618 w 1526618"/>
              <a:gd name="connsiteY2" fmla="*/ 0 h 482804"/>
              <a:gd name="connsiteX0" fmla="*/ 0 w 1537009"/>
              <a:gd name="connsiteY0" fmla="*/ 500123 h 500123"/>
              <a:gd name="connsiteX1" fmla="*/ 938597 w 1537009"/>
              <a:gd name="connsiteY1" fmla="*/ 414003 h 500123"/>
              <a:gd name="connsiteX2" fmla="*/ 1537009 w 1537009"/>
              <a:gd name="connsiteY2" fmla="*/ 0 h 50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09" h="500123">
                <a:moveTo>
                  <a:pt x="0" y="500123"/>
                </a:moveTo>
                <a:cubicBezTo>
                  <a:pt x="565785" y="362328"/>
                  <a:pt x="682429" y="497357"/>
                  <a:pt x="938597" y="414003"/>
                </a:cubicBezTo>
                <a:cubicBezTo>
                  <a:pt x="1194765" y="330649"/>
                  <a:pt x="1329047" y="60758"/>
                  <a:pt x="1537009" y="0"/>
                </a:cubicBezTo>
              </a:path>
            </a:pathLst>
          </a:custGeom>
          <a:noFill/>
          <a:ln>
            <a:solidFill>
              <a:srgbClr val="FF4A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F1C7E949-E7D6-47AE-A78F-735FD8DBA7CB}"/>
              </a:ext>
            </a:extLst>
          </p:cNvPr>
          <p:cNvSpPr/>
          <p:nvPr/>
        </p:nvSpPr>
        <p:spPr>
          <a:xfrm>
            <a:off x="2805285" y="1205934"/>
            <a:ext cx="797604" cy="1143118"/>
          </a:xfrm>
          <a:custGeom>
            <a:avLst/>
            <a:gdLst>
              <a:gd name="connsiteX0" fmla="*/ 0 w 807720"/>
              <a:gd name="connsiteY0" fmla="*/ 1051560 h 1051560"/>
              <a:gd name="connsiteX1" fmla="*/ 617220 w 807720"/>
              <a:gd name="connsiteY1" fmla="*/ 777240 h 1051560"/>
              <a:gd name="connsiteX2" fmla="*/ 685800 w 807720"/>
              <a:gd name="connsiteY2" fmla="*/ 259080 h 1051560"/>
              <a:gd name="connsiteX3" fmla="*/ 807720 w 807720"/>
              <a:gd name="connsiteY3" fmla="*/ 0 h 105156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50620 h 1150620"/>
              <a:gd name="connsiteX1" fmla="*/ 617220 w 1066800"/>
              <a:gd name="connsiteY1" fmla="*/ 876300 h 1150620"/>
              <a:gd name="connsiteX2" fmla="*/ 685800 w 1066800"/>
              <a:gd name="connsiteY2" fmla="*/ 358140 h 1150620"/>
              <a:gd name="connsiteX3" fmla="*/ 1066800 w 1066800"/>
              <a:gd name="connsiteY3" fmla="*/ 0 h 1150620"/>
              <a:gd name="connsiteX0" fmla="*/ 0 w 1066800"/>
              <a:gd name="connsiteY0" fmla="*/ 1181100 h 1181100"/>
              <a:gd name="connsiteX1" fmla="*/ 617220 w 1066800"/>
              <a:gd name="connsiteY1" fmla="*/ 906780 h 1181100"/>
              <a:gd name="connsiteX2" fmla="*/ 685800 w 1066800"/>
              <a:gd name="connsiteY2" fmla="*/ 388620 h 1181100"/>
              <a:gd name="connsiteX3" fmla="*/ 1066800 w 1066800"/>
              <a:gd name="connsiteY3" fmla="*/ 0 h 1181100"/>
              <a:gd name="connsiteX0" fmla="*/ 0 w 1104900"/>
              <a:gd name="connsiteY0" fmla="*/ 1181100 h 1181100"/>
              <a:gd name="connsiteX1" fmla="*/ 655320 w 1104900"/>
              <a:gd name="connsiteY1" fmla="*/ 906780 h 1181100"/>
              <a:gd name="connsiteX2" fmla="*/ 723900 w 1104900"/>
              <a:gd name="connsiteY2" fmla="*/ 388620 h 1181100"/>
              <a:gd name="connsiteX3" fmla="*/ 1104900 w 1104900"/>
              <a:gd name="connsiteY3" fmla="*/ 0 h 1181100"/>
              <a:gd name="connsiteX0" fmla="*/ 0 w 1145031"/>
              <a:gd name="connsiteY0" fmla="*/ 1198299 h 1198299"/>
              <a:gd name="connsiteX1" fmla="*/ 695451 w 1145031"/>
              <a:gd name="connsiteY1" fmla="*/ 906780 h 1198299"/>
              <a:gd name="connsiteX2" fmla="*/ 764031 w 1145031"/>
              <a:gd name="connsiteY2" fmla="*/ 388620 h 1198299"/>
              <a:gd name="connsiteX3" fmla="*/ 1145031 w 1145031"/>
              <a:gd name="connsiteY3" fmla="*/ 0 h 1198299"/>
              <a:gd name="connsiteX0" fmla="*/ 0 w 1146936"/>
              <a:gd name="connsiteY0" fmla="*/ 1204014 h 1204014"/>
              <a:gd name="connsiteX1" fmla="*/ 697356 w 1146936"/>
              <a:gd name="connsiteY1" fmla="*/ 906780 h 1204014"/>
              <a:gd name="connsiteX2" fmla="*/ 765936 w 1146936"/>
              <a:gd name="connsiteY2" fmla="*/ 388620 h 1204014"/>
              <a:gd name="connsiteX3" fmla="*/ 1146936 w 1146936"/>
              <a:gd name="connsiteY3" fmla="*/ 0 h 1204014"/>
              <a:gd name="connsiteX0" fmla="*/ 0 w 1146936"/>
              <a:gd name="connsiteY0" fmla="*/ 1204014 h 1204014"/>
              <a:gd name="connsiteX1" fmla="*/ 697356 w 1146936"/>
              <a:gd name="connsiteY1" fmla="*/ 906780 h 1204014"/>
              <a:gd name="connsiteX2" fmla="*/ 765936 w 1146936"/>
              <a:gd name="connsiteY2" fmla="*/ 388620 h 1204014"/>
              <a:gd name="connsiteX3" fmla="*/ 1146936 w 1146936"/>
              <a:gd name="connsiteY3" fmla="*/ 0 h 1204014"/>
              <a:gd name="connsiteX0" fmla="*/ 0 w 1145031"/>
              <a:gd name="connsiteY0" fmla="*/ 1196394 h 1196394"/>
              <a:gd name="connsiteX1" fmla="*/ 695451 w 1145031"/>
              <a:gd name="connsiteY1" fmla="*/ 906780 h 1196394"/>
              <a:gd name="connsiteX2" fmla="*/ 764031 w 1145031"/>
              <a:gd name="connsiteY2" fmla="*/ 388620 h 1196394"/>
              <a:gd name="connsiteX3" fmla="*/ 1145031 w 1145031"/>
              <a:gd name="connsiteY3" fmla="*/ 0 h 1196394"/>
              <a:gd name="connsiteX0" fmla="*/ 0 w 981201"/>
              <a:gd name="connsiteY0" fmla="*/ 1131624 h 1131624"/>
              <a:gd name="connsiteX1" fmla="*/ 695451 w 981201"/>
              <a:gd name="connsiteY1" fmla="*/ 842010 h 1131624"/>
              <a:gd name="connsiteX2" fmla="*/ 764031 w 981201"/>
              <a:gd name="connsiteY2" fmla="*/ 323850 h 1131624"/>
              <a:gd name="connsiteX3" fmla="*/ 981201 w 981201"/>
              <a:gd name="connsiteY3" fmla="*/ 0 h 1131624"/>
              <a:gd name="connsiteX0" fmla="*/ 0 w 981201"/>
              <a:gd name="connsiteY0" fmla="*/ 1131624 h 1131624"/>
              <a:gd name="connsiteX1" fmla="*/ 695451 w 981201"/>
              <a:gd name="connsiteY1" fmla="*/ 842010 h 1131624"/>
              <a:gd name="connsiteX2" fmla="*/ 764031 w 981201"/>
              <a:gd name="connsiteY2" fmla="*/ 323850 h 1131624"/>
              <a:gd name="connsiteX3" fmla="*/ 981201 w 981201"/>
              <a:gd name="connsiteY3" fmla="*/ 0 h 1131624"/>
              <a:gd name="connsiteX0" fmla="*/ 0 w 960246"/>
              <a:gd name="connsiteY0" fmla="*/ 1116384 h 1116384"/>
              <a:gd name="connsiteX1" fmla="*/ 695451 w 960246"/>
              <a:gd name="connsiteY1" fmla="*/ 826770 h 1116384"/>
              <a:gd name="connsiteX2" fmla="*/ 764031 w 960246"/>
              <a:gd name="connsiteY2" fmla="*/ 308610 h 1116384"/>
              <a:gd name="connsiteX3" fmla="*/ 960246 w 960246"/>
              <a:gd name="connsiteY3" fmla="*/ 0 h 1116384"/>
              <a:gd name="connsiteX0" fmla="*/ 0 w 821850"/>
              <a:gd name="connsiteY0" fmla="*/ 1190524 h 1190524"/>
              <a:gd name="connsiteX1" fmla="*/ 695451 w 821850"/>
              <a:gd name="connsiteY1" fmla="*/ 900910 h 1190524"/>
              <a:gd name="connsiteX2" fmla="*/ 764031 w 821850"/>
              <a:gd name="connsiteY2" fmla="*/ 382750 h 1190524"/>
              <a:gd name="connsiteX3" fmla="*/ 821850 w 821850"/>
              <a:gd name="connsiteY3" fmla="*/ 0 h 1190524"/>
              <a:gd name="connsiteX0" fmla="*/ 0 w 821850"/>
              <a:gd name="connsiteY0" fmla="*/ 1190524 h 1190524"/>
              <a:gd name="connsiteX1" fmla="*/ 695451 w 821850"/>
              <a:gd name="connsiteY1" fmla="*/ 900910 h 1190524"/>
              <a:gd name="connsiteX2" fmla="*/ 655292 w 821850"/>
              <a:gd name="connsiteY2" fmla="*/ 340737 h 1190524"/>
              <a:gd name="connsiteX3" fmla="*/ 821850 w 821850"/>
              <a:gd name="connsiteY3" fmla="*/ 0 h 1190524"/>
              <a:gd name="connsiteX0" fmla="*/ 0 w 821850"/>
              <a:gd name="connsiteY0" fmla="*/ 1190524 h 1190524"/>
              <a:gd name="connsiteX1" fmla="*/ 695451 w 821850"/>
              <a:gd name="connsiteY1" fmla="*/ 900910 h 1190524"/>
              <a:gd name="connsiteX2" fmla="*/ 655292 w 821850"/>
              <a:gd name="connsiteY2" fmla="*/ 340737 h 1190524"/>
              <a:gd name="connsiteX3" fmla="*/ 821850 w 821850"/>
              <a:gd name="connsiteY3" fmla="*/ 0 h 1190524"/>
              <a:gd name="connsiteX0" fmla="*/ 0 w 821850"/>
              <a:gd name="connsiteY0" fmla="*/ 1190524 h 1190524"/>
              <a:gd name="connsiteX1" fmla="*/ 695451 w 821850"/>
              <a:gd name="connsiteY1" fmla="*/ 900910 h 1190524"/>
              <a:gd name="connsiteX2" fmla="*/ 655292 w 821850"/>
              <a:gd name="connsiteY2" fmla="*/ 340737 h 1190524"/>
              <a:gd name="connsiteX3" fmla="*/ 821850 w 821850"/>
              <a:gd name="connsiteY3" fmla="*/ 0 h 1190524"/>
              <a:gd name="connsiteX0" fmla="*/ 0 w 821850"/>
              <a:gd name="connsiteY0" fmla="*/ 1190524 h 1190524"/>
              <a:gd name="connsiteX1" fmla="*/ 695451 w 821850"/>
              <a:gd name="connsiteY1" fmla="*/ 900910 h 1190524"/>
              <a:gd name="connsiteX2" fmla="*/ 586094 w 821850"/>
              <a:gd name="connsiteY2" fmla="*/ 298724 h 1190524"/>
              <a:gd name="connsiteX3" fmla="*/ 821850 w 821850"/>
              <a:gd name="connsiteY3" fmla="*/ 0 h 1190524"/>
              <a:gd name="connsiteX0" fmla="*/ 0 w 821850"/>
              <a:gd name="connsiteY0" fmla="*/ 1190524 h 1190524"/>
              <a:gd name="connsiteX1" fmla="*/ 695451 w 821850"/>
              <a:gd name="connsiteY1" fmla="*/ 900910 h 1190524"/>
              <a:gd name="connsiteX2" fmla="*/ 586094 w 821850"/>
              <a:gd name="connsiteY2" fmla="*/ 298724 h 1190524"/>
              <a:gd name="connsiteX3" fmla="*/ 821850 w 821850"/>
              <a:gd name="connsiteY3" fmla="*/ 0 h 1190524"/>
              <a:gd name="connsiteX0" fmla="*/ 0 w 821850"/>
              <a:gd name="connsiteY0" fmla="*/ 1101555 h 1101555"/>
              <a:gd name="connsiteX1" fmla="*/ 695451 w 821850"/>
              <a:gd name="connsiteY1" fmla="*/ 811941 h 1101555"/>
              <a:gd name="connsiteX2" fmla="*/ 586094 w 821850"/>
              <a:gd name="connsiteY2" fmla="*/ 209755 h 1101555"/>
              <a:gd name="connsiteX3" fmla="*/ 821850 w 821850"/>
              <a:gd name="connsiteY3" fmla="*/ 0 h 1101555"/>
              <a:gd name="connsiteX0" fmla="*/ 0 w 821850"/>
              <a:gd name="connsiteY0" fmla="*/ 1101555 h 1101555"/>
              <a:gd name="connsiteX1" fmla="*/ 695451 w 821850"/>
              <a:gd name="connsiteY1" fmla="*/ 811941 h 1101555"/>
              <a:gd name="connsiteX2" fmla="*/ 586094 w 821850"/>
              <a:gd name="connsiteY2" fmla="*/ 209755 h 1101555"/>
              <a:gd name="connsiteX3" fmla="*/ 821850 w 821850"/>
              <a:gd name="connsiteY3" fmla="*/ 0 h 1101555"/>
              <a:gd name="connsiteX0" fmla="*/ 0 w 804532"/>
              <a:gd name="connsiteY0" fmla="*/ 1136191 h 1136191"/>
              <a:gd name="connsiteX1" fmla="*/ 695451 w 804532"/>
              <a:gd name="connsiteY1" fmla="*/ 846577 h 1136191"/>
              <a:gd name="connsiteX2" fmla="*/ 586094 w 804532"/>
              <a:gd name="connsiteY2" fmla="*/ 244391 h 1136191"/>
              <a:gd name="connsiteX3" fmla="*/ 804532 w 804532"/>
              <a:gd name="connsiteY3" fmla="*/ 0 h 1136191"/>
              <a:gd name="connsiteX0" fmla="*/ 0 w 804532"/>
              <a:gd name="connsiteY0" fmla="*/ 1136191 h 1136191"/>
              <a:gd name="connsiteX1" fmla="*/ 695451 w 804532"/>
              <a:gd name="connsiteY1" fmla="*/ 846577 h 1136191"/>
              <a:gd name="connsiteX2" fmla="*/ 586094 w 804532"/>
              <a:gd name="connsiteY2" fmla="*/ 244391 h 1136191"/>
              <a:gd name="connsiteX3" fmla="*/ 804532 w 804532"/>
              <a:gd name="connsiteY3" fmla="*/ 0 h 1136191"/>
              <a:gd name="connsiteX0" fmla="*/ 0 w 794141"/>
              <a:gd name="connsiteY0" fmla="*/ 1136191 h 1136191"/>
              <a:gd name="connsiteX1" fmla="*/ 695451 w 794141"/>
              <a:gd name="connsiteY1" fmla="*/ 846577 h 1136191"/>
              <a:gd name="connsiteX2" fmla="*/ 586094 w 794141"/>
              <a:gd name="connsiteY2" fmla="*/ 244391 h 1136191"/>
              <a:gd name="connsiteX3" fmla="*/ 794141 w 794141"/>
              <a:gd name="connsiteY3" fmla="*/ 0 h 1136191"/>
              <a:gd name="connsiteX0" fmla="*/ 0 w 794141"/>
              <a:gd name="connsiteY0" fmla="*/ 1136191 h 1136191"/>
              <a:gd name="connsiteX1" fmla="*/ 695451 w 794141"/>
              <a:gd name="connsiteY1" fmla="*/ 846577 h 1136191"/>
              <a:gd name="connsiteX2" fmla="*/ 586094 w 794141"/>
              <a:gd name="connsiteY2" fmla="*/ 244391 h 1136191"/>
              <a:gd name="connsiteX3" fmla="*/ 794141 w 794141"/>
              <a:gd name="connsiteY3" fmla="*/ 0 h 1136191"/>
              <a:gd name="connsiteX0" fmla="*/ 0 w 797604"/>
              <a:gd name="connsiteY0" fmla="*/ 1143118 h 1143118"/>
              <a:gd name="connsiteX1" fmla="*/ 695451 w 797604"/>
              <a:gd name="connsiteY1" fmla="*/ 853504 h 1143118"/>
              <a:gd name="connsiteX2" fmla="*/ 586094 w 797604"/>
              <a:gd name="connsiteY2" fmla="*/ 251318 h 1143118"/>
              <a:gd name="connsiteX3" fmla="*/ 797604 w 797604"/>
              <a:gd name="connsiteY3" fmla="*/ 0 h 114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604" h="1143118">
                <a:moveTo>
                  <a:pt x="0" y="1143118"/>
                </a:moveTo>
                <a:cubicBezTo>
                  <a:pt x="224790" y="1022468"/>
                  <a:pt x="597769" y="1002137"/>
                  <a:pt x="695451" y="853504"/>
                </a:cubicBezTo>
                <a:cubicBezTo>
                  <a:pt x="793133" y="704871"/>
                  <a:pt x="569069" y="393569"/>
                  <a:pt x="586094" y="251318"/>
                </a:cubicBezTo>
                <a:cubicBezTo>
                  <a:pt x="603119" y="109067"/>
                  <a:pt x="640221" y="69480"/>
                  <a:pt x="797604" y="0"/>
                </a:cubicBezTo>
              </a:path>
            </a:pathLst>
          </a:custGeom>
          <a:noFill/>
          <a:ln>
            <a:solidFill>
              <a:srgbClr val="FF4A0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PA_任意多边形 19">
            <a:extLst>
              <a:ext uri="{FF2B5EF4-FFF2-40B4-BE49-F238E27FC236}">
                <a16:creationId xmlns:a16="http://schemas.microsoft.com/office/drawing/2014/main" xmlns="" id="{B46E40F0-05D2-4ED0-B51A-2EB15C8113CE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3213028">
            <a:off x="422111" y="1036369"/>
            <a:ext cx="2723088" cy="3052660"/>
          </a:xfrm>
          <a:custGeom>
            <a:avLst/>
            <a:gdLst>
              <a:gd name="T0" fmla="*/ 772 w 772"/>
              <a:gd name="T1" fmla="*/ 596 h 865"/>
              <a:gd name="T2" fmla="*/ 721 w 772"/>
              <a:gd name="T3" fmla="*/ 685 h 865"/>
              <a:gd name="T4" fmla="*/ 437 w 772"/>
              <a:gd name="T5" fmla="*/ 849 h 865"/>
              <a:gd name="T6" fmla="*/ 335 w 772"/>
              <a:gd name="T7" fmla="*/ 849 h 865"/>
              <a:gd name="T8" fmla="*/ 51 w 772"/>
              <a:gd name="T9" fmla="*/ 685 h 865"/>
              <a:gd name="T10" fmla="*/ 0 w 772"/>
              <a:gd name="T11" fmla="*/ 596 h 865"/>
              <a:gd name="T12" fmla="*/ 0 w 772"/>
              <a:gd name="T13" fmla="*/ 268 h 865"/>
              <a:gd name="T14" fmla="*/ 51 w 772"/>
              <a:gd name="T15" fmla="*/ 180 h 865"/>
              <a:gd name="T16" fmla="*/ 335 w 772"/>
              <a:gd name="T17" fmla="*/ 16 h 865"/>
              <a:gd name="T18" fmla="*/ 437 w 772"/>
              <a:gd name="T19" fmla="*/ 16 h 865"/>
              <a:gd name="T20" fmla="*/ 721 w 772"/>
              <a:gd name="T21" fmla="*/ 180 h 865"/>
              <a:gd name="T22" fmla="*/ 772 w 772"/>
              <a:gd name="T23" fmla="*/ 268 h 865"/>
              <a:gd name="T24" fmla="*/ 772 w 772"/>
              <a:gd name="T25" fmla="*/ 596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72" h="865">
                <a:moveTo>
                  <a:pt x="772" y="596"/>
                </a:moveTo>
                <a:cubicBezTo>
                  <a:pt x="772" y="629"/>
                  <a:pt x="749" y="668"/>
                  <a:pt x="721" y="685"/>
                </a:cubicBezTo>
                <a:cubicBezTo>
                  <a:pt x="437" y="849"/>
                  <a:pt x="437" y="849"/>
                  <a:pt x="437" y="849"/>
                </a:cubicBezTo>
                <a:cubicBezTo>
                  <a:pt x="409" y="865"/>
                  <a:pt x="363" y="865"/>
                  <a:pt x="335" y="849"/>
                </a:cubicBezTo>
                <a:cubicBezTo>
                  <a:pt x="51" y="685"/>
                  <a:pt x="51" y="685"/>
                  <a:pt x="51" y="685"/>
                </a:cubicBezTo>
                <a:cubicBezTo>
                  <a:pt x="23" y="668"/>
                  <a:pt x="0" y="629"/>
                  <a:pt x="0" y="596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236"/>
                  <a:pt x="23" y="196"/>
                  <a:pt x="51" y="180"/>
                </a:cubicBezTo>
                <a:cubicBezTo>
                  <a:pt x="335" y="16"/>
                  <a:pt x="335" y="16"/>
                  <a:pt x="335" y="16"/>
                </a:cubicBezTo>
                <a:cubicBezTo>
                  <a:pt x="363" y="0"/>
                  <a:pt x="409" y="0"/>
                  <a:pt x="437" y="16"/>
                </a:cubicBezTo>
                <a:cubicBezTo>
                  <a:pt x="721" y="180"/>
                  <a:pt x="721" y="180"/>
                  <a:pt x="721" y="180"/>
                </a:cubicBezTo>
                <a:cubicBezTo>
                  <a:pt x="749" y="196"/>
                  <a:pt x="772" y="236"/>
                  <a:pt x="772" y="268"/>
                </a:cubicBezTo>
                <a:lnTo>
                  <a:pt x="772" y="596"/>
                </a:lnTo>
                <a:close/>
              </a:path>
            </a:pathLst>
          </a:custGeom>
          <a:gradFill flip="none" rotWithShape="1">
            <a:gsLst>
              <a:gs pos="0">
                <a:srgbClr val="FF4A05"/>
              </a:gs>
              <a:gs pos="100000">
                <a:srgbClr val="003274"/>
              </a:gs>
            </a:gsLst>
            <a:lin ang="0" scaled="1"/>
            <a:tileRect/>
          </a:gradFill>
          <a:ln w="19050">
            <a:noFill/>
            <a:prstDash val="sysDot"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PA_任意多边形 19">
            <a:extLst>
              <a:ext uri="{FF2B5EF4-FFF2-40B4-BE49-F238E27FC236}">
                <a16:creationId xmlns:a16="http://schemas.microsoft.com/office/drawing/2014/main" xmlns="" id="{15FC7BEB-3661-4ECC-AD7D-0A605CD71BC0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5400000">
            <a:off x="787965" y="1245972"/>
            <a:ext cx="2384216" cy="2672774"/>
          </a:xfrm>
          <a:custGeom>
            <a:avLst/>
            <a:gdLst>
              <a:gd name="T0" fmla="*/ 772 w 772"/>
              <a:gd name="T1" fmla="*/ 596 h 865"/>
              <a:gd name="T2" fmla="*/ 721 w 772"/>
              <a:gd name="T3" fmla="*/ 685 h 865"/>
              <a:gd name="T4" fmla="*/ 437 w 772"/>
              <a:gd name="T5" fmla="*/ 849 h 865"/>
              <a:gd name="T6" fmla="*/ 335 w 772"/>
              <a:gd name="T7" fmla="*/ 849 h 865"/>
              <a:gd name="T8" fmla="*/ 51 w 772"/>
              <a:gd name="T9" fmla="*/ 685 h 865"/>
              <a:gd name="T10" fmla="*/ 0 w 772"/>
              <a:gd name="T11" fmla="*/ 596 h 865"/>
              <a:gd name="T12" fmla="*/ 0 w 772"/>
              <a:gd name="T13" fmla="*/ 268 h 865"/>
              <a:gd name="T14" fmla="*/ 51 w 772"/>
              <a:gd name="T15" fmla="*/ 180 h 865"/>
              <a:gd name="T16" fmla="*/ 335 w 772"/>
              <a:gd name="T17" fmla="*/ 16 h 865"/>
              <a:gd name="T18" fmla="*/ 437 w 772"/>
              <a:gd name="T19" fmla="*/ 16 h 865"/>
              <a:gd name="T20" fmla="*/ 721 w 772"/>
              <a:gd name="T21" fmla="*/ 180 h 865"/>
              <a:gd name="T22" fmla="*/ 772 w 772"/>
              <a:gd name="T23" fmla="*/ 268 h 865"/>
              <a:gd name="T24" fmla="*/ 772 w 772"/>
              <a:gd name="T25" fmla="*/ 596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72" h="865">
                <a:moveTo>
                  <a:pt x="772" y="596"/>
                </a:moveTo>
                <a:cubicBezTo>
                  <a:pt x="772" y="629"/>
                  <a:pt x="749" y="668"/>
                  <a:pt x="721" y="685"/>
                </a:cubicBezTo>
                <a:cubicBezTo>
                  <a:pt x="437" y="849"/>
                  <a:pt x="437" y="849"/>
                  <a:pt x="437" y="849"/>
                </a:cubicBezTo>
                <a:cubicBezTo>
                  <a:pt x="409" y="865"/>
                  <a:pt x="363" y="865"/>
                  <a:pt x="335" y="849"/>
                </a:cubicBezTo>
                <a:cubicBezTo>
                  <a:pt x="51" y="685"/>
                  <a:pt x="51" y="685"/>
                  <a:pt x="51" y="685"/>
                </a:cubicBezTo>
                <a:cubicBezTo>
                  <a:pt x="23" y="668"/>
                  <a:pt x="0" y="629"/>
                  <a:pt x="0" y="596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236"/>
                  <a:pt x="23" y="196"/>
                  <a:pt x="51" y="180"/>
                </a:cubicBezTo>
                <a:cubicBezTo>
                  <a:pt x="335" y="16"/>
                  <a:pt x="335" y="16"/>
                  <a:pt x="335" y="16"/>
                </a:cubicBezTo>
                <a:cubicBezTo>
                  <a:pt x="363" y="0"/>
                  <a:pt x="409" y="0"/>
                  <a:pt x="437" y="16"/>
                </a:cubicBezTo>
                <a:cubicBezTo>
                  <a:pt x="721" y="180"/>
                  <a:pt x="721" y="180"/>
                  <a:pt x="721" y="180"/>
                </a:cubicBezTo>
                <a:cubicBezTo>
                  <a:pt x="749" y="196"/>
                  <a:pt x="772" y="236"/>
                  <a:pt x="772" y="268"/>
                </a:cubicBezTo>
                <a:lnTo>
                  <a:pt x="772" y="596"/>
                </a:lnTo>
                <a:close/>
              </a:path>
            </a:pathLst>
          </a:custGeom>
          <a:gradFill>
            <a:gsLst>
              <a:gs pos="0">
                <a:srgbClr val="F9F9F9">
                  <a:alpha val="90000"/>
                </a:srgbClr>
              </a:gs>
              <a:gs pos="100000">
                <a:schemeClr val="bg1">
                  <a:alpha val="53000"/>
                </a:schemeClr>
              </a:gs>
            </a:gsLst>
            <a:lin ang="0" scaled="1"/>
          </a:gradFill>
          <a:ln w="19050">
            <a:solidFill>
              <a:schemeClr val="bg1"/>
            </a:solidFill>
            <a:prstDash val="solid"/>
          </a:ln>
          <a:effectLst>
            <a:outerShdw blurRad="190500" dist="254000" dir="5400000" algn="ctr" rotWithShape="0">
              <a:srgbClr val="003274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glow rad="635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A90DE438-3B3C-4894-9936-A0B483C7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Условия для молодых специалистов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988154-6E57-47CC-851D-0AB07D8D4836}"/>
              </a:ext>
            </a:extLst>
          </p:cNvPr>
          <p:cNvSpPr txBox="1"/>
          <p:nvPr/>
        </p:nvSpPr>
        <p:spPr>
          <a:xfrm>
            <a:off x="3668487" y="886439"/>
            <a:ext cx="5090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служебного жилья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комфортабельном общежитии квартирного типа (холостым  - комната в 2-х комнатной квартире, семейным – однокомнатная квартира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E07EBB-7FB8-4F0D-8A38-BC34CF5AF23E}"/>
              </a:ext>
            </a:extLst>
          </p:cNvPr>
          <p:cNvSpPr txBox="1"/>
          <p:nvPr/>
        </p:nvSpPr>
        <p:spPr>
          <a:xfrm>
            <a:off x="3948089" y="1502543"/>
            <a:ext cx="53567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Оплата проезда и провоза багажа от места учебы до г. Снежинск.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CEB58F-2253-48D6-8861-94CA87A870F4}"/>
              </a:ext>
            </a:extLst>
          </p:cNvPr>
          <p:cNvSpPr txBox="1"/>
          <p:nvPr/>
        </p:nvSpPr>
        <p:spPr>
          <a:xfrm>
            <a:off x="4126710" y="1837271"/>
            <a:ext cx="4827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Выплата «подъёмных» и единовременной материальной помощи в размере месячного оклада при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трудоустройстве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5703B7-A58A-4333-8A52-079ABF1DB823}"/>
              </a:ext>
            </a:extLst>
          </p:cNvPr>
          <p:cNvSpPr txBox="1"/>
          <p:nvPr/>
        </p:nvSpPr>
        <p:spPr>
          <a:xfrm>
            <a:off x="4175282" y="2411585"/>
            <a:ext cx="4946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Оказание помощи в приобретении жилья в соответствии с корпоративной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Программой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11A1E615-C437-4043-A637-4E9A48948773}"/>
              </a:ext>
            </a:extLst>
          </p:cNvPr>
          <p:cNvSpPr/>
          <p:nvPr/>
        </p:nvSpPr>
        <p:spPr>
          <a:xfrm>
            <a:off x="3551850" y="1158439"/>
            <a:ext cx="97144" cy="97144"/>
          </a:xfrm>
          <a:prstGeom prst="ellipse">
            <a:avLst/>
          </a:prstGeom>
          <a:solidFill>
            <a:srgbClr val="003274"/>
          </a:solidFill>
          <a:ln>
            <a:noFill/>
          </a:ln>
          <a:effectLst>
            <a:outerShdw blurRad="50800" dist="50800" dir="5400000" algn="ctr" rotWithShape="0">
              <a:srgbClr val="00327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B85A7180-884B-4FDB-A308-0FF92E7D5350}"/>
              </a:ext>
            </a:extLst>
          </p:cNvPr>
          <p:cNvSpPr/>
          <p:nvPr/>
        </p:nvSpPr>
        <p:spPr>
          <a:xfrm>
            <a:off x="3825687" y="1598184"/>
            <a:ext cx="97144" cy="97144"/>
          </a:xfrm>
          <a:prstGeom prst="ellipse">
            <a:avLst/>
          </a:prstGeom>
          <a:solidFill>
            <a:srgbClr val="003274"/>
          </a:solidFill>
          <a:ln>
            <a:noFill/>
          </a:ln>
          <a:effectLst>
            <a:outerShdw blurRad="50800" dist="50800" dir="5400000" algn="ctr" rotWithShape="0">
              <a:srgbClr val="00327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4CE26D90-634E-4E4E-AD48-8D178A449A92}"/>
              </a:ext>
            </a:extLst>
          </p:cNvPr>
          <p:cNvSpPr/>
          <p:nvPr/>
        </p:nvSpPr>
        <p:spPr>
          <a:xfrm>
            <a:off x="4004934" y="2068104"/>
            <a:ext cx="97144" cy="97144"/>
          </a:xfrm>
          <a:prstGeom prst="ellipse">
            <a:avLst/>
          </a:prstGeom>
          <a:solidFill>
            <a:srgbClr val="003274"/>
          </a:solidFill>
          <a:ln>
            <a:noFill/>
          </a:ln>
          <a:effectLst>
            <a:outerShdw blurRad="50800" dist="50800" dir="5400000" algn="ctr" rotWithShape="0">
              <a:srgbClr val="00327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0202BA7C-1FDB-4262-B651-A8E3A06DF1E4}"/>
              </a:ext>
            </a:extLst>
          </p:cNvPr>
          <p:cNvSpPr/>
          <p:nvPr/>
        </p:nvSpPr>
        <p:spPr>
          <a:xfrm>
            <a:off x="4078138" y="2593846"/>
            <a:ext cx="97144" cy="97144"/>
          </a:xfrm>
          <a:prstGeom prst="ellipse">
            <a:avLst/>
          </a:prstGeom>
          <a:solidFill>
            <a:srgbClr val="003274"/>
          </a:solidFill>
          <a:ln>
            <a:noFill/>
          </a:ln>
          <a:effectLst>
            <a:outerShdw blurRad="50800" dist="50800" dir="5400000" algn="ctr" rotWithShape="0">
              <a:srgbClr val="00327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B048980A-709F-4DEE-99E8-F3238034894B}"/>
              </a:ext>
            </a:extLst>
          </p:cNvPr>
          <p:cNvSpPr/>
          <p:nvPr/>
        </p:nvSpPr>
        <p:spPr>
          <a:xfrm>
            <a:off x="4116011" y="2977975"/>
            <a:ext cx="97144" cy="97144"/>
          </a:xfrm>
          <a:prstGeom prst="ellipse">
            <a:avLst/>
          </a:prstGeom>
          <a:solidFill>
            <a:srgbClr val="003274"/>
          </a:solidFill>
          <a:ln>
            <a:noFill/>
          </a:ln>
          <a:effectLst>
            <a:outerShdw blurRad="50800" dist="50800" dir="5400000" algn="ctr" rotWithShape="0">
              <a:srgbClr val="00327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6F1BFD-F39F-4AC8-BC18-13523472B293}"/>
              </a:ext>
            </a:extLst>
          </p:cNvPr>
          <p:cNvSpPr txBox="1"/>
          <p:nvPr/>
        </p:nvSpPr>
        <p:spPr>
          <a:xfrm>
            <a:off x="492559" y="2380049"/>
            <a:ext cx="295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glow rad="165100">
                    <a:schemeClr val="bg1">
                      <a:alpha val="16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УСЛОВИЯ РАБОТЫ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D21509E-48C8-4162-858C-750973EA667B}"/>
              </a:ext>
            </a:extLst>
          </p:cNvPr>
          <p:cNvSpPr txBox="1"/>
          <p:nvPr/>
        </p:nvSpPr>
        <p:spPr>
          <a:xfrm>
            <a:off x="4275667" y="294208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научных должностей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8B45B8E-C997-43F1-8897-7E2A6D324554}"/>
              </a:ext>
            </a:extLst>
          </p:cNvPr>
          <p:cNvSpPr txBox="1"/>
          <p:nvPr/>
        </p:nvSpPr>
        <p:spPr>
          <a:xfrm>
            <a:off x="4041681" y="335807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Программа помощи в приобретении жилья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2814132-E057-4902-B49F-C388E1162AC2}"/>
              </a:ext>
            </a:extLst>
          </p:cNvPr>
          <p:cNvSpPr txBox="1"/>
          <p:nvPr/>
        </p:nvSpPr>
        <p:spPr>
          <a:xfrm>
            <a:off x="3241948" y="399818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Полный социальный пакет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58F7590-36FC-4809-B306-3AB4139C9DE9}"/>
              </a:ext>
            </a:extLst>
          </p:cNvPr>
          <p:cNvSpPr txBox="1"/>
          <p:nvPr/>
        </p:nvSpPr>
        <p:spPr>
          <a:xfrm>
            <a:off x="3752068" y="371603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учёбы в аспирантуре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12347218-77FA-4BE1-B6ED-38AB02EB8F65}"/>
              </a:ext>
            </a:extLst>
          </p:cNvPr>
          <p:cNvSpPr/>
          <p:nvPr/>
        </p:nvSpPr>
        <p:spPr>
          <a:xfrm>
            <a:off x="3855484" y="3496570"/>
            <a:ext cx="97144" cy="97144"/>
          </a:xfrm>
          <a:prstGeom prst="ellipse">
            <a:avLst/>
          </a:prstGeom>
          <a:solidFill>
            <a:srgbClr val="003274"/>
          </a:solidFill>
          <a:ln>
            <a:noFill/>
          </a:ln>
          <a:effectLst>
            <a:outerShdw blurRad="50800" dist="50800" dir="5400000" algn="ctr" rotWithShape="0">
              <a:srgbClr val="00327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35A31BCD-C7CC-4256-8B0E-8D35A11E3DC0}"/>
              </a:ext>
            </a:extLst>
          </p:cNvPr>
          <p:cNvSpPr/>
          <p:nvPr/>
        </p:nvSpPr>
        <p:spPr>
          <a:xfrm>
            <a:off x="3579252" y="3749661"/>
            <a:ext cx="97144" cy="97144"/>
          </a:xfrm>
          <a:prstGeom prst="ellipse">
            <a:avLst/>
          </a:prstGeom>
          <a:solidFill>
            <a:srgbClr val="003274"/>
          </a:solidFill>
          <a:ln>
            <a:noFill/>
          </a:ln>
          <a:effectLst>
            <a:outerShdw blurRad="50800" dist="50800" dir="5400000" algn="ctr" rotWithShape="0">
              <a:srgbClr val="00327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576CB62B-8756-4BBA-8861-CBF910F58A3F}"/>
              </a:ext>
            </a:extLst>
          </p:cNvPr>
          <p:cNvSpPr/>
          <p:nvPr/>
        </p:nvSpPr>
        <p:spPr>
          <a:xfrm>
            <a:off x="3157638" y="3993032"/>
            <a:ext cx="97144" cy="97144"/>
          </a:xfrm>
          <a:prstGeom prst="ellipse">
            <a:avLst/>
          </a:prstGeom>
          <a:solidFill>
            <a:srgbClr val="003274"/>
          </a:solidFill>
          <a:ln>
            <a:noFill/>
          </a:ln>
          <a:effectLst>
            <a:outerShdw blurRad="50800" dist="50800" dir="5400000" algn="ctr" rotWithShape="0">
              <a:srgbClr val="00327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1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/>
          <p:cNvSpPr>
            <a:spLocks noGrp="1"/>
          </p:cNvSpPr>
          <p:nvPr>
            <p:ph type="body" sz="quarter" idx="11"/>
          </p:nvPr>
        </p:nvSpPr>
        <p:spPr>
          <a:xfrm>
            <a:off x="516303" y="2559587"/>
            <a:ext cx="4860925" cy="1274082"/>
          </a:xfrm>
        </p:spPr>
        <p:txBody>
          <a:bodyPr/>
          <a:lstStyle/>
          <a:p>
            <a:r>
              <a:rPr lang="ru-RU" sz="2000" dirty="0"/>
              <a:t>Спасибо</a:t>
            </a:r>
          </a:p>
          <a:p>
            <a:r>
              <a:rPr lang="ru-RU" sz="2000" dirty="0"/>
              <a:t>за </a:t>
            </a:r>
            <a:r>
              <a:rPr lang="ru-RU" sz="2000" dirty="0" smtClean="0"/>
              <a:t>внимание</a:t>
            </a:r>
          </a:p>
          <a:p>
            <a:endParaRPr lang="ru-RU" sz="2000" dirty="0"/>
          </a:p>
          <a:p>
            <a:r>
              <a:rPr lang="en-US" sz="1100" b="0" dirty="0" smtClean="0"/>
              <a:t>e-mail: ock@vniitf.ru</a:t>
            </a:r>
            <a:endParaRPr lang="ru-RU" sz="1100" b="0" dirty="0"/>
          </a:p>
        </p:txBody>
      </p:sp>
    </p:spTree>
    <p:extLst>
      <p:ext uri="{BB962C8B-B14F-4D97-AF65-F5344CB8AC3E}">
        <p14:creationId xmlns:p14="http://schemas.microsoft.com/office/powerpoint/2010/main" val="86854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Прямоугольник 312"/>
          <p:cNvSpPr/>
          <p:nvPr/>
        </p:nvSpPr>
        <p:spPr>
          <a:xfrm>
            <a:off x="-1063" y="-1"/>
            <a:ext cx="3315035" cy="5148263"/>
          </a:xfrm>
          <a:prstGeom prst="rect">
            <a:avLst/>
          </a:prstGeom>
          <a:solidFill>
            <a:srgbClr val="A4CBE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4" name="Google Shape;876;p33"/>
          <p:cNvSpPr/>
          <p:nvPr/>
        </p:nvSpPr>
        <p:spPr>
          <a:xfrm>
            <a:off x="7150100" y="2468225"/>
            <a:ext cx="1359062" cy="67502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876;p33"/>
          <p:cNvSpPr/>
          <p:nvPr/>
        </p:nvSpPr>
        <p:spPr>
          <a:xfrm>
            <a:off x="5123543" y="2871872"/>
            <a:ext cx="1971965" cy="27137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876;p33"/>
          <p:cNvSpPr/>
          <p:nvPr/>
        </p:nvSpPr>
        <p:spPr>
          <a:xfrm>
            <a:off x="5110843" y="2464252"/>
            <a:ext cx="1984665" cy="36016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876;p33"/>
          <p:cNvSpPr/>
          <p:nvPr/>
        </p:nvSpPr>
        <p:spPr>
          <a:xfrm>
            <a:off x="3659283" y="2464252"/>
            <a:ext cx="1389098" cy="67899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2096;p41"/>
          <p:cNvSpPr/>
          <p:nvPr/>
        </p:nvSpPr>
        <p:spPr>
          <a:xfrm rot="5400000">
            <a:off x="520018" y="830228"/>
            <a:ext cx="364856" cy="364296"/>
          </a:xfrm>
          <a:custGeom>
            <a:avLst/>
            <a:gdLst/>
            <a:ahLst/>
            <a:cxnLst/>
            <a:rect l="l" t="t" r="r" b="b"/>
            <a:pathLst>
              <a:path w="26200" h="26161" extrusionOk="0">
                <a:moveTo>
                  <a:pt x="3919" y="1"/>
                </a:moveTo>
                <a:lnTo>
                  <a:pt x="3919" y="7639"/>
                </a:lnTo>
                <a:cubicBezTo>
                  <a:pt x="3919" y="7906"/>
                  <a:pt x="3682" y="8118"/>
                  <a:pt x="3417" y="8118"/>
                </a:cubicBezTo>
                <a:cubicBezTo>
                  <a:pt x="3406" y="8118"/>
                  <a:pt x="3394" y="8118"/>
                  <a:pt x="3382" y="8117"/>
                </a:cubicBezTo>
                <a:cubicBezTo>
                  <a:pt x="3306" y="8112"/>
                  <a:pt x="3229" y="8110"/>
                  <a:pt x="3152" y="8110"/>
                </a:cubicBezTo>
                <a:cubicBezTo>
                  <a:pt x="2884" y="8110"/>
                  <a:pt x="2610" y="8139"/>
                  <a:pt x="2348" y="8216"/>
                </a:cubicBezTo>
                <a:cubicBezTo>
                  <a:pt x="975" y="8594"/>
                  <a:pt x="0" y="9887"/>
                  <a:pt x="60" y="11300"/>
                </a:cubicBezTo>
                <a:cubicBezTo>
                  <a:pt x="120" y="12931"/>
                  <a:pt x="1472" y="14224"/>
                  <a:pt x="3104" y="14224"/>
                </a:cubicBezTo>
                <a:cubicBezTo>
                  <a:pt x="3203" y="14224"/>
                  <a:pt x="3283" y="14224"/>
                  <a:pt x="3382" y="14204"/>
                </a:cubicBezTo>
                <a:cubicBezTo>
                  <a:pt x="3394" y="14203"/>
                  <a:pt x="3406" y="14203"/>
                  <a:pt x="3417" y="14203"/>
                </a:cubicBezTo>
                <a:cubicBezTo>
                  <a:pt x="3682" y="14203"/>
                  <a:pt x="3919" y="14415"/>
                  <a:pt x="3919" y="14681"/>
                </a:cubicBezTo>
                <a:lnTo>
                  <a:pt x="3919" y="22320"/>
                </a:lnTo>
                <a:lnTo>
                  <a:pt x="11538" y="22320"/>
                </a:lnTo>
                <a:cubicBezTo>
                  <a:pt x="11817" y="22320"/>
                  <a:pt x="12035" y="22559"/>
                  <a:pt x="12016" y="22837"/>
                </a:cubicBezTo>
                <a:cubicBezTo>
                  <a:pt x="12016" y="22937"/>
                  <a:pt x="11996" y="23016"/>
                  <a:pt x="11996" y="23116"/>
                </a:cubicBezTo>
                <a:cubicBezTo>
                  <a:pt x="11996" y="24747"/>
                  <a:pt x="13289" y="26100"/>
                  <a:pt x="14920" y="26160"/>
                </a:cubicBezTo>
                <a:cubicBezTo>
                  <a:pt x="14947" y="26160"/>
                  <a:pt x="14975" y="26161"/>
                  <a:pt x="15002" y="26161"/>
                </a:cubicBezTo>
                <a:cubicBezTo>
                  <a:pt x="16363" y="26161"/>
                  <a:pt x="17613" y="25197"/>
                  <a:pt x="17983" y="23852"/>
                </a:cubicBezTo>
                <a:cubicBezTo>
                  <a:pt x="18083" y="23474"/>
                  <a:pt x="18103" y="23136"/>
                  <a:pt x="18083" y="22818"/>
                </a:cubicBezTo>
                <a:cubicBezTo>
                  <a:pt x="18063" y="22539"/>
                  <a:pt x="18282" y="22280"/>
                  <a:pt x="18560" y="22280"/>
                </a:cubicBezTo>
                <a:lnTo>
                  <a:pt x="26199" y="22280"/>
                </a:lnTo>
                <a:lnTo>
                  <a:pt x="2619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99" name="Google Shape;2096;p41"/>
          <p:cNvSpPr/>
          <p:nvPr/>
        </p:nvSpPr>
        <p:spPr>
          <a:xfrm rot="5400000">
            <a:off x="462025" y="2866220"/>
            <a:ext cx="364856" cy="364296"/>
          </a:xfrm>
          <a:custGeom>
            <a:avLst/>
            <a:gdLst/>
            <a:ahLst/>
            <a:cxnLst/>
            <a:rect l="l" t="t" r="r" b="b"/>
            <a:pathLst>
              <a:path w="26200" h="26161" extrusionOk="0">
                <a:moveTo>
                  <a:pt x="3919" y="1"/>
                </a:moveTo>
                <a:lnTo>
                  <a:pt x="3919" y="7639"/>
                </a:lnTo>
                <a:cubicBezTo>
                  <a:pt x="3919" y="7906"/>
                  <a:pt x="3682" y="8118"/>
                  <a:pt x="3417" y="8118"/>
                </a:cubicBezTo>
                <a:cubicBezTo>
                  <a:pt x="3406" y="8118"/>
                  <a:pt x="3394" y="8118"/>
                  <a:pt x="3382" y="8117"/>
                </a:cubicBezTo>
                <a:cubicBezTo>
                  <a:pt x="3306" y="8112"/>
                  <a:pt x="3229" y="8110"/>
                  <a:pt x="3152" y="8110"/>
                </a:cubicBezTo>
                <a:cubicBezTo>
                  <a:pt x="2884" y="8110"/>
                  <a:pt x="2610" y="8139"/>
                  <a:pt x="2348" y="8216"/>
                </a:cubicBezTo>
                <a:cubicBezTo>
                  <a:pt x="975" y="8594"/>
                  <a:pt x="0" y="9887"/>
                  <a:pt x="60" y="11300"/>
                </a:cubicBezTo>
                <a:cubicBezTo>
                  <a:pt x="120" y="12931"/>
                  <a:pt x="1472" y="14224"/>
                  <a:pt x="3104" y="14224"/>
                </a:cubicBezTo>
                <a:cubicBezTo>
                  <a:pt x="3203" y="14224"/>
                  <a:pt x="3283" y="14224"/>
                  <a:pt x="3382" y="14204"/>
                </a:cubicBezTo>
                <a:cubicBezTo>
                  <a:pt x="3394" y="14203"/>
                  <a:pt x="3406" y="14203"/>
                  <a:pt x="3417" y="14203"/>
                </a:cubicBezTo>
                <a:cubicBezTo>
                  <a:pt x="3682" y="14203"/>
                  <a:pt x="3919" y="14415"/>
                  <a:pt x="3919" y="14681"/>
                </a:cubicBezTo>
                <a:lnTo>
                  <a:pt x="3919" y="22320"/>
                </a:lnTo>
                <a:lnTo>
                  <a:pt x="11538" y="22320"/>
                </a:lnTo>
                <a:cubicBezTo>
                  <a:pt x="11817" y="22320"/>
                  <a:pt x="12035" y="22559"/>
                  <a:pt x="12016" y="22837"/>
                </a:cubicBezTo>
                <a:cubicBezTo>
                  <a:pt x="12016" y="22937"/>
                  <a:pt x="11996" y="23016"/>
                  <a:pt x="11996" y="23116"/>
                </a:cubicBezTo>
                <a:cubicBezTo>
                  <a:pt x="11996" y="24747"/>
                  <a:pt x="13289" y="26100"/>
                  <a:pt x="14920" y="26160"/>
                </a:cubicBezTo>
                <a:cubicBezTo>
                  <a:pt x="14947" y="26160"/>
                  <a:pt x="14975" y="26161"/>
                  <a:pt x="15002" y="26161"/>
                </a:cubicBezTo>
                <a:cubicBezTo>
                  <a:pt x="16363" y="26161"/>
                  <a:pt x="17613" y="25197"/>
                  <a:pt x="17983" y="23852"/>
                </a:cubicBezTo>
                <a:cubicBezTo>
                  <a:pt x="18083" y="23474"/>
                  <a:pt x="18103" y="23136"/>
                  <a:pt x="18083" y="22818"/>
                </a:cubicBezTo>
                <a:cubicBezTo>
                  <a:pt x="18063" y="22539"/>
                  <a:pt x="18282" y="22280"/>
                  <a:pt x="18560" y="22280"/>
                </a:cubicBezTo>
                <a:lnTo>
                  <a:pt x="26199" y="22280"/>
                </a:lnTo>
                <a:lnTo>
                  <a:pt x="2619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493361" y="234950"/>
            <a:ext cx="7137400" cy="528310"/>
          </a:xfrm>
        </p:spPr>
        <p:txBody>
          <a:bodyPr/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Национальный центр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науки и технологий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64112" y="1236257"/>
            <a:ext cx="3195171" cy="157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получение новых научных результатов в </a:t>
            </a:r>
          </a:p>
          <a:p>
            <a:pPr>
              <a:lnSpc>
                <a:spcPct val="90000"/>
              </a:lnSpc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интересах научно-методического обеспечения работ </a:t>
            </a:r>
            <a:endParaRPr lang="en-US" sz="800" dirty="0" smtClean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по направлениям деятельности Госкорпорации;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организация притока выпускников ведущих </a:t>
            </a:r>
          </a:p>
          <a:p>
            <a:pPr>
              <a:lnSpc>
                <a:spcPct val="90000"/>
              </a:lnSpc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профильных вузов в РФЯЦ-ВНИИТФ, повышение </a:t>
            </a:r>
          </a:p>
          <a:p>
            <a:pPr>
              <a:lnSpc>
                <a:spcPct val="90000"/>
              </a:lnSpc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квалификации и стимулирование научного роста </a:t>
            </a:r>
          </a:p>
          <a:p>
            <a:pPr>
              <a:lnSpc>
                <a:spcPct val="90000"/>
              </a:lnSpc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профильных специалистов и учёных РФЯЦ-ВНИИТФ,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рост числа открытых научных публикаций;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достижение нового качественного уровня </a:t>
            </a:r>
            <a:endParaRPr lang="en-US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подготовки специалистов для РФЯЦ-ВНИИТФ, </a:t>
            </a:r>
          </a:p>
          <a:p>
            <a:pPr>
              <a:lnSpc>
                <a:spcPct val="90000"/>
              </a:lnSpc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предприятий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</a:rPr>
              <a:t>Госкорпорации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«Росатом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» и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Уральского </a:t>
            </a:r>
            <a:endParaRPr lang="ru-RU" sz="800" dirty="0" smtClean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региона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1619" y="2967695"/>
            <a:ext cx="161294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ru-RU" sz="1050" b="1" cap="all" dirty="0">
                <a:solidFill>
                  <a:schemeClr val="accent3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</a:rPr>
              <a:t>Начало к 2022 году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04978" y="3240586"/>
            <a:ext cx="2865272" cy="643404"/>
          </a:xfrm>
          <a:prstGeom prst="rect">
            <a:avLst/>
          </a:prstGeom>
          <a:noFill/>
          <a:ln>
            <a:noFill/>
          </a:ln>
          <a:effectLst>
            <a:outerShdw blurRad="50800" dist="50800" dir="768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Существующая лабораторная база РФЯЦ-ВНИИТФ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Центр инноваций и цифровой трансформации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Семейное общежитие до 60 чел.</a:t>
            </a:r>
          </a:p>
        </p:txBody>
      </p:sp>
      <p:sp>
        <p:nvSpPr>
          <p:cNvPr id="75" name="Google Shape;2068;p40"/>
          <p:cNvSpPr/>
          <p:nvPr/>
        </p:nvSpPr>
        <p:spPr>
          <a:xfrm>
            <a:off x="599301" y="2988991"/>
            <a:ext cx="156806" cy="171372"/>
          </a:xfrm>
          <a:custGeom>
            <a:avLst/>
            <a:gdLst/>
            <a:ahLst/>
            <a:cxnLst/>
            <a:rect l="l" t="t" r="r" b="b"/>
            <a:pathLst>
              <a:path w="15853" h="19326" extrusionOk="0">
                <a:moveTo>
                  <a:pt x="9627" y="1133"/>
                </a:moveTo>
                <a:cubicBezTo>
                  <a:pt x="9938" y="1133"/>
                  <a:pt x="10191" y="1387"/>
                  <a:pt x="10191" y="1701"/>
                </a:cubicBezTo>
                <a:lnTo>
                  <a:pt x="10191" y="2265"/>
                </a:lnTo>
                <a:lnTo>
                  <a:pt x="1133" y="2265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0191" y="3398"/>
                </a:moveTo>
                <a:lnTo>
                  <a:pt x="10191" y="8063"/>
                </a:lnTo>
                <a:cubicBezTo>
                  <a:pt x="10009" y="7998"/>
                  <a:pt x="9817" y="7965"/>
                  <a:pt x="9625" y="7965"/>
                </a:cubicBezTo>
                <a:cubicBezTo>
                  <a:pt x="9434" y="7965"/>
                  <a:pt x="9242" y="7998"/>
                  <a:pt x="9059" y="8063"/>
                </a:cubicBezTo>
                <a:lnTo>
                  <a:pt x="9059" y="6230"/>
                </a:lnTo>
                <a:cubicBezTo>
                  <a:pt x="9059" y="5291"/>
                  <a:pt x="8298" y="4530"/>
                  <a:pt x="7362" y="4530"/>
                </a:cubicBezTo>
                <a:cubicBezTo>
                  <a:pt x="6423" y="4530"/>
                  <a:pt x="5662" y="5291"/>
                  <a:pt x="5662" y="6230"/>
                </a:cubicBezTo>
                <a:lnTo>
                  <a:pt x="5662" y="10285"/>
                </a:lnTo>
                <a:cubicBezTo>
                  <a:pt x="4346" y="10557"/>
                  <a:pt x="3401" y="11716"/>
                  <a:pt x="3398" y="13060"/>
                </a:cubicBezTo>
                <a:lnTo>
                  <a:pt x="3398" y="14231"/>
                </a:lnTo>
                <a:cubicBezTo>
                  <a:pt x="3398" y="14419"/>
                  <a:pt x="3404" y="14609"/>
                  <a:pt x="3413" y="14796"/>
                </a:cubicBezTo>
                <a:lnTo>
                  <a:pt x="1133" y="14796"/>
                </a:lnTo>
                <a:lnTo>
                  <a:pt x="1133" y="3398"/>
                </a:lnTo>
                <a:close/>
                <a:moveTo>
                  <a:pt x="3543" y="15928"/>
                </a:moveTo>
                <a:cubicBezTo>
                  <a:pt x="3606" y="16312"/>
                  <a:pt x="3694" y="16689"/>
                  <a:pt x="3802" y="17061"/>
                </a:cubicBezTo>
                <a:lnTo>
                  <a:pt x="1701" y="17061"/>
                </a:lnTo>
                <a:cubicBezTo>
                  <a:pt x="1387" y="17061"/>
                  <a:pt x="1133" y="16807"/>
                  <a:pt x="1133" y="16496"/>
                </a:cubicBezTo>
                <a:lnTo>
                  <a:pt x="1133" y="15928"/>
                </a:lnTo>
                <a:close/>
                <a:moveTo>
                  <a:pt x="7362" y="5662"/>
                </a:moveTo>
                <a:cubicBezTo>
                  <a:pt x="7673" y="5662"/>
                  <a:pt x="7927" y="5916"/>
                  <a:pt x="7927" y="6230"/>
                </a:cubicBezTo>
                <a:lnTo>
                  <a:pt x="7927" y="11928"/>
                </a:lnTo>
                <a:cubicBezTo>
                  <a:pt x="7927" y="12242"/>
                  <a:pt x="8181" y="12492"/>
                  <a:pt x="8495" y="12492"/>
                </a:cubicBezTo>
                <a:cubicBezTo>
                  <a:pt x="8806" y="12492"/>
                  <a:pt x="9059" y="12242"/>
                  <a:pt x="9059" y="11928"/>
                </a:cubicBezTo>
                <a:lnTo>
                  <a:pt x="9059" y="9663"/>
                </a:lnTo>
                <a:cubicBezTo>
                  <a:pt x="9059" y="9349"/>
                  <a:pt x="9313" y="9098"/>
                  <a:pt x="9627" y="9098"/>
                </a:cubicBezTo>
                <a:cubicBezTo>
                  <a:pt x="9938" y="9098"/>
                  <a:pt x="10191" y="9349"/>
                  <a:pt x="10191" y="9663"/>
                </a:cubicBezTo>
                <a:lnTo>
                  <a:pt x="10191" y="11928"/>
                </a:lnTo>
                <a:cubicBezTo>
                  <a:pt x="10191" y="12242"/>
                  <a:pt x="10445" y="12492"/>
                  <a:pt x="10759" y="12492"/>
                </a:cubicBezTo>
                <a:cubicBezTo>
                  <a:pt x="11070" y="12492"/>
                  <a:pt x="11324" y="12242"/>
                  <a:pt x="11324" y="11928"/>
                </a:cubicBezTo>
                <a:lnTo>
                  <a:pt x="11324" y="10795"/>
                </a:lnTo>
                <a:cubicBezTo>
                  <a:pt x="11324" y="10481"/>
                  <a:pt x="11577" y="10231"/>
                  <a:pt x="11891" y="10231"/>
                </a:cubicBezTo>
                <a:cubicBezTo>
                  <a:pt x="12202" y="10231"/>
                  <a:pt x="12456" y="10481"/>
                  <a:pt x="12456" y="10795"/>
                </a:cubicBezTo>
                <a:lnTo>
                  <a:pt x="12456" y="13060"/>
                </a:lnTo>
                <a:cubicBezTo>
                  <a:pt x="12456" y="13374"/>
                  <a:pt x="12710" y="13625"/>
                  <a:pt x="13024" y="13625"/>
                </a:cubicBezTo>
                <a:cubicBezTo>
                  <a:pt x="13335" y="13625"/>
                  <a:pt x="13588" y="13374"/>
                  <a:pt x="13588" y="13060"/>
                </a:cubicBezTo>
                <a:lnTo>
                  <a:pt x="13588" y="11928"/>
                </a:lnTo>
                <a:cubicBezTo>
                  <a:pt x="13588" y="11614"/>
                  <a:pt x="13842" y="11363"/>
                  <a:pt x="14156" y="11363"/>
                </a:cubicBezTo>
                <a:cubicBezTo>
                  <a:pt x="14467" y="11363"/>
                  <a:pt x="14721" y="11614"/>
                  <a:pt x="14721" y="11928"/>
                </a:cubicBezTo>
                <a:lnTo>
                  <a:pt x="14721" y="14231"/>
                </a:lnTo>
                <a:cubicBezTo>
                  <a:pt x="14718" y="15602"/>
                  <a:pt x="14407" y="16958"/>
                  <a:pt x="13806" y="18193"/>
                </a:cubicBezTo>
                <a:lnTo>
                  <a:pt x="5448" y="18193"/>
                </a:lnTo>
                <a:cubicBezTo>
                  <a:pt x="4844" y="16958"/>
                  <a:pt x="4533" y="15602"/>
                  <a:pt x="4530" y="14231"/>
                </a:cubicBezTo>
                <a:lnTo>
                  <a:pt x="4530" y="13060"/>
                </a:lnTo>
                <a:cubicBezTo>
                  <a:pt x="4530" y="12341"/>
                  <a:pt x="4983" y="11698"/>
                  <a:pt x="5662" y="11460"/>
                </a:cubicBezTo>
                <a:lnTo>
                  <a:pt x="5662" y="14231"/>
                </a:lnTo>
                <a:cubicBezTo>
                  <a:pt x="5662" y="14542"/>
                  <a:pt x="5916" y="14796"/>
                  <a:pt x="6230" y="14796"/>
                </a:cubicBezTo>
                <a:cubicBezTo>
                  <a:pt x="6541" y="14796"/>
                  <a:pt x="6795" y="14542"/>
                  <a:pt x="6795" y="14231"/>
                </a:cubicBezTo>
                <a:lnTo>
                  <a:pt x="6795" y="6230"/>
                </a:lnTo>
                <a:cubicBezTo>
                  <a:pt x="6795" y="5916"/>
                  <a:pt x="7048" y="5662"/>
                  <a:pt x="7362" y="5662"/>
                </a:cubicBez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6496"/>
                </a:lnTo>
                <a:cubicBezTo>
                  <a:pt x="1" y="17432"/>
                  <a:pt x="762" y="18193"/>
                  <a:pt x="1701" y="18193"/>
                </a:cubicBezTo>
                <a:lnTo>
                  <a:pt x="4204" y="18193"/>
                </a:lnTo>
                <a:cubicBezTo>
                  <a:pt x="4285" y="18389"/>
                  <a:pt x="4376" y="18582"/>
                  <a:pt x="4470" y="18773"/>
                </a:cubicBezTo>
                <a:lnTo>
                  <a:pt x="4590" y="19011"/>
                </a:lnTo>
                <a:cubicBezTo>
                  <a:pt x="4687" y="19204"/>
                  <a:pt x="4880" y="19325"/>
                  <a:pt x="5098" y="19325"/>
                </a:cubicBezTo>
                <a:lnTo>
                  <a:pt x="14156" y="19325"/>
                </a:lnTo>
                <a:cubicBezTo>
                  <a:pt x="14370" y="19325"/>
                  <a:pt x="14564" y="19204"/>
                  <a:pt x="14660" y="19011"/>
                </a:cubicBezTo>
                <a:lnTo>
                  <a:pt x="14781" y="18773"/>
                </a:lnTo>
                <a:cubicBezTo>
                  <a:pt x="15485" y="17363"/>
                  <a:pt x="15850" y="15808"/>
                  <a:pt x="15853" y="14231"/>
                </a:cubicBezTo>
                <a:lnTo>
                  <a:pt x="15853" y="11928"/>
                </a:lnTo>
                <a:cubicBezTo>
                  <a:pt x="15853" y="10953"/>
                  <a:pt x="15054" y="10228"/>
                  <a:pt x="14155" y="10228"/>
                </a:cubicBezTo>
                <a:cubicBezTo>
                  <a:pt x="13949" y="10228"/>
                  <a:pt x="13737" y="10266"/>
                  <a:pt x="13528" y="10348"/>
                </a:cubicBezTo>
                <a:cubicBezTo>
                  <a:pt x="13326" y="9609"/>
                  <a:pt x="12655" y="9098"/>
                  <a:pt x="11891" y="9098"/>
                </a:cubicBezTo>
                <a:cubicBezTo>
                  <a:pt x="11883" y="9098"/>
                  <a:pt x="11875" y="9098"/>
                  <a:pt x="11867" y="9098"/>
                </a:cubicBezTo>
                <a:cubicBezTo>
                  <a:pt x="11682" y="9098"/>
                  <a:pt x="11497" y="9131"/>
                  <a:pt x="11324" y="9195"/>
                </a:cubicBezTo>
                <a:lnTo>
                  <a:pt x="11324" y="1701"/>
                </a:lnTo>
                <a:cubicBezTo>
                  <a:pt x="11324" y="762"/>
                  <a:pt x="10563" y="1"/>
                  <a:pt x="962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5918" y="907331"/>
            <a:ext cx="136607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ru-RU" sz="1050" b="1" cap="all" dirty="0">
                <a:solidFill>
                  <a:schemeClr val="accent3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</a:rPr>
              <a:t>Цели создания: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6976291" y="921915"/>
            <a:ext cx="1617386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050" b="1" cap="all" dirty="0" smtClean="0">
                <a:solidFill>
                  <a:schemeClr val="accent3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</a:rPr>
              <a:t>Организационно-Правовая форма  </a:t>
            </a:r>
            <a:endParaRPr lang="ru-RU" sz="1050" b="1" cap="all" dirty="0">
              <a:solidFill>
                <a:schemeClr val="accent3"/>
              </a:solidFill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6508973" y="1253693"/>
            <a:ext cx="22743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Объединение (консорциум) без определения юридического лица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4018534" y="3714229"/>
            <a:ext cx="4269729" cy="233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050" b="1" cap="all" dirty="0">
                <a:solidFill>
                  <a:schemeClr val="accent3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</a:rPr>
              <a:t>Научные и образовательные </a:t>
            </a:r>
            <a:r>
              <a:rPr lang="ru-RU" sz="1050" b="1" cap="all" dirty="0" smtClean="0">
                <a:solidFill>
                  <a:schemeClr val="accent3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</a:rPr>
              <a:t>организации </a:t>
            </a:r>
            <a:r>
              <a:rPr lang="ru-RU" sz="1050" b="1" cap="all" dirty="0">
                <a:solidFill>
                  <a:schemeClr val="accent3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</a:rPr>
              <a:t>- партнеры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5349716" y="2192828"/>
            <a:ext cx="7598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accent3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Управляет</a:t>
            </a:r>
            <a:endParaRPr lang="ru-RU" sz="1050" dirty="0">
              <a:solidFill>
                <a:schemeClr val="accent3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3545142" y="2572917"/>
            <a:ext cx="1620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Научные направления </a:t>
            </a:r>
            <a:endParaRPr lang="ru-RU" sz="800" dirty="0" smtClean="0">
              <a:solidFill>
                <a:schemeClr val="tx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algn="ctr"/>
            <a:r>
              <a:rPr lang="ru-RU" sz="800" dirty="0" smtClean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и </a:t>
            </a: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экспериментально-производственная база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5155293" y="2476952"/>
            <a:ext cx="18852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Национальный центр науки </a:t>
            </a: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и технологий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6228174" y="3203279"/>
            <a:ext cx="9996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accent3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Обслуживает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6279134" y="3396188"/>
            <a:ext cx="250415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Взаимодействие на основе соглашений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7142660" y="2566384"/>
            <a:ext cx="1411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Научно-образовательный кампус (НОК)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4513412" y="3392806"/>
            <a:ext cx="183664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Совместные проекты с НОЦ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5239368" y="2894548"/>
            <a:ext cx="18980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Учебно-образовательный центр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3503176" y="4047742"/>
            <a:ext cx="4919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Уральский Межрегиональный НОЦ  «Передовые промышленные технологии и материалы»;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институты РАН;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опорные вузы Росатома;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предприятия </a:t>
            </a:r>
            <a:r>
              <a:rPr lang="ru-RU" sz="800" dirty="0"/>
              <a:t>Госкорпорации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«Росатом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1800129" y="520305"/>
            <a:ext cx="4156164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ru-RU" sz="1050" b="1" dirty="0"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</a:rPr>
              <a:t>Принцип создания научного центра (как цель к 2030 году)</a:t>
            </a:r>
          </a:p>
          <a:p>
            <a:pPr algn="r"/>
            <a:endParaRPr lang="ru-RU" sz="1050" b="1" dirty="0"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034210" y="916753"/>
            <a:ext cx="99257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ru-RU" sz="1050" b="1" cap="all" dirty="0">
                <a:solidFill>
                  <a:schemeClr val="accent3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</a:rPr>
              <a:t>Участники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3562614" y="1093361"/>
            <a:ext cx="3118593" cy="1245310"/>
          </a:xfrm>
          <a:prstGeom prst="rect">
            <a:avLst/>
          </a:prstGeom>
          <a:noFill/>
          <a:ln>
            <a:noFill/>
          </a:ln>
          <a:effectLst>
            <a:outerShdw blurRad="50800" dist="50800" dir="768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РФЯЦ-ВНИИТФ;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НИЯУ МИФИ, УрФУ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Госкорпорация Росатом;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Правительство Челябинской области;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Правительство Свердловской области;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Правительство РФ;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Полномочный представитель Президента РФ в УрФО;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РАН, </a:t>
            </a:r>
            <a:r>
              <a:rPr lang="ru-RU" sz="800" dirty="0" err="1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УрО</a:t>
            </a: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 РАН и СО РАН;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ЮУрГУ, </a:t>
            </a:r>
            <a:r>
              <a:rPr lang="ru-RU" sz="800" dirty="0" err="1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ЧелГ</a:t>
            </a: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 и </a:t>
            </a:r>
            <a:r>
              <a:rPr lang="ru-RU" sz="800" dirty="0" err="1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др.вузы</a:t>
            </a:r>
            <a:endParaRPr lang="ru-RU" sz="800" dirty="0">
              <a:solidFill>
                <a:schemeClr val="tx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101" name="Google Shape;2096;p41"/>
          <p:cNvSpPr/>
          <p:nvPr/>
        </p:nvSpPr>
        <p:spPr>
          <a:xfrm rot="5400000">
            <a:off x="3597835" y="830228"/>
            <a:ext cx="364856" cy="364296"/>
          </a:xfrm>
          <a:custGeom>
            <a:avLst/>
            <a:gdLst/>
            <a:ahLst/>
            <a:cxnLst/>
            <a:rect l="l" t="t" r="r" b="b"/>
            <a:pathLst>
              <a:path w="26200" h="26161" extrusionOk="0">
                <a:moveTo>
                  <a:pt x="3919" y="1"/>
                </a:moveTo>
                <a:lnTo>
                  <a:pt x="3919" y="7639"/>
                </a:lnTo>
                <a:cubicBezTo>
                  <a:pt x="3919" y="7906"/>
                  <a:pt x="3682" y="8118"/>
                  <a:pt x="3417" y="8118"/>
                </a:cubicBezTo>
                <a:cubicBezTo>
                  <a:pt x="3406" y="8118"/>
                  <a:pt x="3394" y="8118"/>
                  <a:pt x="3382" y="8117"/>
                </a:cubicBezTo>
                <a:cubicBezTo>
                  <a:pt x="3306" y="8112"/>
                  <a:pt x="3229" y="8110"/>
                  <a:pt x="3152" y="8110"/>
                </a:cubicBezTo>
                <a:cubicBezTo>
                  <a:pt x="2884" y="8110"/>
                  <a:pt x="2610" y="8139"/>
                  <a:pt x="2348" y="8216"/>
                </a:cubicBezTo>
                <a:cubicBezTo>
                  <a:pt x="975" y="8594"/>
                  <a:pt x="0" y="9887"/>
                  <a:pt x="60" y="11300"/>
                </a:cubicBezTo>
                <a:cubicBezTo>
                  <a:pt x="120" y="12931"/>
                  <a:pt x="1472" y="14224"/>
                  <a:pt x="3104" y="14224"/>
                </a:cubicBezTo>
                <a:cubicBezTo>
                  <a:pt x="3203" y="14224"/>
                  <a:pt x="3283" y="14224"/>
                  <a:pt x="3382" y="14204"/>
                </a:cubicBezTo>
                <a:cubicBezTo>
                  <a:pt x="3394" y="14203"/>
                  <a:pt x="3406" y="14203"/>
                  <a:pt x="3417" y="14203"/>
                </a:cubicBezTo>
                <a:cubicBezTo>
                  <a:pt x="3682" y="14203"/>
                  <a:pt x="3919" y="14415"/>
                  <a:pt x="3919" y="14681"/>
                </a:cubicBezTo>
                <a:lnTo>
                  <a:pt x="3919" y="22320"/>
                </a:lnTo>
                <a:lnTo>
                  <a:pt x="11538" y="22320"/>
                </a:lnTo>
                <a:cubicBezTo>
                  <a:pt x="11817" y="22320"/>
                  <a:pt x="12035" y="22559"/>
                  <a:pt x="12016" y="22837"/>
                </a:cubicBezTo>
                <a:cubicBezTo>
                  <a:pt x="12016" y="22937"/>
                  <a:pt x="11996" y="23016"/>
                  <a:pt x="11996" y="23116"/>
                </a:cubicBezTo>
                <a:cubicBezTo>
                  <a:pt x="11996" y="24747"/>
                  <a:pt x="13289" y="26100"/>
                  <a:pt x="14920" y="26160"/>
                </a:cubicBezTo>
                <a:cubicBezTo>
                  <a:pt x="14947" y="26160"/>
                  <a:pt x="14975" y="26161"/>
                  <a:pt x="15002" y="26161"/>
                </a:cubicBezTo>
                <a:cubicBezTo>
                  <a:pt x="16363" y="26161"/>
                  <a:pt x="17613" y="25197"/>
                  <a:pt x="17983" y="23852"/>
                </a:cubicBezTo>
                <a:cubicBezTo>
                  <a:pt x="18083" y="23474"/>
                  <a:pt x="18103" y="23136"/>
                  <a:pt x="18083" y="22818"/>
                </a:cubicBezTo>
                <a:cubicBezTo>
                  <a:pt x="18063" y="22539"/>
                  <a:pt x="18282" y="22280"/>
                  <a:pt x="18560" y="22280"/>
                </a:cubicBezTo>
                <a:lnTo>
                  <a:pt x="26199" y="22280"/>
                </a:lnTo>
                <a:lnTo>
                  <a:pt x="2619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90000"/>
              </a:lnSpc>
            </a:pPr>
            <a:endParaRPr sz="800" dirty="0"/>
          </a:p>
        </p:txBody>
      </p:sp>
      <p:grpSp>
        <p:nvGrpSpPr>
          <p:cNvPr id="64" name="Google Shape;2083;p40"/>
          <p:cNvGrpSpPr/>
          <p:nvPr/>
        </p:nvGrpSpPr>
        <p:grpSpPr>
          <a:xfrm>
            <a:off x="3728572" y="957510"/>
            <a:ext cx="149340" cy="152232"/>
            <a:chOff x="685475" y="2318350"/>
            <a:chExt cx="297750" cy="296200"/>
          </a:xfrm>
          <a:solidFill>
            <a:schemeClr val="bg1"/>
          </a:solidFill>
        </p:grpSpPr>
        <p:sp>
          <p:nvSpPr>
            <p:cNvPr id="65" name="Google Shape;2084;p40"/>
            <p:cNvSpPr/>
            <p:nvPr/>
          </p:nvSpPr>
          <p:spPr>
            <a:xfrm>
              <a:off x="685475" y="2371925"/>
              <a:ext cx="142600" cy="241975"/>
            </a:xfrm>
            <a:custGeom>
              <a:avLst/>
              <a:gdLst/>
              <a:ahLst/>
              <a:cxnLst/>
              <a:rect l="l" t="t" r="r" b="b"/>
              <a:pathLst>
                <a:path w="5704" h="9679" extrusionOk="0">
                  <a:moveTo>
                    <a:pt x="2080" y="662"/>
                  </a:moveTo>
                  <a:cubicBezTo>
                    <a:pt x="2458" y="662"/>
                    <a:pt x="2773" y="977"/>
                    <a:pt x="2773" y="1387"/>
                  </a:cubicBezTo>
                  <a:cubicBezTo>
                    <a:pt x="2773" y="1765"/>
                    <a:pt x="2458" y="2080"/>
                    <a:pt x="2080" y="2080"/>
                  </a:cubicBezTo>
                  <a:cubicBezTo>
                    <a:pt x="1671" y="2080"/>
                    <a:pt x="1356" y="1765"/>
                    <a:pt x="1356" y="1387"/>
                  </a:cubicBezTo>
                  <a:cubicBezTo>
                    <a:pt x="1356" y="977"/>
                    <a:pt x="1734" y="662"/>
                    <a:pt x="2080" y="662"/>
                  </a:cubicBezTo>
                  <a:close/>
                  <a:moveTo>
                    <a:pt x="2962" y="6900"/>
                  </a:moveTo>
                  <a:lnTo>
                    <a:pt x="3120" y="7593"/>
                  </a:lnTo>
                  <a:lnTo>
                    <a:pt x="1135" y="7593"/>
                  </a:lnTo>
                  <a:lnTo>
                    <a:pt x="1293" y="6900"/>
                  </a:lnTo>
                  <a:close/>
                  <a:moveTo>
                    <a:pt x="1742" y="2767"/>
                  </a:moveTo>
                  <a:cubicBezTo>
                    <a:pt x="1866" y="2767"/>
                    <a:pt x="1991" y="2831"/>
                    <a:pt x="2049" y="2962"/>
                  </a:cubicBezTo>
                  <a:lnTo>
                    <a:pt x="2553" y="3938"/>
                  </a:lnTo>
                  <a:cubicBezTo>
                    <a:pt x="2584" y="4064"/>
                    <a:pt x="2742" y="4127"/>
                    <a:pt x="2868" y="4127"/>
                  </a:cubicBezTo>
                  <a:lnTo>
                    <a:pt x="3813" y="4127"/>
                  </a:lnTo>
                  <a:cubicBezTo>
                    <a:pt x="4002" y="4127"/>
                    <a:pt x="4159" y="4285"/>
                    <a:pt x="4159" y="4474"/>
                  </a:cubicBezTo>
                  <a:cubicBezTo>
                    <a:pt x="4159" y="4695"/>
                    <a:pt x="4002" y="4852"/>
                    <a:pt x="3813" y="4852"/>
                  </a:cubicBezTo>
                  <a:lnTo>
                    <a:pt x="2427" y="4852"/>
                  </a:lnTo>
                  <a:cubicBezTo>
                    <a:pt x="2301" y="4852"/>
                    <a:pt x="2175" y="4758"/>
                    <a:pt x="2112" y="4631"/>
                  </a:cubicBezTo>
                  <a:cubicBezTo>
                    <a:pt x="2042" y="4515"/>
                    <a:pt x="1919" y="4450"/>
                    <a:pt x="1784" y="4450"/>
                  </a:cubicBezTo>
                  <a:cubicBezTo>
                    <a:pt x="1737" y="4450"/>
                    <a:pt x="1688" y="4458"/>
                    <a:pt x="1639" y="4474"/>
                  </a:cubicBezTo>
                  <a:cubicBezTo>
                    <a:pt x="1482" y="4568"/>
                    <a:pt x="1387" y="4758"/>
                    <a:pt x="1482" y="4947"/>
                  </a:cubicBezTo>
                  <a:cubicBezTo>
                    <a:pt x="1671" y="5325"/>
                    <a:pt x="2017" y="5545"/>
                    <a:pt x="2427" y="5545"/>
                  </a:cubicBezTo>
                  <a:lnTo>
                    <a:pt x="3813" y="5545"/>
                  </a:lnTo>
                  <a:cubicBezTo>
                    <a:pt x="3970" y="5545"/>
                    <a:pt x="4128" y="5671"/>
                    <a:pt x="4159" y="5829"/>
                  </a:cubicBezTo>
                  <a:lnTo>
                    <a:pt x="4853" y="8570"/>
                  </a:lnTo>
                  <a:cubicBezTo>
                    <a:pt x="4916" y="8790"/>
                    <a:pt x="4790" y="8979"/>
                    <a:pt x="4632" y="9011"/>
                  </a:cubicBezTo>
                  <a:cubicBezTo>
                    <a:pt x="4608" y="9015"/>
                    <a:pt x="4584" y="9017"/>
                    <a:pt x="4560" y="9017"/>
                  </a:cubicBezTo>
                  <a:cubicBezTo>
                    <a:pt x="4403" y="9017"/>
                    <a:pt x="4273" y="8927"/>
                    <a:pt x="4191" y="8790"/>
                  </a:cubicBezTo>
                  <a:lnTo>
                    <a:pt x="3655" y="6522"/>
                  </a:lnTo>
                  <a:cubicBezTo>
                    <a:pt x="3592" y="6364"/>
                    <a:pt x="3498" y="6270"/>
                    <a:pt x="3277" y="6270"/>
                  </a:cubicBezTo>
                  <a:lnTo>
                    <a:pt x="1040" y="6270"/>
                  </a:lnTo>
                  <a:cubicBezTo>
                    <a:pt x="914" y="6270"/>
                    <a:pt x="851" y="6207"/>
                    <a:pt x="757" y="6144"/>
                  </a:cubicBezTo>
                  <a:cubicBezTo>
                    <a:pt x="694" y="5986"/>
                    <a:pt x="694" y="5892"/>
                    <a:pt x="694" y="5797"/>
                  </a:cubicBezTo>
                  <a:lnTo>
                    <a:pt x="1419" y="3025"/>
                  </a:lnTo>
                  <a:cubicBezTo>
                    <a:pt x="1453" y="2855"/>
                    <a:pt x="1597" y="2767"/>
                    <a:pt x="1742" y="2767"/>
                  </a:cubicBezTo>
                  <a:close/>
                  <a:moveTo>
                    <a:pt x="2143" y="0"/>
                  </a:moveTo>
                  <a:cubicBezTo>
                    <a:pt x="1419" y="0"/>
                    <a:pt x="788" y="630"/>
                    <a:pt x="788" y="1387"/>
                  </a:cubicBezTo>
                  <a:cubicBezTo>
                    <a:pt x="788" y="1733"/>
                    <a:pt x="946" y="2080"/>
                    <a:pt x="1135" y="2332"/>
                  </a:cubicBezTo>
                  <a:cubicBezTo>
                    <a:pt x="977" y="2426"/>
                    <a:pt x="851" y="2647"/>
                    <a:pt x="788" y="2867"/>
                  </a:cubicBezTo>
                  <a:lnTo>
                    <a:pt x="64" y="5640"/>
                  </a:lnTo>
                  <a:cubicBezTo>
                    <a:pt x="1" y="5955"/>
                    <a:pt x="64" y="6270"/>
                    <a:pt x="253" y="6522"/>
                  </a:cubicBezTo>
                  <a:cubicBezTo>
                    <a:pt x="347" y="6648"/>
                    <a:pt x="473" y="6774"/>
                    <a:pt x="631" y="6805"/>
                  </a:cubicBezTo>
                  <a:lnTo>
                    <a:pt x="32" y="9263"/>
                  </a:lnTo>
                  <a:cubicBezTo>
                    <a:pt x="1" y="9452"/>
                    <a:pt x="95" y="9609"/>
                    <a:pt x="253" y="9672"/>
                  </a:cubicBezTo>
                  <a:cubicBezTo>
                    <a:pt x="281" y="9676"/>
                    <a:pt x="309" y="9678"/>
                    <a:pt x="335" y="9678"/>
                  </a:cubicBezTo>
                  <a:cubicBezTo>
                    <a:pt x="513" y="9678"/>
                    <a:pt x="639" y="9589"/>
                    <a:pt x="694" y="9452"/>
                  </a:cubicBezTo>
                  <a:lnTo>
                    <a:pt x="977" y="8318"/>
                  </a:lnTo>
                  <a:lnTo>
                    <a:pt x="3372" y="8318"/>
                  </a:lnTo>
                  <a:lnTo>
                    <a:pt x="3529" y="8885"/>
                  </a:lnTo>
                  <a:cubicBezTo>
                    <a:pt x="3661" y="9359"/>
                    <a:pt x="4079" y="9679"/>
                    <a:pt x="4526" y="9679"/>
                  </a:cubicBezTo>
                  <a:cubicBezTo>
                    <a:pt x="4613" y="9679"/>
                    <a:pt x="4702" y="9667"/>
                    <a:pt x="4790" y="9641"/>
                  </a:cubicBezTo>
                  <a:cubicBezTo>
                    <a:pt x="5357" y="9483"/>
                    <a:pt x="5703" y="8916"/>
                    <a:pt x="5546" y="8381"/>
                  </a:cubicBezTo>
                  <a:lnTo>
                    <a:pt x="4821" y="5640"/>
                  </a:lnTo>
                  <a:cubicBezTo>
                    <a:pt x="4790" y="5482"/>
                    <a:pt x="4727" y="5325"/>
                    <a:pt x="4601" y="5199"/>
                  </a:cubicBezTo>
                  <a:cubicBezTo>
                    <a:pt x="4758" y="5010"/>
                    <a:pt x="4884" y="4758"/>
                    <a:pt x="4884" y="4474"/>
                  </a:cubicBezTo>
                  <a:cubicBezTo>
                    <a:pt x="4884" y="3907"/>
                    <a:pt x="4412" y="3466"/>
                    <a:pt x="3844" y="3466"/>
                  </a:cubicBezTo>
                  <a:lnTo>
                    <a:pt x="3088" y="3466"/>
                  </a:lnTo>
                  <a:lnTo>
                    <a:pt x="2710" y="2647"/>
                  </a:lnTo>
                  <a:cubicBezTo>
                    <a:pt x="3183" y="2395"/>
                    <a:pt x="3529" y="1922"/>
                    <a:pt x="3529" y="1387"/>
                  </a:cubicBezTo>
                  <a:cubicBezTo>
                    <a:pt x="3529" y="630"/>
                    <a:pt x="2899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endParaRPr sz="800" dirty="0">
                <a:solidFill>
                  <a:schemeClr val="bg1"/>
                </a:solidFill>
              </a:endParaRPr>
            </a:p>
          </p:txBody>
        </p:sp>
        <p:sp>
          <p:nvSpPr>
            <p:cNvPr id="66" name="Google Shape;2085;p40"/>
            <p:cNvSpPr/>
            <p:nvPr/>
          </p:nvSpPr>
          <p:spPr>
            <a:xfrm>
              <a:off x="839850" y="2371925"/>
              <a:ext cx="143375" cy="242625"/>
            </a:xfrm>
            <a:custGeom>
              <a:avLst/>
              <a:gdLst/>
              <a:ahLst/>
              <a:cxnLst/>
              <a:rect l="l" t="t" r="r" b="b"/>
              <a:pathLst>
                <a:path w="5735" h="9705" extrusionOk="0">
                  <a:moveTo>
                    <a:pt x="3624" y="662"/>
                  </a:moveTo>
                  <a:cubicBezTo>
                    <a:pt x="4002" y="662"/>
                    <a:pt x="4317" y="977"/>
                    <a:pt x="4317" y="1355"/>
                  </a:cubicBezTo>
                  <a:cubicBezTo>
                    <a:pt x="4317" y="1765"/>
                    <a:pt x="4002" y="2080"/>
                    <a:pt x="3624" y="2080"/>
                  </a:cubicBezTo>
                  <a:cubicBezTo>
                    <a:pt x="3214" y="2080"/>
                    <a:pt x="2899" y="1765"/>
                    <a:pt x="2899" y="1355"/>
                  </a:cubicBezTo>
                  <a:cubicBezTo>
                    <a:pt x="2899" y="977"/>
                    <a:pt x="3214" y="662"/>
                    <a:pt x="3624" y="662"/>
                  </a:cubicBezTo>
                  <a:close/>
                  <a:moveTo>
                    <a:pt x="4317" y="6900"/>
                  </a:moveTo>
                  <a:lnTo>
                    <a:pt x="4474" y="7593"/>
                  </a:lnTo>
                  <a:lnTo>
                    <a:pt x="2490" y="7593"/>
                  </a:lnTo>
                  <a:lnTo>
                    <a:pt x="2647" y="6900"/>
                  </a:lnTo>
                  <a:close/>
                  <a:moveTo>
                    <a:pt x="3962" y="2731"/>
                  </a:moveTo>
                  <a:cubicBezTo>
                    <a:pt x="4108" y="2731"/>
                    <a:pt x="4250" y="2818"/>
                    <a:pt x="4285" y="2993"/>
                  </a:cubicBezTo>
                  <a:lnTo>
                    <a:pt x="4979" y="5734"/>
                  </a:lnTo>
                  <a:cubicBezTo>
                    <a:pt x="5010" y="6018"/>
                    <a:pt x="4853" y="6207"/>
                    <a:pt x="4632" y="6207"/>
                  </a:cubicBezTo>
                  <a:lnTo>
                    <a:pt x="2395" y="6207"/>
                  </a:lnTo>
                  <a:cubicBezTo>
                    <a:pt x="2238" y="6207"/>
                    <a:pt x="2080" y="6333"/>
                    <a:pt x="2049" y="6490"/>
                  </a:cubicBezTo>
                  <a:lnTo>
                    <a:pt x="1482" y="8727"/>
                  </a:lnTo>
                  <a:cubicBezTo>
                    <a:pt x="1456" y="8883"/>
                    <a:pt x="1323" y="8996"/>
                    <a:pt x="1154" y="8996"/>
                  </a:cubicBezTo>
                  <a:cubicBezTo>
                    <a:pt x="1118" y="8996"/>
                    <a:pt x="1080" y="8990"/>
                    <a:pt x="1040" y="8979"/>
                  </a:cubicBezTo>
                  <a:cubicBezTo>
                    <a:pt x="851" y="8916"/>
                    <a:pt x="725" y="8727"/>
                    <a:pt x="820" y="8538"/>
                  </a:cubicBezTo>
                  <a:lnTo>
                    <a:pt x="1513" y="5766"/>
                  </a:lnTo>
                  <a:cubicBezTo>
                    <a:pt x="1576" y="5608"/>
                    <a:pt x="1671" y="5514"/>
                    <a:pt x="1891" y="5514"/>
                  </a:cubicBezTo>
                  <a:lnTo>
                    <a:pt x="3246" y="5514"/>
                  </a:lnTo>
                  <a:cubicBezTo>
                    <a:pt x="3655" y="5514"/>
                    <a:pt x="4002" y="5262"/>
                    <a:pt x="4222" y="4915"/>
                  </a:cubicBezTo>
                  <a:cubicBezTo>
                    <a:pt x="4285" y="4758"/>
                    <a:pt x="4222" y="4537"/>
                    <a:pt x="4033" y="4442"/>
                  </a:cubicBezTo>
                  <a:cubicBezTo>
                    <a:pt x="3993" y="4426"/>
                    <a:pt x="3948" y="4418"/>
                    <a:pt x="3902" y="4418"/>
                  </a:cubicBezTo>
                  <a:cubicBezTo>
                    <a:pt x="3770" y="4418"/>
                    <a:pt x="3631" y="4483"/>
                    <a:pt x="3561" y="4600"/>
                  </a:cubicBezTo>
                  <a:cubicBezTo>
                    <a:pt x="3529" y="4726"/>
                    <a:pt x="3372" y="4789"/>
                    <a:pt x="3246" y="4789"/>
                  </a:cubicBezTo>
                  <a:lnTo>
                    <a:pt x="1891" y="4789"/>
                  </a:lnTo>
                  <a:cubicBezTo>
                    <a:pt x="1671" y="4789"/>
                    <a:pt x="1513" y="4631"/>
                    <a:pt x="1513" y="4442"/>
                  </a:cubicBezTo>
                  <a:cubicBezTo>
                    <a:pt x="1513" y="4253"/>
                    <a:pt x="1671" y="4096"/>
                    <a:pt x="1891" y="4096"/>
                  </a:cubicBezTo>
                  <a:lnTo>
                    <a:pt x="2836" y="4096"/>
                  </a:lnTo>
                  <a:cubicBezTo>
                    <a:pt x="2931" y="4096"/>
                    <a:pt x="3057" y="4001"/>
                    <a:pt x="3151" y="3907"/>
                  </a:cubicBezTo>
                  <a:cubicBezTo>
                    <a:pt x="3151" y="3844"/>
                    <a:pt x="3655" y="2899"/>
                    <a:pt x="3655" y="2899"/>
                  </a:cubicBezTo>
                  <a:cubicBezTo>
                    <a:pt x="3725" y="2787"/>
                    <a:pt x="3845" y="2731"/>
                    <a:pt x="3962" y="2731"/>
                  </a:cubicBezTo>
                  <a:close/>
                  <a:moveTo>
                    <a:pt x="3529" y="0"/>
                  </a:moveTo>
                  <a:cubicBezTo>
                    <a:pt x="2805" y="0"/>
                    <a:pt x="2175" y="630"/>
                    <a:pt x="2175" y="1355"/>
                  </a:cubicBezTo>
                  <a:cubicBezTo>
                    <a:pt x="2175" y="1922"/>
                    <a:pt x="2490" y="2395"/>
                    <a:pt x="2994" y="2615"/>
                  </a:cubicBezTo>
                  <a:lnTo>
                    <a:pt x="2584" y="3466"/>
                  </a:lnTo>
                  <a:lnTo>
                    <a:pt x="1860" y="3466"/>
                  </a:lnTo>
                  <a:cubicBezTo>
                    <a:pt x="1261" y="3466"/>
                    <a:pt x="820" y="3938"/>
                    <a:pt x="820" y="4474"/>
                  </a:cubicBezTo>
                  <a:cubicBezTo>
                    <a:pt x="820" y="4758"/>
                    <a:pt x="946" y="4978"/>
                    <a:pt x="1103" y="5199"/>
                  </a:cubicBezTo>
                  <a:cubicBezTo>
                    <a:pt x="977" y="5325"/>
                    <a:pt x="914" y="5451"/>
                    <a:pt x="851" y="5608"/>
                  </a:cubicBezTo>
                  <a:lnTo>
                    <a:pt x="158" y="8381"/>
                  </a:lnTo>
                  <a:cubicBezTo>
                    <a:pt x="1" y="8916"/>
                    <a:pt x="347" y="9483"/>
                    <a:pt x="914" y="9641"/>
                  </a:cubicBezTo>
                  <a:cubicBezTo>
                    <a:pt x="1002" y="9667"/>
                    <a:pt x="1091" y="9679"/>
                    <a:pt x="1178" y="9679"/>
                  </a:cubicBezTo>
                  <a:cubicBezTo>
                    <a:pt x="1624" y="9679"/>
                    <a:pt x="2038" y="9359"/>
                    <a:pt x="2143" y="8885"/>
                  </a:cubicBezTo>
                  <a:lnTo>
                    <a:pt x="2332" y="8286"/>
                  </a:lnTo>
                  <a:lnTo>
                    <a:pt x="4695" y="8286"/>
                  </a:lnTo>
                  <a:lnTo>
                    <a:pt x="4947" y="9452"/>
                  </a:lnTo>
                  <a:cubicBezTo>
                    <a:pt x="4995" y="9597"/>
                    <a:pt x="5118" y="9704"/>
                    <a:pt x="5257" y="9704"/>
                  </a:cubicBezTo>
                  <a:cubicBezTo>
                    <a:pt x="5300" y="9704"/>
                    <a:pt x="5344" y="9694"/>
                    <a:pt x="5388" y="9672"/>
                  </a:cubicBezTo>
                  <a:cubicBezTo>
                    <a:pt x="5577" y="9641"/>
                    <a:pt x="5703" y="9452"/>
                    <a:pt x="5609" y="9231"/>
                  </a:cubicBezTo>
                  <a:lnTo>
                    <a:pt x="5042" y="6805"/>
                  </a:lnTo>
                  <a:cubicBezTo>
                    <a:pt x="5514" y="6616"/>
                    <a:pt x="5735" y="6144"/>
                    <a:pt x="5640" y="5640"/>
                  </a:cubicBezTo>
                  <a:lnTo>
                    <a:pt x="4916" y="2867"/>
                  </a:lnTo>
                  <a:cubicBezTo>
                    <a:pt x="4884" y="2647"/>
                    <a:pt x="4758" y="2489"/>
                    <a:pt x="4569" y="2332"/>
                  </a:cubicBezTo>
                  <a:cubicBezTo>
                    <a:pt x="4790" y="2080"/>
                    <a:pt x="4916" y="1733"/>
                    <a:pt x="4916" y="1355"/>
                  </a:cubicBezTo>
                  <a:cubicBezTo>
                    <a:pt x="4916" y="630"/>
                    <a:pt x="4285" y="0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endParaRPr sz="800" dirty="0">
                <a:solidFill>
                  <a:schemeClr val="bg1"/>
                </a:solidFill>
              </a:endParaRPr>
            </a:p>
          </p:txBody>
        </p:sp>
        <p:sp>
          <p:nvSpPr>
            <p:cNvPr id="67" name="Google Shape;2086;p40"/>
            <p:cNvSpPr/>
            <p:nvPr/>
          </p:nvSpPr>
          <p:spPr>
            <a:xfrm>
              <a:off x="772900" y="2318350"/>
              <a:ext cx="122125" cy="105075"/>
            </a:xfrm>
            <a:custGeom>
              <a:avLst/>
              <a:gdLst/>
              <a:ahLst/>
              <a:cxnLst/>
              <a:rect l="l" t="t" r="r" b="b"/>
              <a:pathLst>
                <a:path w="4885" h="4203" extrusionOk="0">
                  <a:moveTo>
                    <a:pt x="3844" y="631"/>
                  </a:moveTo>
                  <a:cubicBezTo>
                    <a:pt x="4034" y="631"/>
                    <a:pt x="4223" y="789"/>
                    <a:pt x="4223" y="978"/>
                  </a:cubicBezTo>
                  <a:lnTo>
                    <a:pt x="4223" y="1734"/>
                  </a:lnTo>
                  <a:cubicBezTo>
                    <a:pt x="4223" y="1923"/>
                    <a:pt x="4034" y="2112"/>
                    <a:pt x="3844" y="2112"/>
                  </a:cubicBezTo>
                  <a:cubicBezTo>
                    <a:pt x="3655" y="2143"/>
                    <a:pt x="3498" y="2301"/>
                    <a:pt x="3498" y="2458"/>
                  </a:cubicBezTo>
                  <a:lnTo>
                    <a:pt x="3498" y="2994"/>
                  </a:lnTo>
                  <a:lnTo>
                    <a:pt x="2679" y="2206"/>
                  </a:lnTo>
                  <a:cubicBezTo>
                    <a:pt x="2584" y="2143"/>
                    <a:pt x="2521" y="2112"/>
                    <a:pt x="2427" y="2112"/>
                  </a:cubicBezTo>
                  <a:lnTo>
                    <a:pt x="1009" y="2112"/>
                  </a:lnTo>
                  <a:cubicBezTo>
                    <a:pt x="820" y="2112"/>
                    <a:pt x="662" y="1923"/>
                    <a:pt x="662" y="1734"/>
                  </a:cubicBezTo>
                  <a:lnTo>
                    <a:pt x="662" y="978"/>
                  </a:lnTo>
                  <a:cubicBezTo>
                    <a:pt x="662" y="789"/>
                    <a:pt x="820" y="631"/>
                    <a:pt x="1009" y="631"/>
                  </a:cubicBezTo>
                  <a:close/>
                  <a:moveTo>
                    <a:pt x="1009" y="1"/>
                  </a:moveTo>
                  <a:cubicBezTo>
                    <a:pt x="442" y="1"/>
                    <a:pt x="1" y="474"/>
                    <a:pt x="1" y="1041"/>
                  </a:cubicBezTo>
                  <a:lnTo>
                    <a:pt x="1" y="1765"/>
                  </a:lnTo>
                  <a:cubicBezTo>
                    <a:pt x="1" y="2364"/>
                    <a:pt x="473" y="2805"/>
                    <a:pt x="1009" y="2805"/>
                  </a:cubicBezTo>
                  <a:lnTo>
                    <a:pt x="2269" y="2805"/>
                  </a:lnTo>
                  <a:lnTo>
                    <a:pt x="3592" y="4097"/>
                  </a:lnTo>
                  <a:cubicBezTo>
                    <a:pt x="3663" y="4167"/>
                    <a:pt x="3770" y="4203"/>
                    <a:pt x="3872" y="4203"/>
                  </a:cubicBezTo>
                  <a:cubicBezTo>
                    <a:pt x="3906" y="4203"/>
                    <a:pt x="3939" y="4199"/>
                    <a:pt x="3970" y="4191"/>
                  </a:cubicBezTo>
                  <a:cubicBezTo>
                    <a:pt x="4097" y="4160"/>
                    <a:pt x="4160" y="4002"/>
                    <a:pt x="4160" y="3876"/>
                  </a:cubicBezTo>
                  <a:lnTo>
                    <a:pt x="4160" y="2773"/>
                  </a:lnTo>
                  <a:cubicBezTo>
                    <a:pt x="4569" y="2616"/>
                    <a:pt x="4884" y="2238"/>
                    <a:pt x="4884" y="1765"/>
                  </a:cubicBezTo>
                  <a:lnTo>
                    <a:pt x="4884" y="1041"/>
                  </a:lnTo>
                  <a:cubicBezTo>
                    <a:pt x="4884" y="442"/>
                    <a:pt x="4412" y="1"/>
                    <a:pt x="38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endParaRPr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Google Shape;1301;p41"/>
          <p:cNvGrpSpPr/>
          <p:nvPr/>
        </p:nvGrpSpPr>
        <p:grpSpPr>
          <a:xfrm>
            <a:off x="636388" y="918309"/>
            <a:ext cx="188370" cy="316208"/>
            <a:chOff x="4327039" y="3900615"/>
            <a:chExt cx="373669" cy="646785"/>
          </a:xfrm>
          <a:solidFill>
            <a:schemeClr val="bg1"/>
          </a:solidFill>
        </p:grpSpPr>
        <p:sp>
          <p:nvSpPr>
            <p:cNvPr id="104" name="Google Shape;1302;p41"/>
            <p:cNvSpPr/>
            <p:nvPr/>
          </p:nvSpPr>
          <p:spPr>
            <a:xfrm>
              <a:off x="4399177" y="3993355"/>
              <a:ext cx="230022" cy="256420"/>
            </a:xfrm>
            <a:custGeom>
              <a:avLst/>
              <a:gdLst/>
              <a:ahLst/>
              <a:cxnLst/>
              <a:rect l="l" t="t" r="r" b="b"/>
              <a:pathLst>
                <a:path w="3651" h="4070" extrusionOk="0">
                  <a:moveTo>
                    <a:pt x="1820" y="205"/>
                  </a:moveTo>
                  <a:cubicBezTo>
                    <a:pt x="2700" y="205"/>
                    <a:pt x="3415" y="900"/>
                    <a:pt x="3415" y="1749"/>
                  </a:cubicBezTo>
                  <a:cubicBezTo>
                    <a:pt x="3415" y="2199"/>
                    <a:pt x="3221" y="2618"/>
                    <a:pt x="2873" y="2915"/>
                  </a:cubicBezTo>
                  <a:cubicBezTo>
                    <a:pt x="2863" y="2915"/>
                    <a:pt x="2853" y="2935"/>
                    <a:pt x="2853" y="2935"/>
                  </a:cubicBezTo>
                  <a:cubicBezTo>
                    <a:pt x="2597" y="3201"/>
                    <a:pt x="2556" y="3640"/>
                    <a:pt x="2546" y="3845"/>
                  </a:cubicBezTo>
                  <a:lnTo>
                    <a:pt x="1094" y="3845"/>
                  </a:lnTo>
                  <a:cubicBezTo>
                    <a:pt x="1094" y="3640"/>
                    <a:pt x="1043" y="3181"/>
                    <a:pt x="767" y="2915"/>
                  </a:cubicBezTo>
                  <a:cubicBezTo>
                    <a:pt x="419" y="2618"/>
                    <a:pt x="225" y="2199"/>
                    <a:pt x="225" y="1749"/>
                  </a:cubicBezTo>
                  <a:cubicBezTo>
                    <a:pt x="225" y="900"/>
                    <a:pt x="930" y="205"/>
                    <a:pt x="1820" y="205"/>
                  </a:cubicBezTo>
                  <a:close/>
                  <a:moveTo>
                    <a:pt x="1820" y="1"/>
                  </a:moveTo>
                  <a:cubicBezTo>
                    <a:pt x="818" y="1"/>
                    <a:pt x="1" y="788"/>
                    <a:pt x="1" y="1759"/>
                  </a:cubicBezTo>
                  <a:cubicBezTo>
                    <a:pt x="1" y="2261"/>
                    <a:pt x="235" y="2751"/>
                    <a:pt x="624" y="3078"/>
                  </a:cubicBezTo>
                  <a:cubicBezTo>
                    <a:pt x="910" y="3354"/>
                    <a:pt x="880" y="3947"/>
                    <a:pt x="880" y="3958"/>
                  </a:cubicBezTo>
                  <a:cubicBezTo>
                    <a:pt x="880" y="3988"/>
                    <a:pt x="880" y="4008"/>
                    <a:pt x="910" y="4039"/>
                  </a:cubicBezTo>
                  <a:cubicBezTo>
                    <a:pt x="930" y="4060"/>
                    <a:pt x="962" y="4070"/>
                    <a:pt x="982" y="4070"/>
                  </a:cubicBezTo>
                  <a:lnTo>
                    <a:pt x="2659" y="4070"/>
                  </a:lnTo>
                  <a:cubicBezTo>
                    <a:pt x="2689" y="4070"/>
                    <a:pt x="2720" y="4060"/>
                    <a:pt x="2741" y="4039"/>
                  </a:cubicBezTo>
                  <a:cubicBezTo>
                    <a:pt x="2750" y="4019"/>
                    <a:pt x="2771" y="3988"/>
                    <a:pt x="2771" y="3958"/>
                  </a:cubicBezTo>
                  <a:cubicBezTo>
                    <a:pt x="2771" y="3947"/>
                    <a:pt x="2741" y="3354"/>
                    <a:pt x="3027" y="3078"/>
                  </a:cubicBezTo>
                  <a:cubicBezTo>
                    <a:pt x="3027" y="3068"/>
                    <a:pt x="3037" y="3068"/>
                    <a:pt x="3047" y="3058"/>
                  </a:cubicBezTo>
                  <a:cubicBezTo>
                    <a:pt x="3425" y="2720"/>
                    <a:pt x="3650" y="2250"/>
                    <a:pt x="3650" y="1759"/>
                  </a:cubicBezTo>
                  <a:cubicBezTo>
                    <a:pt x="3650" y="788"/>
                    <a:pt x="2822" y="1"/>
                    <a:pt x="1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1303;p41"/>
            <p:cNvSpPr/>
            <p:nvPr/>
          </p:nvSpPr>
          <p:spPr>
            <a:xfrm>
              <a:off x="4506723" y="4021706"/>
              <a:ext cx="96709" cy="92803"/>
            </a:xfrm>
            <a:custGeom>
              <a:avLst/>
              <a:gdLst/>
              <a:ahLst/>
              <a:cxnLst/>
              <a:rect l="l" t="t" r="r" b="b"/>
              <a:pathLst>
                <a:path w="1535" h="1473" extrusionOk="0">
                  <a:moveTo>
                    <a:pt x="113" y="0"/>
                  </a:moveTo>
                  <a:cubicBezTo>
                    <a:pt x="52" y="0"/>
                    <a:pt x="0" y="52"/>
                    <a:pt x="0" y="103"/>
                  </a:cubicBezTo>
                  <a:cubicBezTo>
                    <a:pt x="0" y="164"/>
                    <a:pt x="52" y="216"/>
                    <a:pt x="113" y="216"/>
                  </a:cubicBezTo>
                  <a:cubicBezTo>
                    <a:pt x="778" y="216"/>
                    <a:pt x="1299" y="727"/>
                    <a:pt x="1299" y="1361"/>
                  </a:cubicBezTo>
                  <a:cubicBezTo>
                    <a:pt x="1299" y="1422"/>
                    <a:pt x="1361" y="1473"/>
                    <a:pt x="1411" y="1473"/>
                  </a:cubicBezTo>
                  <a:cubicBezTo>
                    <a:pt x="1473" y="1473"/>
                    <a:pt x="1524" y="1422"/>
                    <a:pt x="1524" y="1361"/>
                  </a:cubicBezTo>
                  <a:cubicBezTo>
                    <a:pt x="1534" y="614"/>
                    <a:pt x="900" y="0"/>
                    <a:pt x="1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1304;p41"/>
            <p:cNvSpPr/>
            <p:nvPr/>
          </p:nvSpPr>
          <p:spPr>
            <a:xfrm>
              <a:off x="4450713" y="4257462"/>
              <a:ext cx="126320" cy="32950"/>
            </a:xfrm>
            <a:custGeom>
              <a:avLst/>
              <a:gdLst/>
              <a:ahLst/>
              <a:cxnLst/>
              <a:rect l="l" t="t" r="r" b="b"/>
              <a:pathLst>
                <a:path w="2005" h="523" extrusionOk="0">
                  <a:moveTo>
                    <a:pt x="1718" y="205"/>
                  </a:moveTo>
                  <a:cubicBezTo>
                    <a:pt x="1748" y="205"/>
                    <a:pt x="1769" y="225"/>
                    <a:pt x="1769" y="256"/>
                  </a:cubicBezTo>
                  <a:cubicBezTo>
                    <a:pt x="1769" y="287"/>
                    <a:pt x="1748" y="307"/>
                    <a:pt x="1728" y="307"/>
                  </a:cubicBezTo>
                  <a:lnTo>
                    <a:pt x="276" y="307"/>
                  </a:lnTo>
                  <a:cubicBezTo>
                    <a:pt x="246" y="307"/>
                    <a:pt x="225" y="287"/>
                    <a:pt x="225" y="256"/>
                  </a:cubicBezTo>
                  <a:cubicBezTo>
                    <a:pt x="225" y="225"/>
                    <a:pt x="246" y="205"/>
                    <a:pt x="276" y="205"/>
                  </a:cubicBezTo>
                  <a:close/>
                  <a:moveTo>
                    <a:pt x="276" y="0"/>
                  </a:moveTo>
                  <a:cubicBezTo>
                    <a:pt x="123" y="0"/>
                    <a:pt x="0" y="113"/>
                    <a:pt x="0" y="256"/>
                  </a:cubicBezTo>
                  <a:cubicBezTo>
                    <a:pt x="0" y="409"/>
                    <a:pt x="123" y="522"/>
                    <a:pt x="276" y="522"/>
                  </a:cubicBezTo>
                  <a:lnTo>
                    <a:pt x="1718" y="522"/>
                  </a:lnTo>
                  <a:cubicBezTo>
                    <a:pt x="1882" y="522"/>
                    <a:pt x="2004" y="409"/>
                    <a:pt x="2004" y="256"/>
                  </a:cubicBezTo>
                  <a:cubicBezTo>
                    <a:pt x="2004" y="113"/>
                    <a:pt x="1882" y="0"/>
                    <a:pt x="17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1305;p41"/>
            <p:cNvSpPr/>
            <p:nvPr/>
          </p:nvSpPr>
          <p:spPr>
            <a:xfrm>
              <a:off x="4464196" y="4297406"/>
              <a:ext cx="99292" cy="33517"/>
            </a:xfrm>
            <a:custGeom>
              <a:avLst/>
              <a:gdLst/>
              <a:ahLst/>
              <a:cxnLst/>
              <a:rect l="l" t="t" r="r" b="b"/>
              <a:pathLst>
                <a:path w="1576" h="532" extrusionOk="0">
                  <a:moveTo>
                    <a:pt x="1300" y="205"/>
                  </a:moveTo>
                  <a:cubicBezTo>
                    <a:pt x="1320" y="205"/>
                    <a:pt x="1350" y="225"/>
                    <a:pt x="1350" y="256"/>
                  </a:cubicBezTo>
                  <a:cubicBezTo>
                    <a:pt x="1350" y="287"/>
                    <a:pt x="1320" y="307"/>
                    <a:pt x="1300" y="307"/>
                  </a:cubicBezTo>
                  <a:lnTo>
                    <a:pt x="277" y="307"/>
                  </a:lnTo>
                  <a:cubicBezTo>
                    <a:pt x="246" y="307"/>
                    <a:pt x="226" y="287"/>
                    <a:pt x="226" y="256"/>
                  </a:cubicBezTo>
                  <a:cubicBezTo>
                    <a:pt x="226" y="225"/>
                    <a:pt x="246" y="205"/>
                    <a:pt x="277" y="205"/>
                  </a:cubicBezTo>
                  <a:close/>
                  <a:moveTo>
                    <a:pt x="277" y="0"/>
                  </a:moveTo>
                  <a:cubicBezTo>
                    <a:pt x="123" y="0"/>
                    <a:pt x="1" y="123"/>
                    <a:pt x="1" y="266"/>
                  </a:cubicBezTo>
                  <a:cubicBezTo>
                    <a:pt x="1" y="409"/>
                    <a:pt x="123" y="532"/>
                    <a:pt x="277" y="532"/>
                  </a:cubicBezTo>
                  <a:lnTo>
                    <a:pt x="1300" y="532"/>
                  </a:lnTo>
                  <a:cubicBezTo>
                    <a:pt x="1453" y="532"/>
                    <a:pt x="1575" y="409"/>
                    <a:pt x="1575" y="266"/>
                  </a:cubicBezTo>
                  <a:cubicBezTo>
                    <a:pt x="1575" y="113"/>
                    <a:pt x="1453" y="0"/>
                    <a:pt x="1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1306;p41"/>
            <p:cNvSpPr/>
            <p:nvPr/>
          </p:nvSpPr>
          <p:spPr>
            <a:xfrm>
              <a:off x="4506723" y="3900615"/>
              <a:ext cx="14239" cy="59978"/>
            </a:xfrm>
            <a:custGeom>
              <a:avLst/>
              <a:gdLst/>
              <a:ahLst/>
              <a:cxnLst/>
              <a:rect l="l" t="t" r="r" b="b"/>
              <a:pathLst>
                <a:path w="226" h="952" extrusionOk="0">
                  <a:moveTo>
                    <a:pt x="113" y="0"/>
                  </a:moveTo>
                  <a:cubicBezTo>
                    <a:pt x="52" y="0"/>
                    <a:pt x="0" y="52"/>
                    <a:pt x="0" y="103"/>
                  </a:cubicBezTo>
                  <a:lnTo>
                    <a:pt x="0" y="839"/>
                  </a:lnTo>
                  <a:cubicBezTo>
                    <a:pt x="0" y="900"/>
                    <a:pt x="52" y="952"/>
                    <a:pt x="113" y="952"/>
                  </a:cubicBezTo>
                  <a:cubicBezTo>
                    <a:pt x="175" y="952"/>
                    <a:pt x="225" y="900"/>
                    <a:pt x="225" y="839"/>
                  </a:cubicBezTo>
                  <a:lnTo>
                    <a:pt x="225" y="103"/>
                  </a:lnTo>
                  <a:cubicBezTo>
                    <a:pt x="225" y="52"/>
                    <a:pt x="175" y="0"/>
                    <a:pt x="1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1307;p41"/>
            <p:cNvSpPr/>
            <p:nvPr/>
          </p:nvSpPr>
          <p:spPr>
            <a:xfrm>
              <a:off x="4592406" y="3933376"/>
              <a:ext cx="42590" cy="52292"/>
            </a:xfrm>
            <a:custGeom>
              <a:avLst/>
              <a:gdLst/>
              <a:ahLst/>
              <a:cxnLst/>
              <a:rect l="l" t="t" r="r" b="b"/>
              <a:pathLst>
                <a:path w="676" h="830" extrusionOk="0">
                  <a:moveTo>
                    <a:pt x="545" y="1"/>
                  </a:moveTo>
                  <a:cubicBezTo>
                    <a:pt x="510" y="1"/>
                    <a:pt x="476" y="21"/>
                    <a:pt x="451" y="53"/>
                  </a:cubicBezTo>
                  <a:lnTo>
                    <a:pt x="31" y="657"/>
                  </a:lnTo>
                  <a:cubicBezTo>
                    <a:pt x="1" y="707"/>
                    <a:pt x="10" y="779"/>
                    <a:pt x="62" y="810"/>
                  </a:cubicBezTo>
                  <a:cubicBezTo>
                    <a:pt x="82" y="820"/>
                    <a:pt x="103" y="830"/>
                    <a:pt x="123" y="830"/>
                  </a:cubicBezTo>
                  <a:cubicBezTo>
                    <a:pt x="164" y="830"/>
                    <a:pt x="195" y="810"/>
                    <a:pt x="215" y="779"/>
                  </a:cubicBezTo>
                  <a:lnTo>
                    <a:pt x="635" y="166"/>
                  </a:lnTo>
                  <a:cubicBezTo>
                    <a:pt x="675" y="125"/>
                    <a:pt x="655" y="53"/>
                    <a:pt x="603" y="23"/>
                  </a:cubicBezTo>
                  <a:cubicBezTo>
                    <a:pt x="585" y="8"/>
                    <a:pt x="565" y="1"/>
                    <a:pt x="5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1308;p41"/>
            <p:cNvSpPr/>
            <p:nvPr/>
          </p:nvSpPr>
          <p:spPr>
            <a:xfrm>
              <a:off x="4395901" y="3931108"/>
              <a:ext cx="41960" cy="52670"/>
            </a:xfrm>
            <a:custGeom>
              <a:avLst/>
              <a:gdLst/>
              <a:ahLst/>
              <a:cxnLst/>
              <a:rect l="l" t="t" r="r" b="b"/>
              <a:pathLst>
                <a:path w="666" h="836" extrusionOk="0">
                  <a:moveTo>
                    <a:pt x="136" y="0"/>
                  </a:moveTo>
                  <a:cubicBezTo>
                    <a:pt x="114" y="0"/>
                    <a:pt x="92" y="6"/>
                    <a:pt x="73" y="18"/>
                  </a:cubicBezTo>
                  <a:cubicBezTo>
                    <a:pt x="21" y="48"/>
                    <a:pt x="1" y="120"/>
                    <a:pt x="32" y="171"/>
                  </a:cubicBezTo>
                  <a:lnTo>
                    <a:pt x="441" y="784"/>
                  </a:lnTo>
                  <a:cubicBezTo>
                    <a:pt x="471" y="825"/>
                    <a:pt x="502" y="836"/>
                    <a:pt x="543" y="836"/>
                  </a:cubicBezTo>
                  <a:cubicBezTo>
                    <a:pt x="564" y="836"/>
                    <a:pt x="584" y="825"/>
                    <a:pt x="605" y="815"/>
                  </a:cubicBezTo>
                  <a:cubicBezTo>
                    <a:pt x="655" y="784"/>
                    <a:pt x="666" y="713"/>
                    <a:pt x="635" y="661"/>
                  </a:cubicBezTo>
                  <a:lnTo>
                    <a:pt x="226" y="48"/>
                  </a:lnTo>
                  <a:cubicBezTo>
                    <a:pt x="207" y="16"/>
                    <a:pt x="172" y="0"/>
                    <a:pt x="1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1309;p41"/>
            <p:cNvSpPr/>
            <p:nvPr/>
          </p:nvSpPr>
          <p:spPr>
            <a:xfrm>
              <a:off x="4327039" y="4003435"/>
              <a:ext cx="57332" cy="35092"/>
            </a:xfrm>
            <a:custGeom>
              <a:avLst/>
              <a:gdLst/>
              <a:ahLst/>
              <a:cxnLst/>
              <a:rect l="l" t="t" r="r" b="b"/>
              <a:pathLst>
                <a:path w="910" h="557" extrusionOk="0">
                  <a:moveTo>
                    <a:pt x="124" y="0"/>
                  </a:moveTo>
                  <a:cubicBezTo>
                    <a:pt x="82" y="0"/>
                    <a:pt x="45" y="21"/>
                    <a:pt x="31" y="56"/>
                  </a:cubicBezTo>
                  <a:cubicBezTo>
                    <a:pt x="0" y="106"/>
                    <a:pt x="21" y="178"/>
                    <a:pt x="72" y="199"/>
                  </a:cubicBezTo>
                  <a:lnTo>
                    <a:pt x="737" y="546"/>
                  </a:lnTo>
                  <a:cubicBezTo>
                    <a:pt x="757" y="556"/>
                    <a:pt x="767" y="556"/>
                    <a:pt x="787" y="556"/>
                  </a:cubicBezTo>
                  <a:cubicBezTo>
                    <a:pt x="828" y="556"/>
                    <a:pt x="869" y="536"/>
                    <a:pt x="890" y="506"/>
                  </a:cubicBezTo>
                  <a:cubicBezTo>
                    <a:pt x="910" y="454"/>
                    <a:pt x="890" y="383"/>
                    <a:pt x="839" y="362"/>
                  </a:cubicBezTo>
                  <a:lnTo>
                    <a:pt x="184" y="15"/>
                  </a:lnTo>
                  <a:cubicBezTo>
                    <a:pt x="165" y="5"/>
                    <a:pt x="144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1310;p41"/>
            <p:cNvSpPr/>
            <p:nvPr/>
          </p:nvSpPr>
          <p:spPr>
            <a:xfrm>
              <a:off x="4642683" y="4003435"/>
              <a:ext cx="58025" cy="35092"/>
            </a:xfrm>
            <a:custGeom>
              <a:avLst/>
              <a:gdLst/>
              <a:ahLst/>
              <a:cxnLst/>
              <a:rect l="l" t="t" r="r" b="b"/>
              <a:pathLst>
                <a:path w="921" h="557" extrusionOk="0">
                  <a:moveTo>
                    <a:pt x="800" y="0"/>
                  </a:moveTo>
                  <a:cubicBezTo>
                    <a:pt x="781" y="0"/>
                    <a:pt x="763" y="5"/>
                    <a:pt x="746" y="15"/>
                  </a:cubicBezTo>
                  <a:lnTo>
                    <a:pt x="71" y="362"/>
                  </a:lnTo>
                  <a:cubicBezTo>
                    <a:pt x="21" y="383"/>
                    <a:pt x="0" y="454"/>
                    <a:pt x="30" y="506"/>
                  </a:cubicBezTo>
                  <a:cubicBezTo>
                    <a:pt x="51" y="536"/>
                    <a:pt x="92" y="556"/>
                    <a:pt x="123" y="556"/>
                  </a:cubicBezTo>
                  <a:cubicBezTo>
                    <a:pt x="143" y="556"/>
                    <a:pt x="164" y="556"/>
                    <a:pt x="184" y="546"/>
                  </a:cubicBezTo>
                  <a:lnTo>
                    <a:pt x="848" y="199"/>
                  </a:lnTo>
                  <a:cubicBezTo>
                    <a:pt x="900" y="178"/>
                    <a:pt x="920" y="106"/>
                    <a:pt x="889" y="56"/>
                  </a:cubicBezTo>
                  <a:cubicBezTo>
                    <a:pt x="875" y="21"/>
                    <a:pt x="838" y="0"/>
                    <a:pt x="8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1311;p41"/>
            <p:cNvSpPr/>
            <p:nvPr/>
          </p:nvSpPr>
          <p:spPr>
            <a:xfrm>
              <a:off x="4511259" y="4547337"/>
              <a:ext cx="2646" cy="63"/>
            </a:xfrm>
            <a:custGeom>
              <a:avLst/>
              <a:gdLst/>
              <a:ahLst/>
              <a:cxnLst/>
              <a:rect l="l" t="t" r="r" b="b"/>
              <a:pathLst>
                <a:path w="42" h="1" extrusionOk="0">
                  <a:moveTo>
                    <a:pt x="41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1312;p41"/>
            <p:cNvSpPr/>
            <p:nvPr/>
          </p:nvSpPr>
          <p:spPr>
            <a:xfrm>
              <a:off x="4507983" y="4547337"/>
              <a:ext cx="3339" cy="63"/>
            </a:xfrm>
            <a:custGeom>
              <a:avLst/>
              <a:gdLst/>
              <a:ahLst/>
              <a:cxnLst/>
              <a:rect l="l" t="t" r="r" b="b"/>
              <a:pathLst>
                <a:path w="53" h="1" extrusionOk="0">
                  <a:moveTo>
                    <a:pt x="52" y="0"/>
                  </a:moveTo>
                  <a:lnTo>
                    <a:pt x="3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1313;p41"/>
            <p:cNvSpPr/>
            <p:nvPr/>
          </p:nvSpPr>
          <p:spPr>
            <a:xfrm>
              <a:off x="4502249" y="4547337"/>
              <a:ext cx="2646" cy="63"/>
            </a:xfrm>
            <a:custGeom>
              <a:avLst/>
              <a:gdLst/>
              <a:ahLst/>
              <a:cxnLst/>
              <a:rect l="l" t="t" r="r" b="b"/>
              <a:pathLst>
                <a:path w="42" h="1" extrusionOk="0">
                  <a:moveTo>
                    <a:pt x="4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6" name="Google Shape;2096;p41"/>
          <p:cNvSpPr/>
          <p:nvPr/>
        </p:nvSpPr>
        <p:spPr>
          <a:xfrm rot="5400000">
            <a:off x="6539047" y="835250"/>
            <a:ext cx="364856" cy="364296"/>
          </a:xfrm>
          <a:custGeom>
            <a:avLst/>
            <a:gdLst/>
            <a:ahLst/>
            <a:cxnLst/>
            <a:rect l="l" t="t" r="r" b="b"/>
            <a:pathLst>
              <a:path w="26200" h="26161" extrusionOk="0">
                <a:moveTo>
                  <a:pt x="3919" y="1"/>
                </a:moveTo>
                <a:lnTo>
                  <a:pt x="3919" y="7639"/>
                </a:lnTo>
                <a:cubicBezTo>
                  <a:pt x="3919" y="7906"/>
                  <a:pt x="3682" y="8118"/>
                  <a:pt x="3417" y="8118"/>
                </a:cubicBezTo>
                <a:cubicBezTo>
                  <a:pt x="3406" y="8118"/>
                  <a:pt x="3394" y="8118"/>
                  <a:pt x="3382" y="8117"/>
                </a:cubicBezTo>
                <a:cubicBezTo>
                  <a:pt x="3306" y="8112"/>
                  <a:pt x="3229" y="8110"/>
                  <a:pt x="3152" y="8110"/>
                </a:cubicBezTo>
                <a:cubicBezTo>
                  <a:pt x="2884" y="8110"/>
                  <a:pt x="2610" y="8139"/>
                  <a:pt x="2348" y="8216"/>
                </a:cubicBezTo>
                <a:cubicBezTo>
                  <a:pt x="975" y="8594"/>
                  <a:pt x="0" y="9887"/>
                  <a:pt x="60" y="11300"/>
                </a:cubicBezTo>
                <a:cubicBezTo>
                  <a:pt x="120" y="12931"/>
                  <a:pt x="1472" y="14224"/>
                  <a:pt x="3104" y="14224"/>
                </a:cubicBezTo>
                <a:cubicBezTo>
                  <a:pt x="3203" y="14224"/>
                  <a:pt x="3283" y="14224"/>
                  <a:pt x="3382" y="14204"/>
                </a:cubicBezTo>
                <a:cubicBezTo>
                  <a:pt x="3394" y="14203"/>
                  <a:pt x="3406" y="14203"/>
                  <a:pt x="3417" y="14203"/>
                </a:cubicBezTo>
                <a:cubicBezTo>
                  <a:pt x="3682" y="14203"/>
                  <a:pt x="3919" y="14415"/>
                  <a:pt x="3919" y="14681"/>
                </a:cubicBezTo>
                <a:lnTo>
                  <a:pt x="3919" y="22320"/>
                </a:lnTo>
                <a:lnTo>
                  <a:pt x="11538" y="22320"/>
                </a:lnTo>
                <a:cubicBezTo>
                  <a:pt x="11817" y="22320"/>
                  <a:pt x="12035" y="22559"/>
                  <a:pt x="12016" y="22837"/>
                </a:cubicBezTo>
                <a:cubicBezTo>
                  <a:pt x="12016" y="22937"/>
                  <a:pt x="11996" y="23016"/>
                  <a:pt x="11996" y="23116"/>
                </a:cubicBezTo>
                <a:cubicBezTo>
                  <a:pt x="11996" y="24747"/>
                  <a:pt x="13289" y="26100"/>
                  <a:pt x="14920" y="26160"/>
                </a:cubicBezTo>
                <a:cubicBezTo>
                  <a:pt x="14947" y="26160"/>
                  <a:pt x="14975" y="26161"/>
                  <a:pt x="15002" y="26161"/>
                </a:cubicBezTo>
                <a:cubicBezTo>
                  <a:pt x="16363" y="26161"/>
                  <a:pt x="17613" y="25197"/>
                  <a:pt x="17983" y="23852"/>
                </a:cubicBezTo>
                <a:cubicBezTo>
                  <a:pt x="18083" y="23474"/>
                  <a:pt x="18103" y="23136"/>
                  <a:pt x="18083" y="22818"/>
                </a:cubicBezTo>
                <a:cubicBezTo>
                  <a:pt x="18063" y="22539"/>
                  <a:pt x="18282" y="22280"/>
                  <a:pt x="18560" y="22280"/>
                </a:cubicBezTo>
                <a:lnTo>
                  <a:pt x="26199" y="22280"/>
                </a:lnTo>
                <a:lnTo>
                  <a:pt x="2619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28" name="Google Shape;578;p26"/>
          <p:cNvSpPr/>
          <p:nvPr/>
        </p:nvSpPr>
        <p:spPr>
          <a:xfrm>
            <a:off x="6678467" y="968577"/>
            <a:ext cx="137550" cy="142734"/>
          </a:xfrm>
          <a:custGeom>
            <a:avLst/>
            <a:gdLst/>
            <a:ahLst/>
            <a:cxnLst/>
            <a:rect l="l" t="t" r="r" b="b"/>
            <a:pathLst>
              <a:path w="2865" h="2973" extrusionOk="0">
                <a:moveTo>
                  <a:pt x="1437" y="1148"/>
                </a:moveTo>
                <a:cubicBezTo>
                  <a:pt x="1616" y="1148"/>
                  <a:pt x="1774" y="1297"/>
                  <a:pt x="1774" y="1485"/>
                </a:cubicBezTo>
                <a:cubicBezTo>
                  <a:pt x="1774" y="1674"/>
                  <a:pt x="1616" y="1832"/>
                  <a:pt x="1437" y="1832"/>
                </a:cubicBezTo>
                <a:cubicBezTo>
                  <a:pt x="1249" y="1832"/>
                  <a:pt x="1091" y="1674"/>
                  <a:pt x="1091" y="1485"/>
                </a:cubicBezTo>
                <a:cubicBezTo>
                  <a:pt x="1091" y="1297"/>
                  <a:pt x="1249" y="1148"/>
                  <a:pt x="1437" y="1148"/>
                </a:cubicBezTo>
                <a:close/>
                <a:moveTo>
                  <a:pt x="1437" y="920"/>
                </a:moveTo>
                <a:cubicBezTo>
                  <a:pt x="1120" y="920"/>
                  <a:pt x="873" y="1178"/>
                  <a:pt x="873" y="1485"/>
                </a:cubicBezTo>
                <a:cubicBezTo>
                  <a:pt x="873" y="1802"/>
                  <a:pt x="1120" y="2051"/>
                  <a:pt x="1437" y="2051"/>
                </a:cubicBezTo>
                <a:cubicBezTo>
                  <a:pt x="1745" y="2051"/>
                  <a:pt x="2003" y="1802"/>
                  <a:pt x="2003" y="1485"/>
                </a:cubicBezTo>
                <a:cubicBezTo>
                  <a:pt x="2003" y="1178"/>
                  <a:pt x="1745" y="920"/>
                  <a:pt x="1437" y="920"/>
                </a:cubicBezTo>
                <a:close/>
                <a:moveTo>
                  <a:pt x="1433" y="224"/>
                </a:moveTo>
                <a:cubicBezTo>
                  <a:pt x="1507" y="224"/>
                  <a:pt x="1581" y="231"/>
                  <a:pt x="1655" y="246"/>
                </a:cubicBezTo>
                <a:lnTo>
                  <a:pt x="1745" y="464"/>
                </a:lnTo>
                <a:cubicBezTo>
                  <a:pt x="1754" y="494"/>
                  <a:pt x="1785" y="514"/>
                  <a:pt x="1804" y="533"/>
                </a:cubicBezTo>
                <a:cubicBezTo>
                  <a:pt x="1904" y="564"/>
                  <a:pt x="1992" y="623"/>
                  <a:pt x="2072" y="683"/>
                </a:cubicBezTo>
                <a:cubicBezTo>
                  <a:pt x="2102" y="702"/>
                  <a:pt x="2131" y="712"/>
                  <a:pt x="2161" y="712"/>
                </a:cubicBezTo>
                <a:lnTo>
                  <a:pt x="2399" y="672"/>
                </a:lnTo>
                <a:cubicBezTo>
                  <a:pt x="2498" y="791"/>
                  <a:pt x="2567" y="920"/>
                  <a:pt x="2617" y="1059"/>
                </a:cubicBezTo>
                <a:lnTo>
                  <a:pt x="2468" y="1247"/>
                </a:lnTo>
                <a:cubicBezTo>
                  <a:pt x="2459" y="1277"/>
                  <a:pt x="2448" y="1307"/>
                  <a:pt x="2448" y="1337"/>
                </a:cubicBezTo>
                <a:cubicBezTo>
                  <a:pt x="2459" y="1396"/>
                  <a:pt x="2468" y="1445"/>
                  <a:pt x="2468" y="1485"/>
                </a:cubicBezTo>
                <a:cubicBezTo>
                  <a:pt x="2468" y="1535"/>
                  <a:pt x="2459" y="1584"/>
                  <a:pt x="2448" y="1644"/>
                </a:cubicBezTo>
                <a:cubicBezTo>
                  <a:pt x="2448" y="1674"/>
                  <a:pt x="2459" y="1703"/>
                  <a:pt x="2468" y="1733"/>
                </a:cubicBezTo>
                <a:lnTo>
                  <a:pt x="2617" y="1921"/>
                </a:lnTo>
                <a:cubicBezTo>
                  <a:pt x="2567" y="2060"/>
                  <a:pt x="2498" y="2189"/>
                  <a:pt x="2399" y="2298"/>
                </a:cubicBezTo>
                <a:lnTo>
                  <a:pt x="2161" y="2269"/>
                </a:lnTo>
                <a:cubicBezTo>
                  <a:pt x="2131" y="2269"/>
                  <a:pt x="2102" y="2278"/>
                  <a:pt x="2072" y="2298"/>
                </a:cubicBezTo>
                <a:cubicBezTo>
                  <a:pt x="1992" y="2357"/>
                  <a:pt x="1904" y="2407"/>
                  <a:pt x="1804" y="2447"/>
                </a:cubicBezTo>
                <a:cubicBezTo>
                  <a:pt x="1785" y="2457"/>
                  <a:pt x="1754" y="2487"/>
                  <a:pt x="1745" y="2507"/>
                </a:cubicBezTo>
                <a:lnTo>
                  <a:pt x="1655" y="2734"/>
                </a:lnTo>
                <a:cubicBezTo>
                  <a:pt x="1581" y="2744"/>
                  <a:pt x="1507" y="2749"/>
                  <a:pt x="1433" y="2749"/>
                </a:cubicBezTo>
                <a:cubicBezTo>
                  <a:pt x="1358" y="2749"/>
                  <a:pt x="1284" y="2744"/>
                  <a:pt x="1210" y="2734"/>
                </a:cubicBezTo>
                <a:lnTo>
                  <a:pt x="1120" y="2507"/>
                </a:lnTo>
                <a:cubicBezTo>
                  <a:pt x="1111" y="2487"/>
                  <a:pt x="1091" y="2457"/>
                  <a:pt x="1061" y="2447"/>
                </a:cubicBezTo>
                <a:cubicBezTo>
                  <a:pt x="961" y="2407"/>
                  <a:pt x="873" y="2357"/>
                  <a:pt x="793" y="2298"/>
                </a:cubicBezTo>
                <a:cubicBezTo>
                  <a:pt x="763" y="2278"/>
                  <a:pt x="734" y="2269"/>
                  <a:pt x="704" y="2269"/>
                </a:cubicBezTo>
                <a:lnTo>
                  <a:pt x="466" y="2298"/>
                </a:lnTo>
                <a:cubicBezTo>
                  <a:pt x="367" y="2189"/>
                  <a:pt x="298" y="2060"/>
                  <a:pt x="248" y="1921"/>
                </a:cubicBezTo>
                <a:lnTo>
                  <a:pt x="397" y="1733"/>
                </a:lnTo>
                <a:cubicBezTo>
                  <a:pt x="417" y="1703"/>
                  <a:pt x="417" y="1674"/>
                  <a:pt x="417" y="1644"/>
                </a:cubicBezTo>
                <a:cubicBezTo>
                  <a:pt x="406" y="1584"/>
                  <a:pt x="406" y="1535"/>
                  <a:pt x="406" y="1485"/>
                </a:cubicBezTo>
                <a:cubicBezTo>
                  <a:pt x="406" y="1445"/>
                  <a:pt x="406" y="1396"/>
                  <a:pt x="417" y="1337"/>
                </a:cubicBezTo>
                <a:cubicBezTo>
                  <a:pt x="417" y="1307"/>
                  <a:pt x="417" y="1277"/>
                  <a:pt x="397" y="1247"/>
                </a:cubicBezTo>
                <a:lnTo>
                  <a:pt x="248" y="1059"/>
                </a:lnTo>
                <a:cubicBezTo>
                  <a:pt x="298" y="920"/>
                  <a:pt x="367" y="791"/>
                  <a:pt x="466" y="672"/>
                </a:cubicBezTo>
                <a:lnTo>
                  <a:pt x="704" y="712"/>
                </a:lnTo>
                <a:cubicBezTo>
                  <a:pt x="734" y="712"/>
                  <a:pt x="763" y="702"/>
                  <a:pt x="793" y="683"/>
                </a:cubicBezTo>
                <a:cubicBezTo>
                  <a:pt x="873" y="623"/>
                  <a:pt x="961" y="564"/>
                  <a:pt x="1061" y="533"/>
                </a:cubicBezTo>
                <a:cubicBezTo>
                  <a:pt x="1091" y="514"/>
                  <a:pt x="1111" y="494"/>
                  <a:pt x="1120" y="464"/>
                </a:cubicBezTo>
                <a:lnTo>
                  <a:pt x="1210" y="246"/>
                </a:lnTo>
                <a:cubicBezTo>
                  <a:pt x="1284" y="231"/>
                  <a:pt x="1358" y="224"/>
                  <a:pt x="1433" y="224"/>
                </a:cubicBezTo>
                <a:close/>
                <a:moveTo>
                  <a:pt x="1434" y="1"/>
                </a:moveTo>
                <a:cubicBezTo>
                  <a:pt x="1326" y="1"/>
                  <a:pt x="1220" y="13"/>
                  <a:pt x="1111" y="38"/>
                </a:cubicBezTo>
                <a:cubicBezTo>
                  <a:pt x="1071" y="48"/>
                  <a:pt x="1041" y="68"/>
                  <a:pt x="1031" y="108"/>
                </a:cubicBezTo>
                <a:lnTo>
                  <a:pt x="932" y="335"/>
                </a:lnTo>
                <a:cubicBezTo>
                  <a:pt x="842" y="375"/>
                  <a:pt x="763" y="425"/>
                  <a:pt x="684" y="484"/>
                </a:cubicBezTo>
                <a:lnTo>
                  <a:pt x="436" y="445"/>
                </a:lnTo>
                <a:cubicBezTo>
                  <a:pt x="406" y="445"/>
                  <a:pt x="367" y="454"/>
                  <a:pt x="337" y="484"/>
                </a:cubicBezTo>
                <a:cubicBezTo>
                  <a:pt x="188" y="643"/>
                  <a:pt x="80" y="841"/>
                  <a:pt x="10" y="1049"/>
                </a:cubicBezTo>
                <a:cubicBezTo>
                  <a:pt x="0" y="1079"/>
                  <a:pt x="10" y="1119"/>
                  <a:pt x="30" y="1148"/>
                </a:cubicBezTo>
                <a:lnTo>
                  <a:pt x="188" y="1346"/>
                </a:lnTo>
                <a:cubicBezTo>
                  <a:pt x="179" y="1396"/>
                  <a:pt x="179" y="1445"/>
                  <a:pt x="179" y="1485"/>
                </a:cubicBezTo>
                <a:cubicBezTo>
                  <a:pt x="179" y="1535"/>
                  <a:pt x="179" y="1575"/>
                  <a:pt x="188" y="1624"/>
                </a:cubicBezTo>
                <a:lnTo>
                  <a:pt x="30" y="1832"/>
                </a:lnTo>
                <a:cubicBezTo>
                  <a:pt x="10" y="1862"/>
                  <a:pt x="0" y="1901"/>
                  <a:pt x="10" y="1932"/>
                </a:cubicBezTo>
                <a:cubicBezTo>
                  <a:pt x="80" y="2139"/>
                  <a:pt x="188" y="2328"/>
                  <a:pt x="337" y="2496"/>
                </a:cubicBezTo>
                <a:cubicBezTo>
                  <a:pt x="367" y="2526"/>
                  <a:pt x="406" y="2536"/>
                  <a:pt x="436" y="2536"/>
                </a:cubicBezTo>
                <a:lnTo>
                  <a:pt x="684" y="2496"/>
                </a:lnTo>
                <a:cubicBezTo>
                  <a:pt x="763" y="2556"/>
                  <a:pt x="842" y="2606"/>
                  <a:pt x="932" y="2635"/>
                </a:cubicBezTo>
                <a:lnTo>
                  <a:pt x="1031" y="2873"/>
                </a:lnTo>
                <a:cubicBezTo>
                  <a:pt x="1041" y="2903"/>
                  <a:pt x="1071" y="2932"/>
                  <a:pt x="1111" y="2943"/>
                </a:cubicBezTo>
                <a:cubicBezTo>
                  <a:pt x="1219" y="2963"/>
                  <a:pt x="1329" y="2972"/>
                  <a:pt x="1437" y="2972"/>
                </a:cubicBezTo>
                <a:cubicBezTo>
                  <a:pt x="1536" y="2972"/>
                  <a:pt x="1646" y="2963"/>
                  <a:pt x="1765" y="2943"/>
                </a:cubicBezTo>
                <a:cubicBezTo>
                  <a:pt x="1794" y="2932"/>
                  <a:pt x="1824" y="2903"/>
                  <a:pt x="1844" y="2873"/>
                </a:cubicBezTo>
                <a:lnTo>
                  <a:pt x="1933" y="2635"/>
                </a:lnTo>
                <a:cubicBezTo>
                  <a:pt x="2023" y="2606"/>
                  <a:pt x="2102" y="2556"/>
                  <a:pt x="2181" y="2496"/>
                </a:cubicBezTo>
                <a:lnTo>
                  <a:pt x="2429" y="2536"/>
                </a:lnTo>
                <a:cubicBezTo>
                  <a:pt x="2468" y="2536"/>
                  <a:pt x="2498" y="2526"/>
                  <a:pt x="2528" y="2496"/>
                </a:cubicBezTo>
                <a:cubicBezTo>
                  <a:pt x="2677" y="2328"/>
                  <a:pt x="2785" y="2139"/>
                  <a:pt x="2855" y="1932"/>
                </a:cubicBezTo>
                <a:cubicBezTo>
                  <a:pt x="2865" y="1901"/>
                  <a:pt x="2855" y="1862"/>
                  <a:pt x="2835" y="1832"/>
                </a:cubicBezTo>
                <a:lnTo>
                  <a:pt x="2677" y="1624"/>
                </a:lnTo>
                <a:cubicBezTo>
                  <a:pt x="2686" y="1575"/>
                  <a:pt x="2686" y="1535"/>
                  <a:pt x="2686" y="1485"/>
                </a:cubicBezTo>
                <a:cubicBezTo>
                  <a:pt x="2686" y="1445"/>
                  <a:pt x="2686" y="1396"/>
                  <a:pt x="2677" y="1346"/>
                </a:cubicBezTo>
                <a:lnTo>
                  <a:pt x="2835" y="1148"/>
                </a:lnTo>
                <a:cubicBezTo>
                  <a:pt x="2855" y="1119"/>
                  <a:pt x="2865" y="1079"/>
                  <a:pt x="2855" y="1049"/>
                </a:cubicBezTo>
                <a:cubicBezTo>
                  <a:pt x="2785" y="841"/>
                  <a:pt x="2677" y="643"/>
                  <a:pt x="2528" y="484"/>
                </a:cubicBezTo>
                <a:cubicBezTo>
                  <a:pt x="2498" y="454"/>
                  <a:pt x="2468" y="445"/>
                  <a:pt x="2429" y="445"/>
                </a:cubicBezTo>
                <a:lnTo>
                  <a:pt x="2181" y="484"/>
                </a:lnTo>
                <a:cubicBezTo>
                  <a:pt x="2102" y="425"/>
                  <a:pt x="2023" y="375"/>
                  <a:pt x="1933" y="335"/>
                </a:cubicBezTo>
                <a:lnTo>
                  <a:pt x="1844" y="108"/>
                </a:lnTo>
                <a:cubicBezTo>
                  <a:pt x="1824" y="68"/>
                  <a:pt x="1794" y="48"/>
                  <a:pt x="1765" y="38"/>
                </a:cubicBezTo>
                <a:cubicBezTo>
                  <a:pt x="1651" y="13"/>
                  <a:pt x="1542" y="1"/>
                  <a:pt x="143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2096;p41"/>
          <p:cNvSpPr/>
          <p:nvPr/>
        </p:nvSpPr>
        <p:spPr>
          <a:xfrm rot="5400000">
            <a:off x="3596266" y="3614883"/>
            <a:ext cx="364858" cy="364298"/>
          </a:xfrm>
          <a:custGeom>
            <a:avLst/>
            <a:gdLst/>
            <a:ahLst/>
            <a:cxnLst/>
            <a:rect l="l" t="t" r="r" b="b"/>
            <a:pathLst>
              <a:path w="26200" h="26161" extrusionOk="0">
                <a:moveTo>
                  <a:pt x="3919" y="1"/>
                </a:moveTo>
                <a:lnTo>
                  <a:pt x="3919" y="7639"/>
                </a:lnTo>
                <a:cubicBezTo>
                  <a:pt x="3919" y="7906"/>
                  <a:pt x="3682" y="8118"/>
                  <a:pt x="3417" y="8118"/>
                </a:cubicBezTo>
                <a:cubicBezTo>
                  <a:pt x="3406" y="8118"/>
                  <a:pt x="3394" y="8118"/>
                  <a:pt x="3382" y="8117"/>
                </a:cubicBezTo>
                <a:cubicBezTo>
                  <a:pt x="3306" y="8112"/>
                  <a:pt x="3229" y="8110"/>
                  <a:pt x="3152" y="8110"/>
                </a:cubicBezTo>
                <a:cubicBezTo>
                  <a:pt x="2884" y="8110"/>
                  <a:pt x="2610" y="8139"/>
                  <a:pt x="2348" y="8216"/>
                </a:cubicBezTo>
                <a:cubicBezTo>
                  <a:pt x="975" y="8594"/>
                  <a:pt x="0" y="9887"/>
                  <a:pt x="60" y="11300"/>
                </a:cubicBezTo>
                <a:cubicBezTo>
                  <a:pt x="120" y="12931"/>
                  <a:pt x="1472" y="14224"/>
                  <a:pt x="3104" y="14224"/>
                </a:cubicBezTo>
                <a:cubicBezTo>
                  <a:pt x="3203" y="14224"/>
                  <a:pt x="3283" y="14224"/>
                  <a:pt x="3382" y="14204"/>
                </a:cubicBezTo>
                <a:cubicBezTo>
                  <a:pt x="3394" y="14203"/>
                  <a:pt x="3406" y="14203"/>
                  <a:pt x="3417" y="14203"/>
                </a:cubicBezTo>
                <a:cubicBezTo>
                  <a:pt x="3682" y="14203"/>
                  <a:pt x="3919" y="14415"/>
                  <a:pt x="3919" y="14681"/>
                </a:cubicBezTo>
                <a:lnTo>
                  <a:pt x="3919" y="22320"/>
                </a:lnTo>
                <a:lnTo>
                  <a:pt x="11538" y="22320"/>
                </a:lnTo>
                <a:cubicBezTo>
                  <a:pt x="11817" y="22320"/>
                  <a:pt x="12035" y="22559"/>
                  <a:pt x="12016" y="22837"/>
                </a:cubicBezTo>
                <a:cubicBezTo>
                  <a:pt x="12016" y="22937"/>
                  <a:pt x="11996" y="23016"/>
                  <a:pt x="11996" y="23116"/>
                </a:cubicBezTo>
                <a:cubicBezTo>
                  <a:pt x="11996" y="24747"/>
                  <a:pt x="13289" y="26100"/>
                  <a:pt x="14920" y="26160"/>
                </a:cubicBezTo>
                <a:cubicBezTo>
                  <a:pt x="14947" y="26160"/>
                  <a:pt x="14975" y="26161"/>
                  <a:pt x="15002" y="26161"/>
                </a:cubicBezTo>
                <a:cubicBezTo>
                  <a:pt x="16363" y="26161"/>
                  <a:pt x="17613" y="25197"/>
                  <a:pt x="17983" y="23852"/>
                </a:cubicBezTo>
                <a:cubicBezTo>
                  <a:pt x="18083" y="23474"/>
                  <a:pt x="18103" y="23136"/>
                  <a:pt x="18083" y="22818"/>
                </a:cubicBezTo>
                <a:cubicBezTo>
                  <a:pt x="18063" y="22539"/>
                  <a:pt x="18282" y="22280"/>
                  <a:pt x="18560" y="22280"/>
                </a:cubicBezTo>
                <a:lnTo>
                  <a:pt x="26199" y="22280"/>
                </a:lnTo>
                <a:lnTo>
                  <a:pt x="2619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35" name="Google Shape;980;p23"/>
          <p:cNvSpPr/>
          <p:nvPr/>
        </p:nvSpPr>
        <p:spPr>
          <a:xfrm>
            <a:off x="3722278" y="3739108"/>
            <a:ext cx="155634" cy="155628"/>
          </a:xfrm>
          <a:custGeom>
            <a:avLst/>
            <a:gdLst/>
            <a:ahLst/>
            <a:cxnLst/>
            <a:rect l="l" t="t" r="r" b="b"/>
            <a:pathLst>
              <a:path w="11815" h="11846" extrusionOk="0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28" name="Группа 1027"/>
          <p:cNvGrpSpPr/>
          <p:nvPr/>
        </p:nvGrpSpPr>
        <p:grpSpPr>
          <a:xfrm>
            <a:off x="683927" y="3848411"/>
            <a:ext cx="1972708" cy="840036"/>
            <a:chOff x="500258" y="3766608"/>
            <a:chExt cx="2340046" cy="996458"/>
          </a:xfrm>
          <a:effectLst>
            <a:outerShdw blurRad="101600" dist="88900" dir="19140000" sx="95000" sy="95000" algn="ctr" rotWithShape="0">
              <a:srgbClr val="000000">
                <a:alpha val="19000"/>
              </a:srgbClr>
            </a:outerShdw>
          </a:effectLst>
        </p:grpSpPr>
        <p:sp>
          <p:nvSpPr>
            <p:cNvPr id="310" name="Google Shape;2097;p41"/>
            <p:cNvSpPr/>
            <p:nvPr/>
          </p:nvSpPr>
          <p:spPr>
            <a:xfrm rot="10800000">
              <a:off x="1228088" y="3895710"/>
              <a:ext cx="1003564" cy="738178"/>
            </a:xfrm>
            <a:custGeom>
              <a:avLst/>
              <a:gdLst/>
              <a:ahLst/>
              <a:cxnLst/>
              <a:rect l="l" t="t" r="r" b="b"/>
              <a:pathLst>
                <a:path w="30317" h="22301" extrusionOk="0">
                  <a:moveTo>
                    <a:pt x="3899" y="0"/>
                  </a:moveTo>
                  <a:lnTo>
                    <a:pt x="3899" y="7639"/>
                  </a:lnTo>
                  <a:cubicBezTo>
                    <a:pt x="3899" y="7879"/>
                    <a:pt x="3695" y="8101"/>
                    <a:pt x="3443" y="8101"/>
                  </a:cubicBezTo>
                  <a:cubicBezTo>
                    <a:pt x="3423" y="8101"/>
                    <a:pt x="3403" y="8100"/>
                    <a:pt x="3382" y="8097"/>
                  </a:cubicBezTo>
                  <a:cubicBezTo>
                    <a:pt x="3306" y="8092"/>
                    <a:pt x="3229" y="8090"/>
                    <a:pt x="3152" y="8090"/>
                  </a:cubicBezTo>
                  <a:cubicBezTo>
                    <a:pt x="2884" y="8090"/>
                    <a:pt x="2610" y="8119"/>
                    <a:pt x="2348" y="8196"/>
                  </a:cubicBezTo>
                  <a:cubicBezTo>
                    <a:pt x="1075" y="8554"/>
                    <a:pt x="1" y="9967"/>
                    <a:pt x="60" y="11280"/>
                  </a:cubicBezTo>
                  <a:cubicBezTo>
                    <a:pt x="120" y="12931"/>
                    <a:pt x="1473" y="14224"/>
                    <a:pt x="3104" y="14224"/>
                  </a:cubicBezTo>
                  <a:cubicBezTo>
                    <a:pt x="3203" y="14224"/>
                    <a:pt x="3283" y="14224"/>
                    <a:pt x="3382" y="14184"/>
                  </a:cubicBezTo>
                  <a:cubicBezTo>
                    <a:pt x="3394" y="14183"/>
                    <a:pt x="3406" y="14183"/>
                    <a:pt x="3417" y="14183"/>
                  </a:cubicBezTo>
                  <a:cubicBezTo>
                    <a:pt x="3681" y="14183"/>
                    <a:pt x="3899" y="14395"/>
                    <a:pt x="3899" y="14661"/>
                  </a:cubicBezTo>
                  <a:lnTo>
                    <a:pt x="3899" y="22300"/>
                  </a:lnTo>
                  <a:lnTo>
                    <a:pt x="26179" y="22300"/>
                  </a:lnTo>
                  <a:lnTo>
                    <a:pt x="26179" y="15179"/>
                  </a:lnTo>
                  <a:cubicBezTo>
                    <a:pt x="26179" y="15008"/>
                    <a:pt x="26396" y="14819"/>
                    <a:pt x="26623" y="14819"/>
                  </a:cubicBezTo>
                  <a:cubicBezTo>
                    <a:pt x="26634" y="14819"/>
                    <a:pt x="26646" y="14820"/>
                    <a:pt x="26657" y="14820"/>
                  </a:cubicBezTo>
                  <a:cubicBezTo>
                    <a:pt x="26796" y="14840"/>
                    <a:pt x="26935" y="14850"/>
                    <a:pt x="27072" y="14850"/>
                  </a:cubicBezTo>
                  <a:cubicBezTo>
                    <a:pt x="27209" y="14850"/>
                    <a:pt x="27343" y="14840"/>
                    <a:pt x="27472" y="14820"/>
                  </a:cubicBezTo>
                  <a:cubicBezTo>
                    <a:pt x="28845" y="14641"/>
                    <a:pt x="29959" y="13527"/>
                    <a:pt x="30118" y="12135"/>
                  </a:cubicBezTo>
                  <a:cubicBezTo>
                    <a:pt x="30317" y="10325"/>
                    <a:pt x="28905" y="8753"/>
                    <a:pt x="27114" y="8753"/>
                  </a:cubicBezTo>
                  <a:cubicBezTo>
                    <a:pt x="26955" y="8753"/>
                    <a:pt x="26816" y="8753"/>
                    <a:pt x="26657" y="8773"/>
                  </a:cubicBezTo>
                  <a:cubicBezTo>
                    <a:pt x="26646" y="8774"/>
                    <a:pt x="26635" y="8774"/>
                    <a:pt x="26624" y="8774"/>
                  </a:cubicBezTo>
                  <a:cubicBezTo>
                    <a:pt x="26396" y="8774"/>
                    <a:pt x="26179" y="8583"/>
                    <a:pt x="26179" y="8355"/>
                  </a:cubicBezTo>
                  <a:lnTo>
                    <a:pt x="2617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2096;p41"/>
            <p:cNvSpPr/>
            <p:nvPr/>
          </p:nvSpPr>
          <p:spPr>
            <a:xfrm rot="5400000">
              <a:off x="1973692" y="3767276"/>
              <a:ext cx="867280" cy="865944"/>
            </a:xfrm>
            <a:custGeom>
              <a:avLst/>
              <a:gdLst/>
              <a:ahLst/>
              <a:cxnLst/>
              <a:rect l="l" t="t" r="r" b="b"/>
              <a:pathLst>
                <a:path w="26200" h="26161" extrusionOk="0">
                  <a:moveTo>
                    <a:pt x="3919" y="1"/>
                  </a:moveTo>
                  <a:lnTo>
                    <a:pt x="3919" y="7639"/>
                  </a:lnTo>
                  <a:cubicBezTo>
                    <a:pt x="3919" y="7906"/>
                    <a:pt x="3682" y="8118"/>
                    <a:pt x="3417" y="8118"/>
                  </a:cubicBezTo>
                  <a:cubicBezTo>
                    <a:pt x="3406" y="8118"/>
                    <a:pt x="3394" y="8118"/>
                    <a:pt x="3382" y="8117"/>
                  </a:cubicBezTo>
                  <a:cubicBezTo>
                    <a:pt x="3306" y="8112"/>
                    <a:pt x="3229" y="8110"/>
                    <a:pt x="3152" y="8110"/>
                  </a:cubicBezTo>
                  <a:cubicBezTo>
                    <a:pt x="2884" y="8110"/>
                    <a:pt x="2610" y="8139"/>
                    <a:pt x="2348" y="8216"/>
                  </a:cubicBezTo>
                  <a:cubicBezTo>
                    <a:pt x="975" y="8594"/>
                    <a:pt x="0" y="9887"/>
                    <a:pt x="60" y="11300"/>
                  </a:cubicBezTo>
                  <a:cubicBezTo>
                    <a:pt x="120" y="12931"/>
                    <a:pt x="1472" y="14224"/>
                    <a:pt x="3104" y="14224"/>
                  </a:cubicBezTo>
                  <a:cubicBezTo>
                    <a:pt x="3203" y="14224"/>
                    <a:pt x="3283" y="14224"/>
                    <a:pt x="3382" y="14204"/>
                  </a:cubicBezTo>
                  <a:cubicBezTo>
                    <a:pt x="3394" y="14203"/>
                    <a:pt x="3406" y="14203"/>
                    <a:pt x="3417" y="14203"/>
                  </a:cubicBezTo>
                  <a:cubicBezTo>
                    <a:pt x="3682" y="14203"/>
                    <a:pt x="3919" y="14415"/>
                    <a:pt x="3919" y="14681"/>
                  </a:cubicBezTo>
                  <a:lnTo>
                    <a:pt x="3919" y="22320"/>
                  </a:lnTo>
                  <a:lnTo>
                    <a:pt x="11538" y="22320"/>
                  </a:lnTo>
                  <a:cubicBezTo>
                    <a:pt x="11817" y="22320"/>
                    <a:pt x="12035" y="22559"/>
                    <a:pt x="12016" y="22837"/>
                  </a:cubicBezTo>
                  <a:cubicBezTo>
                    <a:pt x="12016" y="22937"/>
                    <a:pt x="11996" y="23016"/>
                    <a:pt x="11996" y="23116"/>
                  </a:cubicBezTo>
                  <a:cubicBezTo>
                    <a:pt x="11996" y="24747"/>
                    <a:pt x="13289" y="26100"/>
                    <a:pt x="14920" y="26160"/>
                  </a:cubicBezTo>
                  <a:cubicBezTo>
                    <a:pt x="14947" y="26160"/>
                    <a:pt x="14975" y="26161"/>
                    <a:pt x="15002" y="26161"/>
                  </a:cubicBezTo>
                  <a:cubicBezTo>
                    <a:pt x="16363" y="26161"/>
                    <a:pt x="17613" y="25197"/>
                    <a:pt x="17983" y="23852"/>
                  </a:cubicBezTo>
                  <a:cubicBezTo>
                    <a:pt x="18083" y="23474"/>
                    <a:pt x="18103" y="23136"/>
                    <a:pt x="18083" y="22818"/>
                  </a:cubicBezTo>
                  <a:cubicBezTo>
                    <a:pt x="18063" y="22539"/>
                    <a:pt x="18282" y="22280"/>
                    <a:pt x="18560" y="22280"/>
                  </a:cubicBezTo>
                  <a:lnTo>
                    <a:pt x="26199" y="22280"/>
                  </a:lnTo>
                  <a:lnTo>
                    <a:pt x="26199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2096;p41"/>
            <p:cNvSpPr/>
            <p:nvPr/>
          </p:nvSpPr>
          <p:spPr>
            <a:xfrm rot="16200000" flipV="1">
              <a:off x="499590" y="3896454"/>
              <a:ext cx="867280" cy="865944"/>
            </a:xfrm>
            <a:custGeom>
              <a:avLst/>
              <a:gdLst/>
              <a:ahLst/>
              <a:cxnLst/>
              <a:rect l="l" t="t" r="r" b="b"/>
              <a:pathLst>
                <a:path w="26200" h="26161" extrusionOk="0">
                  <a:moveTo>
                    <a:pt x="3919" y="1"/>
                  </a:moveTo>
                  <a:lnTo>
                    <a:pt x="3919" y="7639"/>
                  </a:lnTo>
                  <a:cubicBezTo>
                    <a:pt x="3919" y="7906"/>
                    <a:pt x="3682" y="8118"/>
                    <a:pt x="3417" y="8118"/>
                  </a:cubicBezTo>
                  <a:cubicBezTo>
                    <a:pt x="3406" y="8118"/>
                    <a:pt x="3394" y="8118"/>
                    <a:pt x="3382" y="8117"/>
                  </a:cubicBezTo>
                  <a:cubicBezTo>
                    <a:pt x="3306" y="8112"/>
                    <a:pt x="3229" y="8110"/>
                    <a:pt x="3152" y="8110"/>
                  </a:cubicBezTo>
                  <a:cubicBezTo>
                    <a:pt x="2884" y="8110"/>
                    <a:pt x="2610" y="8139"/>
                    <a:pt x="2348" y="8216"/>
                  </a:cubicBezTo>
                  <a:cubicBezTo>
                    <a:pt x="975" y="8594"/>
                    <a:pt x="0" y="9887"/>
                    <a:pt x="60" y="11300"/>
                  </a:cubicBezTo>
                  <a:cubicBezTo>
                    <a:pt x="120" y="12931"/>
                    <a:pt x="1472" y="14224"/>
                    <a:pt x="3104" y="14224"/>
                  </a:cubicBezTo>
                  <a:cubicBezTo>
                    <a:pt x="3203" y="14224"/>
                    <a:pt x="3283" y="14224"/>
                    <a:pt x="3382" y="14204"/>
                  </a:cubicBezTo>
                  <a:cubicBezTo>
                    <a:pt x="3394" y="14203"/>
                    <a:pt x="3406" y="14203"/>
                    <a:pt x="3417" y="14203"/>
                  </a:cubicBezTo>
                  <a:cubicBezTo>
                    <a:pt x="3682" y="14203"/>
                    <a:pt x="3919" y="14415"/>
                    <a:pt x="3919" y="14681"/>
                  </a:cubicBezTo>
                  <a:lnTo>
                    <a:pt x="3919" y="22320"/>
                  </a:lnTo>
                  <a:lnTo>
                    <a:pt x="11538" y="22320"/>
                  </a:lnTo>
                  <a:cubicBezTo>
                    <a:pt x="11817" y="22320"/>
                    <a:pt x="12035" y="22559"/>
                    <a:pt x="12016" y="22837"/>
                  </a:cubicBezTo>
                  <a:cubicBezTo>
                    <a:pt x="12016" y="22937"/>
                    <a:pt x="11996" y="23016"/>
                    <a:pt x="11996" y="23116"/>
                  </a:cubicBezTo>
                  <a:cubicBezTo>
                    <a:pt x="11996" y="24747"/>
                    <a:pt x="13289" y="26100"/>
                    <a:pt x="14920" y="26160"/>
                  </a:cubicBezTo>
                  <a:cubicBezTo>
                    <a:pt x="14947" y="26160"/>
                    <a:pt x="14975" y="26161"/>
                    <a:pt x="15002" y="26161"/>
                  </a:cubicBezTo>
                  <a:cubicBezTo>
                    <a:pt x="16363" y="26161"/>
                    <a:pt x="17613" y="25197"/>
                    <a:pt x="17983" y="23852"/>
                  </a:cubicBezTo>
                  <a:cubicBezTo>
                    <a:pt x="18083" y="23474"/>
                    <a:pt x="18103" y="23136"/>
                    <a:pt x="18083" y="22818"/>
                  </a:cubicBezTo>
                  <a:cubicBezTo>
                    <a:pt x="18063" y="22539"/>
                    <a:pt x="18282" y="22280"/>
                    <a:pt x="18560" y="22280"/>
                  </a:cubicBezTo>
                  <a:lnTo>
                    <a:pt x="26199" y="22280"/>
                  </a:lnTo>
                  <a:lnTo>
                    <a:pt x="26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8" name="Google Shape;14159;p73"/>
            <p:cNvGrpSpPr/>
            <p:nvPr/>
          </p:nvGrpSpPr>
          <p:grpSpPr>
            <a:xfrm>
              <a:off x="793979" y="4098273"/>
              <a:ext cx="382574" cy="306052"/>
              <a:chOff x="7500054" y="2934735"/>
              <a:chExt cx="350576" cy="280454"/>
            </a:xfrm>
            <a:solidFill>
              <a:schemeClr val="bg1"/>
            </a:solidFill>
          </p:grpSpPr>
          <p:sp>
            <p:nvSpPr>
              <p:cNvPr id="289" name="Google Shape;14160;p73"/>
              <p:cNvSpPr/>
              <p:nvPr/>
            </p:nvSpPr>
            <p:spPr>
              <a:xfrm>
                <a:off x="7571671" y="2959371"/>
                <a:ext cx="191426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6014" h="322" extrusionOk="0">
                    <a:moveTo>
                      <a:pt x="156" y="0"/>
                    </a:moveTo>
                    <a:cubicBezTo>
                      <a:pt x="72" y="0"/>
                      <a:pt x="1" y="71"/>
                      <a:pt x="1" y="167"/>
                    </a:cubicBezTo>
                    <a:cubicBezTo>
                      <a:pt x="1" y="250"/>
                      <a:pt x="72" y="322"/>
                      <a:pt x="156" y="322"/>
                    </a:cubicBezTo>
                    <a:lnTo>
                      <a:pt x="5847" y="322"/>
                    </a:lnTo>
                    <a:cubicBezTo>
                      <a:pt x="5930" y="322"/>
                      <a:pt x="6014" y="250"/>
                      <a:pt x="6014" y="167"/>
                    </a:cubicBezTo>
                    <a:cubicBezTo>
                      <a:pt x="6014" y="71"/>
                      <a:pt x="5930" y="0"/>
                      <a:pt x="58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14161;p73"/>
              <p:cNvSpPr/>
              <p:nvPr/>
            </p:nvSpPr>
            <p:spPr>
              <a:xfrm>
                <a:off x="7500054" y="2934735"/>
                <a:ext cx="350576" cy="280454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8811" extrusionOk="0">
                    <a:moveTo>
                      <a:pt x="1501" y="310"/>
                    </a:moveTo>
                    <a:lnTo>
                      <a:pt x="1501" y="1560"/>
                    </a:lnTo>
                    <a:lnTo>
                      <a:pt x="310" y="1560"/>
                    </a:lnTo>
                    <a:lnTo>
                      <a:pt x="310" y="417"/>
                    </a:lnTo>
                    <a:cubicBezTo>
                      <a:pt x="310" y="357"/>
                      <a:pt x="358" y="310"/>
                      <a:pt x="417" y="310"/>
                    </a:cubicBezTo>
                    <a:close/>
                    <a:moveTo>
                      <a:pt x="8990" y="310"/>
                    </a:moveTo>
                    <a:cubicBezTo>
                      <a:pt x="9049" y="310"/>
                      <a:pt x="9097" y="357"/>
                      <a:pt x="9097" y="417"/>
                    </a:cubicBezTo>
                    <a:lnTo>
                      <a:pt x="9097" y="1560"/>
                    </a:lnTo>
                    <a:lnTo>
                      <a:pt x="1834" y="1560"/>
                    </a:lnTo>
                    <a:lnTo>
                      <a:pt x="1834" y="310"/>
                    </a:lnTo>
                    <a:close/>
                    <a:moveTo>
                      <a:pt x="10419" y="3453"/>
                    </a:moveTo>
                    <a:cubicBezTo>
                      <a:pt x="10561" y="3453"/>
                      <a:pt x="10704" y="3572"/>
                      <a:pt x="10704" y="3739"/>
                    </a:cubicBezTo>
                    <a:cubicBezTo>
                      <a:pt x="10704" y="3893"/>
                      <a:pt x="10561" y="4013"/>
                      <a:pt x="10419" y="4013"/>
                    </a:cubicBezTo>
                    <a:cubicBezTo>
                      <a:pt x="10264" y="4013"/>
                      <a:pt x="10133" y="3893"/>
                      <a:pt x="10133" y="3739"/>
                    </a:cubicBezTo>
                    <a:cubicBezTo>
                      <a:pt x="10133" y="3572"/>
                      <a:pt x="10252" y="3453"/>
                      <a:pt x="10419" y="3453"/>
                    </a:cubicBezTo>
                    <a:close/>
                    <a:moveTo>
                      <a:pt x="6537" y="4786"/>
                    </a:moveTo>
                    <a:cubicBezTo>
                      <a:pt x="6680" y="4786"/>
                      <a:pt x="6811" y="4906"/>
                      <a:pt x="6811" y="5072"/>
                    </a:cubicBezTo>
                    <a:cubicBezTo>
                      <a:pt x="6811" y="5239"/>
                      <a:pt x="6680" y="5358"/>
                      <a:pt x="6537" y="5358"/>
                    </a:cubicBezTo>
                    <a:cubicBezTo>
                      <a:pt x="6382" y="5358"/>
                      <a:pt x="6251" y="5239"/>
                      <a:pt x="6251" y="5072"/>
                    </a:cubicBezTo>
                    <a:cubicBezTo>
                      <a:pt x="6251" y="4906"/>
                      <a:pt x="6370" y="4786"/>
                      <a:pt x="6537" y="4786"/>
                    </a:cubicBezTo>
                    <a:close/>
                    <a:moveTo>
                      <a:pt x="8240" y="6156"/>
                    </a:moveTo>
                    <a:cubicBezTo>
                      <a:pt x="8394" y="6156"/>
                      <a:pt x="8525" y="6275"/>
                      <a:pt x="8525" y="6441"/>
                    </a:cubicBezTo>
                    <a:cubicBezTo>
                      <a:pt x="8525" y="6608"/>
                      <a:pt x="8394" y="6727"/>
                      <a:pt x="8240" y="6727"/>
                    </a:cubicBezTo>
                    <a:cubicBezTo>
                      <a:pt x="8097" y="6727"/>
                      <a:pt x="7966" y="6608"/>
                      <a:pt x="7966" y="6441"/>
                    </a:cubicBezTo>
                    <a:cubicBezTo>
                      <a:pt x="7966" y="6299"/>
                      <a:pt x="8073" y="6156"/>
                      <a:pt x="8240" y="6156"/>
                    </a:cubicBezTo>
                    <a:close/>
                    <a:moveTo>
                      <a:pt x="4811" y="6382"/>
                    </a:moveTo>
                    <a:cubicBezTo>
                      <a:pt x="4954" y="6382"/>
                      <a:pt x="5085" y="6501"/>
                      <a:pt x="5085" y="6668"/>
                    </a:cubicBezTo>
                    <a:cubicBezTo>
                      <a:pt x="5085" y="6834"/>
                      <a:pt x="4954" y="6953"/>
                      <a:pt x="4811" y="6953"/>
                    </a:cubicBezTo>
                    <a:cubicBezTo>
                      <a:pt x="4656" y="6953"/>
                      <a:pt x="4525" y="6834"/>
                      <a:pt x="4525" y="6668"/>
                    </a:cubicBezTo>
                    <a:cubicBezTo>
                      <a:pt x="4525" y="6501"/>
                      <a:pt x="4644" y="6382"/>
                      <a:pt x="4811" y="6382"/>
                    </a:cubicBezTo>
                    <a:close/>
                    <a:moveTo>
                      <a:pt x="417" y="0"/>
                    </a:moveTo>
                    <a:cubicBezTo>
                      <a:pt x="179" y="0"/>
                      <a:pt x="1" y="143"/>
                      <a:pt x="1" y="417"/>
                    </a:cubicBezTo>
                    <a:lnTo>
                      <a:pt x="1" y="8382"/>
                    </a:lnTo>
                    <a:cubicBezTo>
                      <a:pt x="1" y="8620"/>
                      <a:pt x="191" y="8787"/>
                      <a:pt x="417" y="8787"/>
                    </a:cubicBezTo>
                    <a:lnTo>
                      <a:pt x="4513" y="8787"/>
                    </a:lnTo>
                    <a:cubicBezTo>
                      <a:pt x="4596" y="8787"/>
                      <a:pt x="4668" y="8715"/>
                      <a:pt x="4668" y="8632"/>
                    </a:cubicBezTo>
                    <a:cubicBezTo>
                      <a:pt x="4668" y="8537"/>
                      <a:pt x="4596" y="8465"/>
                      <a:pt x="4513" y="8465"/>
                    </a:cubicBezTo>
                    <a:lnTo>
                      <a:pt x="417" y="8465"/>
                    </a:lnTo>
                    <a:cubicBezTo>
                      <a:pt x="358" y="8465"/>
                      <a:pt x="310" y="8418"/>
                      <a:pt x="310" y="8358"/>
                    </a:cubicBezTo>
                    <a:lnTo>
                      <a:pt x="310" y="1869"/>
                    </a:lnTo>
                    <a:lnTo>
                      <a:pt x="9073" y="1869"/>
                    </a:lnTo>
                    <a:lnTo>
                      <a:pt x="9073" y="5144"/>
                    </a:lnTo>
                    <a:lnTo>
                      <a:pt x="8502" y="5894"/>
                    </a:lnTo>
                    <a:cubicBezTo>
                      <a:pt x="8418" y="5846"/>
                      <a:pt x="8335" y="5834"/>
                      <a:pt x="8240" y="5834"/>
                    </a:cubicBezTo>
                    <a:cubicBezTo>
                      <a:pt x="8109" y="5834"/>
                      <a:pt x="7978" y="5870"/>
                      <a:pt x="7871" y="5965"/>
                    </a:cubicBezTo>
                    <a:lnTo>
                      <a:pt x="7073" y="5322"/>
                    </a:lnTo>
                    <a:cubicBezTo>
                      <a:pt x="7109" y="5251"/>
                      <a:pt x="7132" y="5156"/>
                      <a:pt x="7132" y="5060"/>
                    </a:cubicBezTo>
                    <a:cubicBezTo>
                      <a:pt x="7132" y="4727"/>
                      <a:pt x="6859" y="4441"/>
                      <a:pt x="6513" y="4441"/>
                    </a:cubicBezTo>
                    <a:cubicBezTo>
                      <a:pt x="6192" y="4441"/>
                      <a:pt x="5906" y="4715"/>
                      <a:pt x="5906" y="5060"/>
                    </a:cubicBezTo>
                    <a:cubicBezTo>
                      <a:pt x="5906" y="5167"/>
                      <a:pt x="5942" y="5263"/>
                      <a:pt x="5978" y="5358"/>
                    </a:cubicBezTo>
                    <a:lnTo>
                      <a:pt x="5108" y="6144"/>
                    </a:lnTo>
                    <a:cubicBezTo>
                      <a:pt x="5013" y="6084"/>
                      <a:pt x="4906" y="6049"/>
                      <a:pt x="4787" y="6049"/>
                    </a:cubicBezTo>
                    <a:cubicBezTo>
                      <a:pt x="4465" y="6049"/>
                      <a:pt x="4180" y="6322"/>
                      <a:pt x="4180" y="6668"/>
                    </a:cubicBezTo>
                    <a:cubicBezTo>
                      <a:pt x="4180" y="6989"/>
                      <a:pt x="4454" y="7275"/>
                      <a:pt x="4787" y="7275"/>
                    </a:cubicBezTo>
                    <a:cubicBezTo>
                      <a:pt x="5132" y="7275"/>
                      <a:pt x="5406" y="7001"/>
                      <a:pt x="5406" y="6668"/>
                    </a:cubicBezTo>
                    <a:cubicBezTo>
                      <a:pt x="5406" y="6560"/>
                      <a:pt x="5370" y="6465"/>
                      <a:pt x="5323" y="6382"/>
                    </a:cubicBezTo>
                    <a:lnTo>
                      <a:pt x="6204" y="5572"/>
                    </a:lnTo>
                    <a:cubicBezTo>
                      <a:pt x="6299" y="5620"/>
                      <a:pt x="6394" y="5656"/>
                      <a:pt x="6501" y="5656"/>
                    </a:cubicBezTo>
                    <a:cubicBezTo>
                      <a:pt x="6620" y="5656"/>
                      <a:pt x="6740" y="5620"/>
                      <a:pt x="6835" y="5548"/>
                    </a:cubicBezTo>
                    <a:lnTo>
                      <a:pt x="7644" y="6203"/>
                    </a:lnTo>
                    <a:cubicBezTo>
                      <a:pt x="7621" y="6263"/>
                      <a:pt x="7609" y="6334"/>
                      <a:pt x="7609" y="6406"/>
                    </a:cubicBezTo>
                    <a:cubicBezTo>
                      <a:pt x="7609" y="6739"/>
                      <a:pt x="7871" y="7025"/>
                      <a:pt x="8216" y="7025"/>
                    </a:cubicBezTo>
                    <a:cubicBezTo>
                      <a:pt x="8561" y="7025"/>
                      <a:pt x="8823" y="6751"/>
                      <a:pt x="8823" y="6406"/>
                    </a:cubicBezTo>
                    <a:cubicBezTo>
                      <a:pt x="8823" y="6287"/>
                      <a:pt x="8799" y="6168"/>
                      <a:pt x="8716" y="6084"/>
                    </a:cubicBezTo>
                    <a:lnTo>
                      <a:pt x="9061" y="5656"/>
                    </a:lnTo>
                    <a:lnTo>
                      <a:pt x="9061" y="8382"/>
                    </a:lnTo>
                    <a:cubicBezTo>
                      <a:pt x="9061" y="8442"/>
                      <a:pt x="9014" y="8477"/>
                      <a:pt x="8954" y="8477"/>
                    </a:cubicBezTo>
                    <a:lnTo>
                      <a:pt x="5227" y="8477"/>
                    </a:lnTo>
                    <a:cubicBezTo>
                      <a:pt x="5132" y="8477"/>
                      <a:pt x="5061" y="8561"/>
                      <a:pt x="5061" y="8644"/>
                    </a:cubicBezTo>
                    <a:cubicBezTo>
                      <a:pt x="5061" y="8739"/>
                      <a:pt x="5132" y="8811"/>
                      <a:pt x="5227" y="8811"/>
                    </a:cubicBezTo>
                    <a:lnTo>
                      <a:pt x="8954" y="8811"/>
                    </a:lnTo>
                    <a:cubicBezTo>
                      <a:pt x="9192" y="8811"/>
                      <a:pt x="9371" y="8620"/>
                      <a:pt x="9371" y="8394"/>
                    </a:cubicBezTo>
                    <a:lnTo>
                      <a:pt x="9371" y="5287"/>
                    </a:lnTo>
                    <a:lnTo>
                      <a:pt x="10145" y="4298"/>
                    </a:lnTo>
                    <a:cubicBezTo>
                      <a:pt x="10228" y="4334"/>
                      <a:pt x="10299" y="4346"/>
                      <a:pt x="10383" y="4346"/>
                    </a:cubicBezTo>
                    <a:cubicBezTo>
                      <a:pt x="10716" y="4346"/>
                      <a:pt x="10990" y="4072"/>
                      <a:pt x="10990" y="3739"/>
                    </a:cubicBezTo>
                    <a:cubicBezTo>
                      <a:pt x="11014" y="3405"/>
                      <a:pt x="10740" y="3131"/>
                      <a:pt x="10419" y="3131"/>
                    </a:cubicBezTo>
                    <a:cubicBezTo>
                      <a:pt x="10085" y="3131"/>
                      <a:pt x="9811" y="3405"/>
                      <a:pt x="9811" y="3751"/>
                    </a:cubicBezTo>
                    <a:cubicBezTo>
                      <a:pt x="9811" y="3882"/>
                      <a:pt x="9847" y="4001"/>
                      <a:pt x="9930" y="4108"/>
                    </a:cubicBezTo>
                    <a:lnTo>
                      <a:pt x="9407" y="4763"/>
                    </a:lnTo>
                    <a:lnTo>
                      <a:pt x="9407" y="381"/>
                    </a:lnTo>
                    <a:cubicBezTo>
                      <a:pt x="9407" y="191"/>
                      <a:pt x="9276" y="0"/>
                      <a:pt x="89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14162;p73"/>
              <p:cNvSpPr/>
              <p:nvPr/>
            </p:nvSpPr>
            <p:spPr>
              <a:xfrm>
                <a:off x="7539459" y="3074564"/>
                <a:ext cx="82663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322" extrusionOk="0">
                    <a:moveTo>
                      <a:pt x="156" y="1"/>
                    </a:moveTo>
                    <a:cubicBezTo>
                      <a:pt x="72" y="1"/>
                      <a:pt x="1" y="72"/>
                      <a:pt x="1" y="155"/>
                    </a:cubicBezTo>
                    <a:cubicBezTo>
                      <a:pt x="1" y="251"/>
                      <a:pt x="72" y="322"/>
                      <a:pt x="156" y="322"/>
                    </a:cubicBezTo>
                    <a:lnTo>
                      <a:pt x="2442" y="322"/>
                    </a:lnTo>
                    <a:cubicBezTo>
                      <a:pt x="2525" y="322"/>
                      <a:pt x="2596" y="251"/>
                      <a:pt x="2596" y="155"/>
                    </a:cubicBezTo>
                    <a:cubicBezTo>
                      <a:pt x="2596" y="72"/>
                      <a:pt x="2525" y="1"/>
                      <a:pt x="24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" name="Google Shape;14163;p73"/>
              <p:cNvSpPr/>
              <p:nvPr/>
            </p:nvSpPr>
            <p:spPr>
              <a:xfrm>
                <a:off x="7539459" y="3099582"/>
                <a:ext cx="82663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322" extrusionOk="0">
                    <a:moveTo>
                      <a:pt x="156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56" y="322"/>
                    </a:cubicBezTo>
                    <a:lnTo>
                      <a:pt x="2442" y="322"/>
                    </a:lnTo>
                    <a:cubicBezTo>
                      <a:pt x="2525" y="322"/>
                      <a:pt x="2596" y="250"/>
                      <a:pt x="2596" y="167"/>
                    </a:cubicBezTo>
                    <a:cubicBezTo>
                      <a:pt x="2596" y="72"/>
                      <a:pt x="2525" y="0"/>
                      <a:pt x="2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" name="Google Shape;14164;p73"/>
              <p:cNvSpPr/>
              <p:nvPr/>
            </p:nvSpPr>
            <p:spPr>
              <a:xfrm>
                <a:off x="7539459" y="3124601"/>
                <a:ext cx="82663" cy="10631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334" extrusionOk="0">
                    <a:moveTo>
                      <a:pt x="156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34"/>
                      <a:pt x="156" y="334"/>
                    </a:cubicBezTo>
                    <a:lnTo>
                      <a:pt x="2442" y="334"/>
                    </a:lnTo>
                    <a:cubicBezTo>
                      <a:pt x="2525" y="334"/>
                      <a:pt x="2596" y="250"/>
                      <a:pt x="2596" y="167"/>
                    </a:cubicBezTo>
                    <a:cubicBezTo>
                      <a:pt x="2596" y="72"/>
                      <a:pt x="2525" y="0"/>
                      <a:pt x="24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" name="Google Shape;14165;p73"/>
              <p:cNvSpPr/>
              <p:nvPr/>
            </p:nvSpPr>
            <p:spPr>
              <a:xfrm>
                <a:off x="7539459" y="3149587"/>
                <a:ext cx="82663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335" extrusionOk="0">
                    <a:moveTo>
                      <a:pt x="156" y="1"/>
                    </a:moveTo>
                    <a:cubicBezTo>
                      <a:pt x="72" y="1"/>
                      <a:pt x="1" y="84"/>
                      <a:pt x="1" y="168"/>
                    </a:cubicBezTo>
                    <a:cubicBezTo>
                      <a:pt x="1" y="263"/>
                      <a:pt x="72" y="334"/>
                      <a:pt x="156" y="334"/>
                    </a:cubicBezTo>
                    <a:lnTo>
                      <a:pt x="2442" y="334"/>
                    </a:lnTo>
                    <a:cubicBezTo>
                      <a:pt x="2525" y="334"/>
                      <a:pt x="2596" y="263"/>
                      <a:pt x="2596" y="168"/>
                    </a:cubicBezTo>
                    <a:cubicBezTo>
                      <a:pt x="2596" y="84"/>
                      <a:pt x="2525" y="1"/>
                      <a:pt x="24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" name="Google Shape;14166;p73"/>
              <p:cNvSpPr/>
              <p:nvPr/>
            </p:nvSpPr>
            <p:spPr>
              <a:xfrm>
                <a:off x="7539459" y="3174988"/>
                <a:ext cx="82663" cy="10281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323" extrusionOk="0">
                    <a:moveTo>
                      <a:pt x="156" y="1"/>
                    </a:moveTo>
                    <a:cubicBezTo>
                      <a:pt x="72" y="1"/>
                      <a:pt x="1" y="72"/>
                      <a:pt x="1" y="155"/>
                    </a:cubicBezTo>
                    <a:cubicBezTo>
                      <a:pt x="1" y="251"/>
                      <a:pt x="72" y="322"/>
                      <a:pt x="156" y="322"/>
                    </a:cubicBezTo>
                    <a:lnTo>
                      <a:pt x="2442" y="322"/>
                    </a:lnTo>
                    <a:cubicBezTo>
                      <a:pt x="2525" y="322"/>
                      <a:pt x="2596" y="251"/>
                      <a:pt x="2596" y="155"/>
                    </a:cubicBezTo>
                    <a:cubicBezTo>
                      <a:pt x="2596" y="72"/>
                      <a:pt x="2525" y="1"/>
                      <a:pt x="24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" name="Google Shape;14167;p73"/>
              <p:cNvSpPr/>
              <p:nvPr/>
            </p:nvSpPr>
            <p:spPr>
              <a:xfrm>
                <a:off x="7539459" y="3011286"/>
                <a:ext cx="220614" cy="4739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1489" extrusionOk="0">
                    <a:moveTo>
                      <a:pt x="418" y="0"/>
                    </a:moveTo>
                    <a:cubicBezTo>
                      <a:pt x="179" y="0"/>
                      <a:pt x="1" y="191"/>
                      <a:pt x="1" y="417"/>
                    </a:cubicBezTo>
                    <a:lnTo>
                      <a:pt x="1" y="1072"/>
                    </a:lnTo>
                    <a:cubicBezTo>
                      <a:pt x="1" y="1310"/>
                      <a:pt x="191" y="1488"/>
                      <a:pt x="418" y="1488"/>
                    </a:cubicBezTo>
                    <a:lnTo>
                      <a:pt x="3251" y="1488"/>
                    </a:lnTo>
                    <a:cubicBezTo>
                      <a:pt x="3346" y="1488"/>
                      <a:pt x="3418" y="1417"/>
                      <a:pt x="3418" y="1322"/>
                    </a:cubicBezTo>
                    <a:cubicBezTo>
                      <a:pt x="3418" y="1238"/>
                      <a:pt x="3346" y="1167"/>
                      <a:pt x="3251" y="1167"/>
                    </a:cubicBezTo>
                    <a:lnTo>
                      <a:pt x="418" y="1167"/>
                    </a:lnTo>
                    <a:cubicBezTo>
                      <a:pt x="358" y="1167"/>
                      <a:pt x="310" y="1119"/>
                      <a:pt x="310" y="1060"/>
                    </a:cubicBezTo>
                    <a:lnTo>
                      <a:pt x="310" y="405"/>
                    </a:lnTo>
                    <a:cubicBezTo>
                      <a:pt x="310" y="345"/>
                      <a:pt x="358" y="298"/>
                      <a:pt x="418" y="298"/>
                    </a:cubicBezTo>
                    <a:lnTo>
                      <a:pt x="6502" y="298"/>
                    </a:lnTo>
                    <a:cubicBezTo>
                      <a:pt x="6561" y="298"/>
                      <a:pt x="6609" y="345"/>
                      <a:pt x="6609" y="405"/>
                    </a:cubicBezTo>
                    <a:lnTo>
                      <a:pt x="6609" y="1060"/>
                    </a:lnTo>
                    <a:cubicBezTo>
                      <a:pt x="6609" y="1119"/>
                      <a:pt x="6561" y="1167"/>
                      <a:pt x="6502" y="1167"/>
                    </a:cubicBezTo>
                    <a:lnTo>
                      <a:pt x="4013" y="1167"/>
                    </a:lnTo>
                    <a:cubicBezTo>
                      <a:pt x="3930" y="1167"/>
                      <a:pt x="3847" y="1238"/>
                      <a:pt x="3847" y="1322"/>
                    </a:cubicBezTo>
                    <a:cubicBezTo>
                      <a:pt x="3847" y="1417"/>
                      <a:pt x="3930" y="1488"/>
                      <a:pt x="4013" y="1488"/>
                    </a:cubicBezTo>
                    <a:lnTo>
                      <a:pt x="6502" y="1488"/>
                    </a:lnTo>
                    <a:cubicBezTo>
                      <a:pt x="6740" y="1488"/>
                      <a:pt x="6918" y="1298"/>
                      <a:pt x="6918" y="1072"/>
                    </a:cubicBezTo>
                    <a:lnTo>
                      <a:pt x="6918" y="417"/>
                    </a:lnTo>
                    <a:cubicBezTo>
                      <a:pt x="6930" y="203"/>
                      <a:pt x="6740" y="0"/>
                      <a:pt x="65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04" name="Google Shape;10887;p67"/>
            <p:cNvSpPr/>
            <p:nvPr/>
          </p:nvSpPr>
          <p:spPr>
            <a:xfrm>
              <a:off x="2300439" y="4075915"/>
              <a:ext cx="356196" cy="328410"/>
            </a:xfrm>
            <a:custGeom>
              <a:avLst/>
              <a:gdLst/>
              <a:ahLst/>
              <a:cxnLst/>
              <a:rect l="l" t="t" r="r" b="b"/>
              <a:pathLst>
                <a:path w="11217" h="10342" extrusionOk="0">
                  <a:moveTo>
                    <a:pt x="3394" y="1186"/>
                  </a:moveTo>
                  <a:lnTo>
                    <a:pt x="3394" y="1507"/>
                  </a:lnTo>
                  <a:lnTo>
                    <a:pt x="1668" y="1507"/>
                  </a:lnTo>
                  <a:lnTo>
                    <a:pt x="1668" y="1186"/>
                  </a:lnTo>
                  <a:close/>
                  <a:moveTo>
                    <a:pt x="3096" y="1829"/>
                  </a:moveTo>
                  <a:lnTo>
                    <a:pt x="3096" y="2090"/>
                  </a:lnTo>
                  <a:lnTo>
                    <a:pt x="2013" y="3043"/>
                  </a:lnTo>
                  <a:lnTo>
                    <a:pt x="2013" y="1829"/>
                  </a:lnTo>
                  <a:close/>
                  <a:moveTo>
                    <a:pt x="6740" y="5948"/>
                  </a:moveTo>
                  <a:cubicBezTo>
                    <a:pt x="6775" y="5948"/>
                    <a:pt x="6799" y="5972"/>
                    <a:pt x="6799" y="6008"/>
                  </a:cubicBezTo>
                  <a:lnTo>
                    <a:pt x="6799" y="10020"/>
                  </a:lnTo>
                  <a:lnTo>
                    <a:pt x="4644" y="10020"/>
                  </a:lnTo>
                  <a:lnTo>
                    <a:pt x="4644" y="6008"/>
                  </a:lnTo>
                  <a:cubicBezTo>
                    <a:pt x="4644" y="5972"/>
                    <a:pt x="4668" y="5948"/>
                    <a:pt x="4704" y="5948"/>
                  </a:cubicBezTo>
                  <a:close/>
                  <a:moveTo>
                    <a:pt x="5601" y="1"/>
                  </a:moveTo>
                  <a:cubicBezTo>
                    <a:pt x="5543" y="1"/>
                    <a:pt x="5484" y="19"/>
                    <a:pt x="5430" y="55"/>
                  </a:cubicBezTo>
                  <a:lnTo>
                    <a:pt x="3692" y="1567"/>
                  </a:lnTo>
                  <a:lnTo>
                    <a:pt x="3692" y="1126"/>
                  </a:lnTo>
                  <a:cubicBezTo>
                    <a:pt x="3692" y="995"/>
                    <a:pt x="3573" y="876"/>
                    <a:pt x="3442" y="876"/>
                  </a:cubicBezTo>
                  <a:lnTo>
                    <a:pt x="1596" y="876"/>
                  </a:lnTo>
                  <a:cubicBezTo>
                    <a:pt x="1453" y="876"/>
                    <a:pt x="1334" y="995"/>
                    <a:pt x="1334" y="1126"/>
                  </a:cubicBezTo>
                  <a:lnTo>
                    <a:pt x="1334" y="1590"/>
                  </a:lnTo>
                  <a:cubicBezTo>
                    <a:pt x="1334" y="1721"/>
                    <a:pt x="1453" y="1840"/>
                    <a:pt x="1596" y="1840"/>
                  </a:cubicBezTo>
                  <a:lnTo>
                    <a:pt x="1691" y="1840"/>
                  </a:lnTo>
                  <a:lnTo>
                    <a:pt x="1691" y="3329"/>
                  </a:lnTo>
                  <a:lnTo>
                    <a:pt x="108" y="4710"/>
                  </a:lnTo>
                  <a:cubicBezTo>
                    <a:pt x="25" y="4781"/>
                    <a:pt x="1" y="4888"/>
                    <a:pt x="25" y="4984"/>
                  </a:cubicBezTo>
                  <a:cubicBezTo>
                    <a:pt x="60" y="5079"/>
                    <a:pt x="167" y="5138"/>
                    <a:pt x="251" y="5138"/>
                  </a:cubicBezTo>
                  <a:lnTo>
                    <a:pt x="1322" y="5138"/>
                  </a:lnTo>
                  <a:lnTo>
                    <a:pt x="1322" y="7972"/>
                  </a:lnTo>
                  <a:cubicBezTo>
                    <a:pt x="1322" y="8056"/>
                    <a:pt x="1394" y="8139"/>
                    <a:pt x="1489" y="8139"/>
                  </a:cubicBezTo>
                  <a:cubicBezTo>
                    <a:pt x="1572" y="8139"/>
                    <a:pt x="1656" y="8056"/>
                    <a:pt x="1656" y="7972"/>
                  </a:cubicBezTo>
                  <a:lnTo>
                    <a:pt x="1656" y="5055"/>
                  </a:lnTo>
                  <a:lnTo>
                    <a:pt x="5609" y="1614"/>
                  </a:lnTo>
                  <a:lnTo>
                    <a:pt x="9561" y="5055"/>
                  </a:lnTo>
                  <a:lnTo>
                    <a:pt x="9561" y="9937"/>
                  </a:lnTo>
                  <a:cubicBezTo>
                    <a:pt x="9561" y="9984"/>
                    <a:pt x="9526" y="10020"/>
                    <a:pt x="9478" y="10020"/>
                  </a:cubicBezTo>
                  <a:lnTo>
                    <a:pt x="7109" y="10020"/>
                  </a:lnTo>
                  <a:lnTo>
                    <a:pt x="7109" y="6008"/>
                  </a:lnTo>
                  <a:cubicBezTo>
                    <a:pt x="7109" y="5793"/>
                    <a:pt x="6930" y="5615"/>
                    <a:pt x="6728" y="5615"/>
                  </a:cubicBezTo>
                  <a:lnTo>
                    <a:pt x="4680" y="5615"/>
                  </a:lnTo>
                  <a:cubicBezTo>
                    <a:pt x="4478" y="5615"/>
                    <a:pt x="4299" y="5793"/>
                    <a:pt x="4299" y="6008"/>
                  </a:cubicBezTo>
                  <a:lnTo>
                    <a:pt x="4299" y="10020"/>
                  </a:lnTo>
                  <a:lnTo>
                    <a:pt x="1739" y="10020"/>
                  </a:lnTo>
                  <a:cubicBezTo>
                    <a:pt x="1691" y="10020"/>
                    <a:pt x="1656" y="9984"/>
                    <a:pt x="1656" y="9937"/>
                  </a:cubicBezTo>
                  <a:lnTo>
                    <a:pt x="1656" y="8734"/>
                  </a:lnTo>
                  <a:cubicBezTo>
                    <a:pt x="1656" y="8639"/>
                    <a:pt x="1572" y="8567"/>
                    <a:pt x="1489" y="8567"/>
                  </a:cubicBezTo>
                  <a:cubicBezTo>
                    <a:pt x="1394" y="8567"/>
                    <a:pt x="1322" y="8639"/>
                    <a:pt x="1322" y="8734"/>
                  </a:cubicBezTo>
                  <a:lnTo>
                    <a:pt x="1322" y="9937"/>
                  </a:lnTo>
                  <a:cubicBezTo>
                    <a:pt x="1322" y="10163"/>
                    <a:pt x="1501" y="10342"/>
                    <a:pt x="1727" y="10342"/>
                  </a:cubicBezTo>
                  <a:lnTo>
                    <a:pt x="9466" y="10342"/>
                  </a:lnTo>
                  <a:cubicBezTo>
                    <a:pt x="9692" y="10342"/>
                    <a:pt x="9871" y="10163"/>
                    <a:pt x="9871" y="9937"/>
                  </a:cubicBezTo>
                  <a:lnTo>
                    <a:pt x="9871" y="5127"/>
                  </a:lnTo>
                  <a:lnTo>
                    <a:pt x="10943" y="5127"/>
                  </a:lnTo>
                  <a:cubicBezTo>
                    <a:pt x="11038" y="5127"/>
                    <a:pt x="11133" y="5067"/>
                    <a:pt x="11157" y="4960"/>
                  </a:cubicBezTo>
                  <a:cubicBezTo>
                    <a:pt x="11216" y="4877"/>
                    <a:pt x="11205" y="4769"/>
                    <a:pt x="11121" y="4698"/>
                  </a:cubicBezTo>
                  <a:lnTo>
                    <a:pt x="8811" y="2686"/>
                  </a:lnTo>
                  <a:cubicBezTo>
                    <a:pt x="8785" y="2659"/>
                    <a:pt x="8748" y="2647"/>
                    <a:pt x="8711" y="2647"/>
                  </a:cubicBezTo>
                  <a:cubicBezTo>
                    <a:pt x="8665" y="2647"/>
                    <a:pt x="8618" y="2665"/>
                    <a:pt x="8585" y="2698"/>
                  </a:cubicBezTo>
                  <a:cubicBezTo>
                    <a:pt x="8526" y="2757"/>
                    <a:pt x="8538" y="2864"/>
                    <a:pt x="8597" y="2924"/>
                  </a:cubicBezTo>
                  <a:lnTo>
                    <a:pt x="10764" y="4805"/>
                  </a:lnTo>
                  <a:lnTo>
                    <a:pt x="9776" y="4805"/>
                  </a:lnTo>
                  <a:lnTo>
                    <a:pt x="5763" y="1305"/>
                  </a:lnTo>
                  <a:cubicBezTo>
                    <a:pt x="5716" y="1269"/>
                    <a:pt x="5659" y="1251"/>
                    <a:pt x="5601" y="1251"/>
                  </a:cubicBezTo>
                  <a:cubicBezTo>
                    <a:pt x="5543" y="1251"/>
                    <a:pt x="5484" y="1269"/>
                    <a:pt x="5430" y="1305"/>
                  </a:cubicBezTo>
                  <a:lnTo>
                    <a:pt x="1418" y="4805"/>
                  </a:lnTo>
                  <a:lnTo>
                    <a:pt x="429" y="4805"/>
                  </a:lnTo>
                  <a:lnTo>
                    <a:pt x="1918" y="3507"/>
                  </a:lnTo>
                  <a:lnTo>
                    <a:pt x="3335" y="2281"/>
                  </a:lnTo>
                  <a:lnTo>
                    <a:pt x="5609" y="340"/>
                  </a:lnTo>
                  <a:lnTo>
                    <a:pt x="8026" y="2436"/>
                  </a:lnTo>
                  <a:cubicBezTo>
                    <a:pt x="8052" y="2463"/>
                    <a:pt x="8086" y="2475"/>
                    <a:pt x="8121" y="2475"/>
                  </a:cubicBezTo>
                  <a:cubicBezTo>
                    <a:pt x="8164" y="2475"/>
                    <a:pt x="8207" y="2457"/>
                    <a:pt x="8240" y="2424"/>
                  </a:cubicBezTo>
                  <a:cubicBezTo>
                    <a:pt x="8299" y="2364"/>
                    <a:pt x="8288" y="2257"/>
                    <a:pt x="8228" y="2198"/>
                  </a:cubicBezTo>
                  <a:lnTo>
                    <a:pt x="5763" y="55"/>
                  </a:lnTo>
                  <a:cubicBezTo>
                    <a:pt x="5716" y="19"/>
                    <a:pt x="5659" y="1"/>
                    <a:pt x="560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05" name="Google Shape;11837;p69"/>
            <p:cNvGrpSpPr/>
            <p:nvPr/>
          </p:nvGrpSpPr>
          <p:grpSpPr>
            <a:xfrm>
              <a:off x="1544171" y="4064960"/>
              <a:ext cx="371396" cy="371810"/>
              <a:chOff x="7073928" y="2905757"/>
              <a:chExt cx="371395" cy="371809"/>
            </a:xfrm>
            <a:solidFill>
              <a:schemeClr val="bg1"/>
            </a:solidFill>
          </p:grpSpPr>
          <p:sp>
            <p:nvSpPr>
              <p:cNvPr id="306" name="Google Shape;11838;p69"/>
              <p:cNvSpPr/>
              <p:nvPr/>
            </p:nvSpPr>
            <p:spPr>
              <a:xfrm>
                <a:off x="7073928" y="2905757"/>
                <a:ext cx="371395" cy="371809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1682" extrusionOk="0">
                    <a:moveTo>
                      <a:pt x="3608" y="1811"/>
                    </a:moveTo>
                    <a:cubicBezTo>
                      <a:pt x="3822" y="1811"/>
                      <a:pt x="3989" y="1977"/>
                      <a:pt x="3989" y="2192"/>
                    </a:cubicBezTo>
                    <a:lnTo>
                      <a:pt x="3989" y="2561"/>
                    </a:lnTo>
                    <a:cubicBezTo>
                      <a:pt x="3989" y="2870"/>
                      <a:pt x="3727" y="3120"/>
                      <a:pt x="3417" y="3120"/>
                    </a:cubicBezTo>
                    <a:cubicBezTo>
                      <a:pt x="3411" y="3120"/>
                      <a:pt x="3404" y="3121"/>
                      <a:pt x="3398" y="3121"/>
                    </a:cubicBezTo>
                    <a:cubicBezTo>
                      <a:pt x="3109" y="3121"/>
                      <a:pt x="2870" y="2863"/>
                      <a:pt x="2870" y="2561"/>
                    </a:cubicBezTo>
                    <a:lnTo>
                      <a:pt x="2870" y="2192"/>
                    </a:lnTo>
                    <a:cubicBezTo>
                      <a:pt x="2870" y="1977"/>
                      <a:pt x="3024" y="1811"/>
                      <a:pt x="3239" y="1811"/>
                    </a:cubicBezTo>
                    <a:close/>
                    <a:moveTo>
                      <a:pt x="3596" y="3454"/>
                    </a:moveTo>
                    <a:lnTo>
                      <a:pt x="3596" y="3466"/>
                    </a:lnTo>
                    <a:cubicBezTo>
                      <a:pt x="3632" y="3561"/>
                      <a:pt x="3643" y="3644"/>
                      <a:pt x="3667" y="3704"/>
                    </a:cubicBezTo>
                    <a:lnTo>
                      <a:pt x="3429" y="3942"/>
                    </a:lnTo>
                    <a:lnTo>
                      <a:pt x="3405" y="3942"/>
                    </a:lnTo>
                    <a:lnTo>
                      <a:pt x="3167" y="3704"/>
                    </a:lnTo>
                    <a:cubicBezTo>
                      <a:pt x="3191" y="3644"/>
                      <a:pt x="3215" y="3585"/>
                      <a:pt x="3215" y="3525"/>
                    </a:cubicBezTo>
                    <a:lnTo>
                      <a:pt x="3215" y="3454"/>
                    </a:lnTo>
                    <a:close/>
                    <a:moveTo>
                      <a:pt x="5632" y="5204"/>
                    </a:moveTo>
                    <a:lnTo>
                      <a:pt x="5632" y="7418"/>
                    </a:lnTo>
                    <a:lnTo>
                      <a:pt x="4525" y="8204"/>
                    </a:lnTo>
                    <a:lnTo>
                      <a:pt x="4525" y="5466"/>
                    </a:lnTo>
                    <a:cubicBezTo>
                      <a:pt x="4608" y="5525"/>
                      <a:pt x="4727" y="5573"/>
                      <a:pt x="4846" y="5585"/>
                    </a:cubicBezTo>
                    <a:lnTo>
                      <a:pt x="4977" y="5585"/>
                    </a:lnTo>
                    <a:cubicBezTo>
                      <a:pt x="5120" y="5561"/>
                      <a:pt x="5263" y="5525"/>
                      <a:pt x="5370" y="5418"/>
                    </a:cubicBezTo>
                    <a:lnTo>
                      <a:pt x="5632" y="5204"/>
                    </a:lnTo>
                    <a:close/>
                    <a:moveTo>
                      <a:pt x="2893" y="3930"/>
                    </a:moveTo>
                    <a:lnTo>
                      <a:pt x="3167" y="4204"/>
                    </a:lnTo>
                    <a:cubicBezTo>
                      <a:pt x="3227" y="4263"/>
                      <a:pt x="3310" y="4299"/>
                      <a:pt x="3417" y="4299"/>
                    </a:cubicBezTo>
                    <a:cubicBezTo>
                      <a:pt x="3524" y="4299"/>
                      <a:pt x="3596" y="4275"/>
                      <a:pt x="3667" y="4204"/>
                    </a:cubicBezTo>
                    <a:lnTo>
                      <a:pt x="3905" y="3966"/>
                    </a:lnTo>
                    <a:cubicBezTo>
                      <a:pt x="3989" y="3989"/>
                      <a:pt x="4060" y="4025"/>
                      <a:pt x="4144" y="4025"/>
                    </a:cubicBezTo>
                    <a:cubicBezTo>
                      <a:pt x="4203" y="4025"/>
                      <a:pt x="4263" y="4049"/>
                      <a:pt x="4298" y="4097"/>
                    </a:cubicBezTo>
                    <a:lnTo>
                      <a:pt x="4798" y="4716"/>
                    </a:lnTo>
                    <a:cubicBezTo>
                      <a:pt x="4833" y="4764"/>
                      <a:pt x="4884" y="4789"/>
                      <a:pt x="4935" y="4789"/>
                    </a:cubicBezTo>
                    <a:cubicBezTo>
                      <a:pt x="4971" y="4789"/>
                      <a:pt x="5007" y="4776"/>
                      <a:pt x="5036" y="4751"/>
                    </a:cubicBezTo>
                    <a:lnTo>
                      <a:pt x="5656" y="4263"/>
                    </a:lnTo>
                    <a:cubicBezTo>
                      <a:pt x="5694" y="4231"/>
                      <a:pt x="5747" y="4209"/>
                      <a:pt x="5798" y="4209"/>
                    </a:cubicBezTo>
                    <a:cubicBezTo>
                      <a:pt x="5842" y="4209"/>
                      <a:pt x="5885" y="4225"/>
                      <a:pt x="5918" y="4263"/>
                    </a:cubicBezTo>
                    <a:cubicBezTo>
                      <a:pt x="5965" y="4299"/>
                      <a:pt x="5989" y="4347"/>
                      <a:pt x="5977" y="4406"/>
                    </a:cubicBezTo>
                    <a:cubicBezTo>
                      <a:pt x="5989" y="4454"/>
                      <a:pt x="5965" y="4513"/>
                      <a:pt x="5918" y="4537"/>
                    </a:cubicBezTo>
                    <a:lnTo>
                      <a:pt x="5144" y="5156"/>
                    </a:lnTo>
                    <a:cubicBezTo>
                      <a:pt x="5084" y="5192"/>
                      <a:pt x="5013" y="5228"/>
                      <a:pt x="4929" y="5240"/>
                    </a:cubicBezTo>
                    <a:lnTo>
                      <a:pt x="4858" y="5240"/>
                    </a:lnTo>
                    <a:cubicBezTo>
                      <a:pt x="4751" y="5228"/>
                      <a:pt x="4667" y="5180"/>
                      <a:pt x="4608" y="5109"/>
                    </a:cubicBezTo>
                    <a:lnTo>
                      <a:pt x="4453" y="4930"/>
                    </a:lnTo>
                    <a:cubicBezTo>
                      <a:pt x="4425" y="4884"/>
                      <a:pt x="4369" y="4866"/>
                      <a:pt x="4312" y="4866"/>
                    </a:cubicBezTo>
                    <a:cubicBezTo>
                      <a:pt x="4295" y="4866"/>
                      <a:pt x="4279" y="4868"/>
                      <a:pt x="4263" y="4870"/>
                    </a:cubicBezTo>
                    <a:cubicBezTo>
                      <a:pt x="4191" y="4894"/>
                      <a:pt x="4144" y="4954"/>
                      <a:pt x="4144" y="5037"/>
                    </a:cubicBezTo>
                    <a:lnTo>
                      <a:pt x="4144" y="8454"/>
                    </a:lnTo>
                    <a:lnTo>
                      <a:pt x="3763" y="8740"/>
                    </a:lnTo>
                    <a:lnTo>
                      <a:pt x="3763" y="7145"/>
                    </a:lnTo>
                    <a:cubicBezTo>
                      <a:pt x="3763" y="7061"/>
                      <a:pt x="3691" y="6978"/>
                      <a:pt x="3596" y="6978"/>
                    </a:cubicBezTo>
                    <a:cubicBezTo>
                      <a:pt x="3512" y="6978"/>
                      <a:pt x="3429" y="7061"/>
                      <a:pt x="3429" y="7145"/>
                    </a:cubicBezTo>
                    <a:lnTo>
                      <a:pt x="3429" y="8978"/>
                    </a:lnTo>
                    <a:lnTo>
                      <a:pt x="2870" y="9383"/>
                    </a:lnTo>
                    <a:lnTo>
                      <a:pt x="2870" y="7180"/>
                    </a:lnTo>
                    <a:cubicBezTo>
                      <a:pt x="2870" y="7014"/>
                      <a:pt x="2822" y="6835"/>
                      <a:pt x="2750" y="6680"/>
                    </a:cubicBezTo>
                    <a:lnTo>
                      <a:pt x="2572" y="6347"/>
                    </a:lnTo>
                    <a:cubicBezTo>
                      <a:pt x="2524" y="6240"/>
                      <a:pt x="2500" y="6121"/>
                      <a:pt x="2500" y="6013"/>
                    </a:cubicBezTo>
                    <a:lnTo>
                      <a:pt x="2500" y="4263"/>
                    </a:lnTo>
                    <a:cubicBezTo>
                      <a:pt x="2500" y="4180"/>
                      <a:pt x="2536" y="4120"/>
                      <a:pt x="2596" y="4085"/>
                    </a:cubicBezTo>
                    <a:lnTo>
                      <a:pt x="2893" y="3930"/>
                    </a:lnTo>
                    <a:close/>
                    <a:moveTo>
                      <a:pt x="5810" y="1"/>
                    </a:moveTo>
                    <a:cubicBezTo>
                      <a:pt x="5727" y="1"/>
                      <a:pt x="5656" y="72"/>
                      <a:pt x="5656" y="167"/>
                    </a:cubicBezTo>
                    <a:lnTo>
                      <a:pt x="5656" y="3870"/>
                    </a:lnTo>
                    <a:cubicBezTo>
                      <a:pt x="5596" y="3882"/>
                      <a:pt x="5537" y="3930"/>
                      <a:pt x="5477" y="3977"/>
                    </a:cubicBezTo>
                    <a:lnTo>
                      <a:pt x="5001" y="4358"/>
                    </a:lnTo>
                    <a:lnTo>
                      <a:pt x="4596" y="3870"/>
                    </a:lnTo>
                    <a:cubicBezTo>
                      <a:pt x="4489" y="3739"/>
                      <a:pt x="4346" y="3668"/>
                      <a:pt x="4179" y="3668"/>
                    </a:cubicBezTo>
                    <a:cubicBezTo>
                      <a:pt x="4072" y="3668"/>
                      <a:pt x="3989" y="3573"/>
                      <a:pt x="3989" y="3466"/>
                    </a:cubicBezTo>
                    <a:lnTo>
                      <a:pt x="3989" y="3275"/>
                    </a:lnTo>
                    <a:cubicBezTo>
                      <a:pt x="4203" y="3108"/>
                      <a:pt x="4358" y="2846"/>
                      <a:pt x="4358" y="2549"/>
                    </a:cubicBezTo>
                    <a:lnTo>
                      <a:pt x="4358" y="2180"/>
                    </a:lnTo>
                    <a:cubicBezTo>
                      <a:pt x="4358" y="1775"/>
                      <a:pt x="4024" y="1465"/>
                      <a:pt x="3643" y="1465"/>
                    </a:cubicBezTo>
                    <a:lnTo>
                      <a:pt x="3274" y="1465"/>
                    </a:lnTo>
                    <a:cubicBezTo>
                      <a:pt x="2870" y="1465"/>
                      <a:pt x="2560" y="1787"/>
                      <a:pt x="2560" y="2180"/>
                    </a:cubicBezTo>
                    <a:lnTo>
                      <a:pt x="2560" y="2549"/>
                    </a:lnTo>
                    <a:cubicBezTo>
                      <a:pt x="2560" y="2846"/>
                      <a:pt x="2703" y="3108"/>
                      <a:pt x="2929" y="3275"/>
                    </a:cubicBezTo>
                    <a:lnTo>
                      <a:pt x="2929" y="3525"/>
                    </a:lnTo>
                    <a:lnTo>
                      <a:pt x="2929" y="3549"/>
                    </a:lnTo>
                    <a:lnTo>
                      <a:pt x="2500" y="3751"/>
                    </a:lnTo>
                    <a:cubicBezTo>
                      <a:pt x="2322" y="3847"/>
                      <a:pt x="2203" y="4037"/>
                      <a:pt x="2203" y="4228"/>
                    </a:cubicBezTo>
                    <a:lnTo>
                      <a:pt x="2203" y="5990"/>
                    </a:lnTo>
                    <a:cubicBezTo>
                      <a:pt x="2203" y="6144"/>
                      <a:pt x="2239" y="6323"/>
                      <a:pt x="2322" y="6478"/>
                    </a:cubicBezTo>
                    <a:lnTo>
                      <a:pt x="2500" y="6823"/>
                    </a:lnTo>
                    <a:cubicBezTo>
                      <a:pt x="2536" y="6918"/>
                      <a:pt x="2572" y="7037"/>
                      <a:pt x="2572" y="7145"/>
                    </a:cubicBezTo>
                    <a:lnTo>
                      <a:pt x="2572" y="9597"/>
                    </a:lnTo>
                    <a:lnTo>
                      <a:pt x="83" y="11371"/>
                    </a:lnTo>
                    <a:cubicBezTo>
                      <a:pt x="12" y="11431"/>
                      <a:pt x="0" y="11538"/>
                      <a:pt x="36" y="11609"/>
                    </a:cubicBezTo>
                    <a:cubicBezTo>
                      <a:pt x="74" y="11655"/>
                      <a:pt x="133" y="11682"/>
                      <a:pt x="188" y="11682"/>
                    </a:cubicBezTo>
                    <a:cubicBezTo>
                      <a:pt x="219" y="11682"/>
                      <a:pt x="249" y="11674"/>
                      <a:pt x="274" y="11657"/>
                    </a:cubicBezTo>
                    <a:lnTo>
                      <a:pt x="5846" y="7716"/>
                    </a:lnTo>
                    <a:lnTo>
                      <a:pt x="11406" y="11657"/>
                    </a:lnTo>
                    <a:cubicBezTo>
                      <a:pt x="11442" y="11669"/>
                      <a:pt x="11466" y="11681"/>
                      <a:pt x="11513" y="11681"/>
                    </a:cubicBezTo>
                    <a:cubicBezTo>
                      <a:pt x="11573" y="11681"/>
                      <a:pt x="11621" y="11657"/>
                      <a:pt x="11644" y="11609"/>
                    </a:cubicBezTo>
                    <a:cubicBezTo>
                      <a:pt x="11668" y="11538"/>
                      <a:pt x="11644" y="11431"/>
                      <a:pt x="11573" y="11371"/>
                    </a:cubicBezTo>
                    <a:lnTo>
                      <a:pt x="5977" y="7395"/>
                    </a:lnTo>
                    <a:lnTo>
                      <a:pt x="5977" y="4930"/>
                    </a:lnTo>
                    <a:lnTo>
                      <a:pt x="6144" y="4787"/>
                    </a:lnTo>
                    <a:cubicBezTo>
                      <a:pt x="6263" y="4692"/>
                      <a:pt x="6334" y="4549"/>
                      <a:pt x="6346" y="4394"/>
                    </a:cubicBezTo>
                    <a:cubicBezTo>
                      <a:pt x="6346" y="4228"/>
                      <a:pt x="6287" y="4073"/>
                      <a:pt x="6168" y="3977"/>
                    </a:cubicBezTo>
                    <a:cubicBezTo>
                      <a:pt x="6108" y="3930"/>
                      <a:pt x="6049" y="3882"/>
                      <a:pt x="5977" y="3870"/>
                    </a:cubicBezTo>
                    <a:lnTo>
                      <a:pt x="5977" y="715"/>
                    </a:lnTo>
                    <a:lnTo>
                      <a:pt x="8275" y="715"/>
                    </a:lnTo>
                    <a:lnTo>
                      <a:pt x="8037" y="1191"/>
                    </a:lnTo>
                    <a:cubicBezTo>
                      <a:pt x="8001" y="1239"/>
                      <a:pt x="8001" y="1299"/>
                      <a:pt x="8037" y="1334"/>
                    </a:cubicBezTo>
                    <a:lnTo>
                      <a:pt x="8275" y="1811"/>
                    </a:lnTo>
                    <a:lnTo>
                      <a:pt x="6549" y="1811"/>
                    </a:lnTo>
                    <a:cubicBezTo>
                      <a:pt x="6453" y="1811"/>
                      <a:pt x="6382" y="1894"/>
                      <a:pt x="6382" y="1977"/>
                    </a:cubicBezTo>
                    <a:cubicBezTo>
                      <a:pt x="6382" y="2072"/>
                      <a:pt x="6453" y="2144"/>
                      <a:pt x="6549" y="2144"/>
                    </a:cubicBezTo>
                    <a:lnTo>
                      <a:pt x="8549" y="2144"/>
                    </a:lnTo>
                    <a:cubicBezTo>
                      <a:pt x="8608" y="2144"/>
                      <a:pt x="8668" y="2108"/>
                      <a:pt x="8704" y="2072"/>
                    </a:cubicBezTo>
                    <a:cubicBezTo>
                      <a:pt x="8727" y="2025"/>
                      <a:pt x="8727" y="1953"/>
                      <a:pt x="8716" y="1906"/>
                    </a:cubicBezTo>
                    <a:lnTo>
                      <a:pt x="8394" y="1251"/>
                    </a:lnTo>
                    <a:lnTo>
                      <a:pt x="8716" y="596"/>
                    </a:lnTo>
                    <a:cubicBezTo>
                      <a:pt x="8751" y="537"/>
                      <a:pt x="8751" y="477"/>
                      <a:pt x="8704" y="429"/>
                    </a:cubicBezTo>
                    <a:cubicBezTo>
                      <a:pt x="8668" y="394"/>
                      <a:pt x="8608" y="358"/>
                      <a:pt x="8549" y="358"/>
                    </a:cubicBezTo>
                    <a:lnTo>
                      <a:pt x="5977" y="358"/>
                    </a:lnTo>
                    <a:lnTo>
                      <a:pt x="5977" y="167"/>
                    </a:lnTo>
                    <a:cubicBezTo>
                      <a:pt x="5977" y="72"/>
                      <a:pt x="5906" y="1"/>
                      <a:pt x="5810" y="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" name="Google Shape;11839;p69"/>
              <p:cNvSpPr/>
              <p:nvPr/>
            </p:nvSpPr>
            <p:spPr>
              <a:xfrm>
                <a:off x="7281188" y="3188513"/>
                <a:ext cx="65596" cy="48473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523" extrusionOk="0">
                    <a:moveTo>
                      <a:pt x="204" y="1"/>
                    </a:moveTo>
                    <a:cubicBezTo>
                      <a:pt x="151" y="1"/>
                      <a:pt x="97" y="27"/>
                      <a:pt x="60" y="70"/>
                    </a:cubicBezTo>
                    <a:cubicBezTo>
                      <a:pt x="1" y="154"/>
                      <a:pt x="37" y="261"/>
                      <a:pt x="108" y="320"/>
                    </a:cubicBezTo>
                    <a:lnTo>
                      <a:pt x="1775" y="1487"/>
                    </a:lnTo>
                    <a:cubicBezTo>
                      <a:pt x="1799" y="1511"/>
                      <a:pt x="1834" y="1523"/>
                      <a:pt x="1882" y="1523"/>
                    </a:cubicBezTo>
                    <a:cubicBezTo>
                      <a:pt x="1942" y="1523"/>
                      <a:pt x="1977" y="1487"/>
                      <a:pt x="2013" y="1451"/>
                    </a:cubicBezTo>
                    <a:cubicBezTo>
                      <a:pt x="2061" y="1368"/>
                      <a:pt x="2037" y="1261"/>
                      <a:pt x="1965" y="1213"/>
                    </a:cubicBezTo>
                    <a:lnTo>
                      <a:pt x="299" y="35"/>
                    </a:lnTo>
                    <a:cubicBezTo>
                      <a:pt x="271" y="11"/>
                      <a:pt x="237" y="1"/>
                      <a:pt x="20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" name="Google Shape;11840;p69"/>
              <p:cNvSpPr/>
              <p:nvPr/>
            </p:nvSpPr>
            <p:spPr>
              <a:xfrm>
                <a:off x="7252034" y="3168080"/>
                <a:ext cx="24634" cy="19287"/>
              </a:xfrm>
              <a:custGeom>
                <a:avLst/>
                <a:gdLst/>
                <a:ahLst/>
                <a:cxnLst/>
                <a:rect l="l" t="t" r="r" b="b"/>
                <a:pathLst>
                  <a:path w="774" h="606" extrusionOk="0">
                    <a:moveTo>
                      <a:pt x="201" y="1"/>
                    </a:moveTo>
                    <a:cubicBezTo>
                      <a:pt x="148" y="1"/>
                      <a:pt x="97" y="29"/>
                      <a:pt x="60" y="81"/>
                    </a:cubicBezTo>
                    <a:cubicBezTo>
                      <a:pt x="0" y="153"/>
                      <a:pt x="24" y="260"/>
                      <a:pt x="95" y="319"/>
                    </a:cubicBezTo>
                    <a:lnTo>
                      <a:pt x="476" y="569"/>
                    </a:lnTo>
                    <a:cubicBezTo>
                      <a:pt x="500" y="581"/>
                      <a:pt x="536" y="605"/>
                      <a:pt x="572" y="605"/>
                    </a:cubicBezTo>
                    <a:cubicBezTo>
                      <a:pt x="631" y="605"/>
                      <a:pt x="679" y="569"/>
                      <a:pt x="714" y="522"/>
                    </a:cubicBezTo>
                    <a:cubicBezTo>
                      <a:pt x="774" y="450"/>
                      <a:pt x="750" y="343"/>
                      <a:pt x="667" y="284"/>
                    </a:cubicBezTo>
                    <a:lnTo>
                      <a:pt x="298" y="34"/>
                    </a:lnTo>
                    <a:cubicBezTo>
                      <a:pt x="266" y="11"/>
                      <a:pt x="233" y="1"/>
                      <a:pt x="2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14" name="Google Shape;3284;p41"/>
          <p:cNvSpPr/>
          <p:nvPr/>
        </p:nvSpPr>
        <p:spPr>
          <a:xfrm rot="1202432" flipH="1" flipV="1">
            <a:off x="4917498" y="2213292"/>
            <a:ext cx="291946" cy="226228"/>
          </a:xfrm>
          <a:custGeom>
            <a:avLst/>
            <a:gdLst/>
            <a:ahLst/>
            <a:cxnLst/>
            <a:rect l="l" t="t" r="r" b="b"/>
            <a:pathLst>
              <a:path w="17734" h="13742" extrusionOk="0">
                <a:moveTo>
                  <a:pt x="17056" y="0"/>
                </a:moveTo>
                <a:cubicBezTo>
                  <a:pt x="16781" y="276"/>
                  <a:pt x="11868" y="5452"/>
                  <a:pt x="11868" y="5452"/>
                </a:cubicBezTo>
                <a:lnTo>
                  <a:pt x="13487" y="5119"/>
                </a:lnTo>
                <a:lnTo>
                  <a:pt x="13487" y="5119"/>
                </a:lnTo>
                <a:cubicBezTo>
                  <a:pt x="13349" y="5658"/>
                  <a:pt x="13200" y="6186"/>
                  <a:pt x="13016" y="6703"/>
                </a:cubicBezTo>
                <a:cubicBezTo>
                  <a:pt x="12741" y="7552"/>
                  <a:pt x="12362" y="8356"/>
                  <a:pt x="11903" y="9125"/>
                </a:cubicBezTo>
                <a:cubicBezTo>
                  <a:pt x="11478" y="9848"/>
                  <a:pt x="10916" y="10490"/>
                  <a:pt x="10262" y="11018"/>
                </a:cubicBezTo>
                <a:cubicBezTo>
                  <a:pt x="9929" y="11271"/>
                  <a:pt x="9584" y="11477"/>
                  <a:pt x="9206" y="11627"/>
                </a:cubicBezTo>
                <a:cubicBezTo>
                  <a:pt x="8815" y="11787"/>
                  <a:pt x="8414" y="11891"/>
                  <a:pt x="7989" y="11948"/>
                </a:cubicBezTo>
                <a:cubicBezTo>
                  <a:pt x="7676" y="11989"/>
                  <a:pt x="7363" y="12010"/>
                  <a:pt x="7051" y="12010"/>
                </a:cubicBezTo>
                <a:cubicBezTo>
                  <a:pt x="5542" y="12010"/>
                  <a:pt x="4063" y="11532"/>
                  <a:pt x="2836" y="10628"/>
                </a:cubicBezTo>
                <a:cubicBezTo>
                  <a:pt x="2078" y="10054"/>
                  <a:pt x="1447" y="9331"/>
                  <a:pt x="976" y="8493"/>
                </a:cubicBezTo>
                <a:cubicBezTo>
                  <a:pt x="735" y="8069"/>
                  <a:pt x="529" y="7621"/>
                  <a:pt x="368" y="7162"/>
                </a:cubicBezTo>
                <a:cubicBezTo>
                  <a:pt x="219" y="6691"/>
                  <a:pt x="93" y="6221"/>
                  <a:pt x="1" y="5727"/>
                </a:cubicBezTo>
                <a:lnTo>
                  <a:pt x="1" y="5727"/>
                </a:lnTo>
                <a:cubicBezTo>
                  <a:pt x="12" y="6232"/>
                  <a:pt x="70" y="6726"/>
                  <a:pt x="150" y="7219"/>
                </a:cubicBezTo>
                <a:cubicBezTo>
                  <a:pt x="253" y="7724"/>
                  <a:pt x="391" y="8218"/>
                  <a:pt x="575" y="8688"/>
                </a:cubicBezTo>
                <a:cubicBezTo>
                  <a:pt x="953" y="9664"/>
                  <a:pt x="1516" y="10559"/>
                  <a:pt x="2250" y="11305"/>
                </a:cubicBezTo>
                <a:cubicBezTo>
                  <a:pt x="2996" y="12063"/>
                  <a:pt x="3903" y="12671"/>
                  <a:pt x="4890" y="13084"/>
                </a:cubicBezTo>
                <a:cubicBezTo>
                  <a:pt x="5900" y="13497"/>
                  <a:pt x="6990" y="13727"/>
                  <a:pt x="8081" y="13738"/>
                </a:cubicBezTo>
                <a:cubicBezTo>
                  <a:pt x="8147" y="13740"/>
                  <a:pt x="8212" y="13741"/>
                  <a:pt x="8278" y="13741"/>
                </a:cubicBezTo>
                <a:cubicBezTo>
                  <a:pt x="9391" y="13741"/>
                  <a:pt x="10479" y="13465"/>
                  <a:pt x="11444" y="12923"/>
                </a:cubicBezTo>
                <a:cubicBezTo>
                  <a:pt x="12454" y="12361"/>
                  <a:pt x="13337" y="11615"/>
                  <a:pt x="14072" y="10731"/>
                </a:cubicBezTo>
                <a:cubicBezTo>
                  <a:pt x="14772" y="9882"/>
                  <a:pt x="15392" y="8964"/>
                  <a:pt x="15897" y="7977"/>
                </a:cubicBezTo>
                <a:cubicBezTo>
                  <a:pt x="16138" y="7518"/>
                  <a:pt x="16367" y="7036"/>
                  <a:pt x="16574" y="6542"/>
                </a:cubicBezTo>
                <a:cubicBezTo>
                  <a:pt x="17120" y="7203"/>
                  <a:pt x="17637" y="7798"/>
                  <a:pt x="17721" y="7798"/>
                </a:cubicBezTo>
                <a:cubicBezTo>
                  <a:pt x="17729" y="7798"/>
                  <a:pt x="17733" y="7792"/>
                  <a:pt x="17733" y="7782"/>
                </a:cubicBezTo>
                <a:cubicBezTo>
                  <a:pt x="17733" y="7506"/>
                  <a:pt x="17056" y="0"/>
                  <a:pt x="170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15" name="Google Shape;3284;p41"/>
          <p:cNvSpPr/>
          <p:nvPr/>
        </p:nvSpPr>
        <p:spPr>
          <a:xfrm rot="1202432">
            <a:off x="7005878" y="3157325"/>
            <a:ext cx="291946" cy="226228"/>
          </a:xfrm>
          <a:custGeom>
            <a:avLst/>
            <a:gdLst/>
            <a:ahLst/>
            <a:cxnLst/>
            <a:rect l="l" t="t" r="r" b="b"/>
            <a:pathLst>
              <a:path w="17734" h="13742" extrusionOk="0">
                <a:moveTo>
                  <a:pt x="17056" y="0"/>
                </a:moveTo>
                <a:cubicBezTo>
                  <a:pt x="16781" y="276"/>
                  <a:pt x="11868" y="5452"/>
                  <a:pt x="11868" y="5452"/>
                </a:cubicBezTo>
                <a:lnTo>
                  <a:pt x="13487" y="5119"/>
                </a:lnTo>
                <a:lnTo>
                  <a:pt x="13487" y="5119"/>
                </a:lnTo>
                <a:cubicBezTo>
                  <a:pt x="13349" y="5658"/>
                  <a:pt x="13200" y="6186"/>
                  <a:pt x="13016" y="6703"/>
                </a:cubicBezTo>
                <a:cubicBezTo>
                  <a:pt x="12741" y="7552"/>
                  <a:pt x="12362" y="8356"/>
                  <a:pt x="11903" y="9125"/>
                </a:cubicBezTo>
                <a:cubicBezTo>
                  <a:pt x="11478" y="9848"/>
                  <a:pt x="10916" y="10490"/>
                  <a:pt x="10262" y="11018"/>
                </a:cubicBezTo>
                <a:cubicBezTo>
                  <a:pt x="9929" y="11271"/>
                  <a:pt x="9584" y="11477"/>
                  <a:pt x="9206" y="11627"/>
                </a:cubicBezTo>
                <a:cubicBezTo>
                  <a:pt x="8815" y="11787"/>
                  <a:pt x="8414" y="11891"/>
                  <a:pt x="7989" y="11948"/>
                </a:cubicBezTo>
                <a:cubicBezTo>
                  <a:pt x="7676" y="11989"/>
                  <a:pt x="7363" y="12010"/>
                  <a:pt x="7051" y="12010"/>
                </a:cubicBezTo>
                <a:cubicBezTo>
                  <a:pt x="5542" y="12010"/>
                  <a:pt x="4063" y="11532"/>
                  <a:pt x="2836" y="10628"/>
                </a:cubicBezTo>
                <a:cubicBezTo>
                  <a:pt x="2078" y="10054"/>
                  <a:pt x="1447" y="9331"/>
                  <a:pt x="976" y="8493"/>
                </a:cubicBezTo>
                <a:cubicBezTo>
                  <a:pt x="735" y="8069"/>
                  <a:pt x="529" y="7621"/>
                  <a:pt x="368" y="7162"/>
                </a:cubicBezTo>
                <a:cubicBezTo>
                  <a:pt x="219" y="6691"/>
                  <a:pt x="93" y="6221"/>
                  <a:pt x="1" y="5727"/>
                </a:cubicBezTo>
                <a:lnTo>
                  <a:pt x="1" y="5727"/>
                </a:lnTo>
                <a:cubicBezTo>
                  <a:pt x="12" y="6232"/>
                  <a:pt x="70" y="6726"/>
                  <a:pt x="150" y="7219"/>
                </a:cubicBezTo>
                <a:cubicBezTo>
                  <a:pt x="253" y="7724"/>
                  <a:pt x="391" y="8218"/>
                  <a:pt x="575" y="8688"/>
                </a:cubicBezTo>
                <a:cubicBezTo>
                  <a:pt x="953" y="9664"/>
                  <a:pt x="1516" y="10559"/>
                  <a:pt x="2250" y="11305"/>
                </a:cubicBezTo>
                <a:cubicBezTo>
                  <a:pt x="2996" y="12063"/>
                  <a:pt x="3903" y="12671"/>
                  <a:pt x="4890" y="13084"/>
                </a:cubicBezTo>
                <a:cubicBezTo>
                  <a:pt x="5900" y="13497"/>
                  <a:pt x="6990" y="13727"/>
                  <a:pt x="8081" y="13738"/>
                </a:cubicBezTo>
                <a:cubicBezTo>
                  <a:pt x="8147" y="13740"/>
                  <a:pt x="8212" y="13741"/>
                  <a:pt x="8278" y="13741"/>
                </a:cubicBezTo>
                <a:cubicBezTo>
                  <a:pt x="9391" y="13741"/>
                  <a:pt x="10479" y="13465"/>
                  <a:pt x="11444" y="12923"/>
                </a:cubicBezTo>
                <a:cubicBezTo>
                  <a:pt x="12454" y="12361"/>
                  <a:pt x="13337" y="11615"/>
                  <a:pt x="14072" y="10731"/>
                </a:cubicBezTo>
                <a:cubicBezTo>
                  <a:pt x="14772" y="9882"/>
                  <a:pt x="15392" y="8964"/>
                  <a:pt x="15897" y="7977"/>
                </a:cubicBezTo>
                <a:cubicBezTo>
                  <a:pt x="16138" y="7518"/>
                  <a:pt x="16367" y="7036"/>
                  <a:pt x="16574" y="6542"/>
                </a:cubicBezTo>
                <a:cubicBezTo>
                  <a:pt x="17120" y="7203"/>
                  <a:pt x="17637" y="7798"/>
                  <a:pt x="17721" y="7798"/>
                </a:cubicBezTo>
                <a:cubicBezTo>
                  <a:pt x="17729" y="7798"/>
                  <a:pt x="17733" y="7792"/>
                  <a:pt x="17733" y="7782"/>
                </a:cubicBezTo>
                <a:cubicBezTo>
                  <a:pt x="17733" y="7506"/>
                  <a:pt x="17056" y="0"/>
                  <a:pt x="170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16" name="Google Shape;3289;p41"/>
          <p:cNvSpPr/>
          <p:nvPr/>
        </p:nvSpPr>
        <p:spPr>
          <a:xfrm rot="7824717">
            <a:off x="6063925" y="2187773"/>
            <a:ext cx="178947" cy="162896"/>
          </a:xfrm>
          <a:custGeom>
            <a:avLst/>
            <a:gdLst/>
            <a:ahLst/>
            <a:cxnLst/>
            <a:rect l="l" t="t" r="r" b="b"/>
            <a:pathLst>
              <a:path w="10870" h="9895" extrusionOk="0">
                <a:moveTo>
                  <a:pt x="10869" y="1"/>
                </a:moveTo>
                <a:lnTo>
                  <a:pt x="10869" y="1"/>
                </a:lnTo>
                <a:cubicBezTo>
                  <a:pt x="9779" y="276"/>
                  <a:pt x="3914" y="1917"/>
                  <a:pt x="3914" y="1917"/>
                </a:cubicBezTo>
                <a:lnTo>
                  <a:pt x="5727" y="2549"/>
                </a:lnTo>
                <a:lnTo>
                  <a:pt x="0" y="9894"/>
                </a:lnTo>
                <a:lnTo>
                  <a:pt x="7736" y="4959"/>
                </a:lnTo>
                <a:cubicBezTo>
                  <a:pt x="8057" y="5847"/>
                  <a:pt x="8368" y="6706"/>
                  <a:pt x="8409" y="6706"/>
                </a:cubicBezTo>
                <a:cubicBezTo>
                  <a:pt x="8411" y="6706"/>
                  <a:pt x="8413" y="6701"/>
                  <a:pt x="8413" y="6692"/>
                </a:cubicBezTo>
                <a:cubicBezTo>
                  <a:pt x="8413" y="6416"/>
                  <a:pt x="10869" y="1"/>
                  <a:pt x="108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17" name="Google Shape;3289;p41"/>
          <p:cNvSpPr/>
          <p:nvPr/>
        </p:nvSpPr>
        <p:spPr>
          <a:xfrm rot="7824717">
            <a:off x="6063923" y="3371289"/>
            <a:ext cx="178947" cy="162896"/>
          </a:xfrm>
          <a:custGeom>
            <a:avLst/>
            <a:gdLst/>
            <a:ahLst/>
            <a:cxnLst/>
            <a:rect l="l" t="t" r="r" b="b"/>
            <a:pathLst>
              <a:path w="10870" h="9895" extrusionOk="0">
                <a:moveTo>
                  <a:pt x="10869" y="1"/>
                </a:moveTo>
                <a:lnTo>
                  <a:pt x="10869" y="1"/>
                </a:lnTo>
                <a:cubicBezTo>
                  <a:pt x="9779" y="276"/>
                  <a:pt x="3914" y="1917"/>
                  <a:pt x="3914" y="1917"/>
                </a:cubicBezTo>
                <a:lnTo>
                  <a:pt x="5727" y="2549"/>
                </a:lnTo>
                <a:lnTo>
                  <a:pt x="0" y="9894"/>
                </a:lnTo>
                <a:lnTo>
                  <a:pt x="7736" y="4959"/>
                </a:lnTo>
                <a:cubicBezTo>
                  <a:pt x="8057" y="5847"/>
                  <a:pt x="8368" y="6706"/>
                  <a:pt x="8409" y="6706"/>
                </a:cubicBezTo>
                <a:cubicBezTo>
                  <a:pt x="8411" y="6706"/>
                  <a:pt x="8413" y="6701"/>
                  <a:pt x="8413" y="6692"/>
                </a:cubicBezTo>
                <a:cubicBezTo>
                  <a:pt x="8413" y="6416"/>
                  <a:pt x="10869" y="1"/>
                  <a:pt x="108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18" name="Google Shape;3289;p41"/>
          <p:cNvSpPr/>
          <p:nvPr/>
        </p:nvSpPr>
        <p:spPr>
          <a:xfrm rot="13549081" flipV="1">
            <a:off x="6060749" y="3269137"/>
            <a:ext cx="178947" cy="162896"/>
          </a:xfrm>
          <a:custGeom>
            <a:avLst/>
            <a:gdLst/>
            <a:ahLst/>
            <a:cxnLst/>
            <a:rect l="l" t="t" r="r" b="b"/>
            <a:pathLst>
              <a:path w="10870" h="9895" extrusionOk="0">
                <a:moveTo>
                  <a:pt x="10869" y="1"/>
                </a:moveTo>
                <a:lnTo>
                  <a:pt x="10869" y="1"/>
                </a:lnTo>
                <a:cubicBezTo>
                  <a:pt x="9779" y="276"/>
                  <a:pt x="3914" y="1917"/>
                  <a:pt x="3914" y="1917"/>
                </a:cubicBezTo>
                <a:lnTo>
                  <a:pt x="5727" y="2549"/>
                </a:lnTo>
                <a:lnTo>
                  <a:pt x="0" y="9894"/>
                </a:lnTo>
                <a:lnTo>
                  <a:pt x="7736" y="4959"/>
                </a:lnTo>
                <a:cubicBezTo>
                  <a:pt x="8057" y="5847"/>
                  <a:pt x="8368" y="6706"/>
                  <a:pt x="8409" y="6706"/>
                </a:cubicBezTo>
                <a:cubicBezTo>
                  <a:pt x="8411" y="6706"/>
                  <a:pt x="8413" y="6701"/>
                  <a:pt x="8413" y="6692"/>
                </a:cubicBezTo>
                <a:cubicBezTo>
                  <a:pt x="8413" y="6416"/>
                  <a:pt x="10869" y="1"/>
                  <a:pt x="108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20" name="Прямоугольник 319"/>
          <p:cNvSpPr/>
          <p:nvPr/>
        </p:nvSpPr>
        <p:spPr>
          <a:xfrm>
            <a:off x="8492417" y="4545132"/>
            <a:ext cx="2584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3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60474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3248247012"/>
              </p:ext>
            </p:extLst>
          </p:nvPr>
        </p:nvGraphicFramePr>
        <p:xfrm>
          <a:off x="539750" y="1459585"/>
          <a:ext cx="4014788" cy="1835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0137" y="398780"/>
            <a:ext cx="7635788" cy="330200"/>
          </a:xfrm>
        </p:spPr>
        <p:txBody>
          <a:bodyPr/>
          <a:lstStyle/>
          <a:p>
            <a:r>
              <a:rPr lang="ru-RU" sz="2000" dirty="0">
                <a:latin typeface="Rosatom" panose="020B0503040504020204" pitchFamily="34" charset="-52"/>
                <a:ea typeface="Rosatom" panose="020B0503040504020204" pitchFamily="34" charset="-52"/>
              </a:rPr>
              <a:t>Научные </a:t>
            </a:r>
            <a:r>
              <a:rPr lang="ru-RU" sz="20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направления, развивающиеся в РФЯЦ-ВНИИТФ</a:t>
            </a:r>
            <a:r>
              <a:rPr lang="ru-RU" sz="2000" dirty="0">
                <a:latin typeface="Rosatom" panose="020B0503040504020204" pitchFamily="34" charset="-52"/>
                <a:ea typeface="Rosatom" panose="020B0503040504020204" pitchFamily="34" charset="-52"/>
              </a:rPr>
              <a:t/>
            </a:r>
            <a:br>
              <a:rPr lang="ru-RU" sz="2000" dirty="0">
                <a:latin typeface="Rosatom" panose="020B0503040504020204" pitchFamily="34" charset="-52"/>
                <a:ea typeface="Rosatom" panose="020B0503040504020204" pitchFamily="34" charset="-52"/>
              </a:rPr>
            </a:br>
            <a:endParaRPr lang="ru-RU" sz="20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grpSp>
        <p:nvGrpSpPr>
          <p:cNvPr id="9" name="Google Shape;1057;p35"/>
          <p:cNvGrpSpPr/>
          <p:nvPr/>
        </p:nvGrpSpPr>
        <p:grpSpPr>
          <a:xfrm>
            <a:off x="834152" y="835036"/>
            <a:ext cx="3794998" cy="750625"/>
            <a:chOff x="1399875" y="1044600"/>
            <a:chExt cx="5230229" cy="1215600"/>
          </a:xfrm>
        </p:grpSpPr>
        <p:cxnSp>
          <p:nvCxnSpPr>
            <p:cNvPr id="17" name="Google Shape;1058;p35"/>
            <p:cNvCxnSpPr/>
            <p:nvPr/>
          </p:nvCxnSpPr>
          <p:spPr>
            <a:xfrm>
              <a:off x="6168704" y="1652401"/>
              <a:ext cx="461400" cy="0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" name="Google Shape;1060;p35"/>
            <p:cNvSpPr/>
            <p:nvPr/>
          </p:nvSpPr>
          <p:spPr>
            <a:xfrm>
              <a:off x="5807604" y="1468826"/>
              <a:ext cx="361101" cy="361076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059;p35"/>
            <p:cNvSpPr/>
            <p:nvPr/>
          </p:nvSpPr>
          <p:spPr>
            <a:xfrm>
              <a:off x="1399875" y="1044600"/>
              <a:ext cx="4588278" cy="12156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" name="Google Shape;1061;p35"/>
          <p:cNvSpPr/>
          <p:nvPr/>
        </p:nvSpPr>
        <p:spPr>
          <a:xfrm>
            <a:off x="550137" y="833137"/>
            <a:ext cx="572945" cy="750163"/>
          </a:xfrm>
          <a:custGeom>
            <a:avLst/>
            <a:gdLst/>
            <a:ahLst/>
            <a:cxnLst/>
            <a:rect l="l" t="t" r="r" b="b"/>
            <a:pathLst>
              <a:path w="11411" h="14941" extrusionOk="0">
                <a:moveTo>
                  <a:pt x="2092" y="1"/>
                </a:moveTo>
                <a:cubicBezTo>
                  <a:pt x="942" y="1"/>
                  <a:pt x="0" y="943"/>
                  <a:pt x="0" y="2093"/>
                </a:cubicBezTo>
                <a:lnTo>
                  <a:pt x="0" y="12858"/>
                </a:lnTo>
                <a:cubicBezTo>
                  <a:pt x="0" y="14008"/>
                  <a:pt x="942" y="14940"/>
                  <a:pt x="2092" y="14940"/>
                </a:cubicBezTo>
                <a:lnTo>
                  <a:pt x="8476" y="14940"/>
                </a:lnTo>
                <a:cubicBezTo>
                  <a:pt x="8615" y="14791"/>
                  <a:pt x="8754" y="14643"/>
                  <a:pt x="8882" y="14484"/>
                </a:cubicBezTo>
                <a:cubicBezTo>
                  <a:pt x="9329" y="13949"/>
                  <a:pt x="9725" y="13374"/>
                  <a:pt x="10062" y="12759"/>
                </a:cubicBezTo>
                <a:cubicBezTo>
                  <a:pt x="10925" y="11193"/>
                  <a:pt x="11411" y="9389"/>
                  <a:pt x="11411" y="7466"/>
                </a:cubicBezTo>
                <a:cubicBezTo>
                  <a:pt x="11411" y="7188"/>
                  <a:pt x="11400" y="6911"/>
                  <a:pt x="11381" y="6643"/>
                </a:cubicBezTo>
                <a:cubicBezTo>
                  <a:pt x="11193" y="4085"/>
                  <a:pt x="10131" y="1776"/>
                  <a:pt x="84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062;p35"/>
          <p:cNvSpPr/>
          <p:nvPr/>
        </p:nvSpPr>
        <p:spPr>
          <a:xfrm>
            <a:off x="662604" y="1182088"/>
            <a:ext cx="287251" cy="5473"/>
          </a:xfrm>
          <a:custGeom>
            <a:avLst/>
            <a:gdLst/>
            <a:ahLst/>
            <a:cxnLst/>
            <a:rect l="l" t="t" r="r" b="b"/>
            <a:pathLst>
              <a:path w="5721" h="109" extrusionOk="0">
                <a:moveTo>
                  <a:pt x="60" y="0"/>
                </a:moveTo>
                <a:cubicBezTo>
                  <a:pt x="31" y="0"/>
                  <a:pt x="1" y="30"/>
                  <a:pt x="1" y="60"/>
                </a:cubicBezTo>
                <a:cubicBezTo>
                  <a:pt x="1" y="89"/>
                  <a:pt x="31" y="109"/>
                  <a:pt x="60" y="109"/>
                </a:cubicBezTo>
                <a:lnTo>
                  <a:pt x="5661" y="109"/>
                </a:lnTo>
                <a:cubicBezTo>
                  <a:pt x="5691" y="109"/>
                  <a:pt x="5721" y="89"/>
                  <a:pt x="5721" y="60"/>
                </a:cubicBezTo>
                <a:cubicBezTo>
                  <a:pt x="5721" y="30"/>
                  <a:pt x="5691" y="0"/>
                  <a:pt x="56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064;p35"/>
          <p:cNvSpPr txBox="1"/>
          <p:nvPr/>
        </p:nvSpPr>
        <p:spPr>
          <a:xfrm>
            <a:off x="522729" y="846235"/>
            <a:ext cx="572971" cy="35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FFFFFF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01</a:t>
            </a:r>
            <a:endParaRPr sz="1400" dirty="0">
              <a:solidFill>
                <a:srgbClr val="FFFFFF"/>
              </a:solidFill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  <a:sym typeface="Fira Sans Extra Condense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91348" y="1040595"/>
            <a:ext cx="23616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000" dirty="0" smtClean="0">
                <a:solidFill>
                  <a:schemeClr val="accent6"/>
                </a:solidFill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Технологии для микроэлектроники</a:t>
            </a:r>
            <a:endParaRPr lang="ru-RU" sz="1000" dirty="0">
              <a:solidFill>
                <a:schemeClr val="accent6"/>
              </a:solidFill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</p:txBody>
      </p:sp>
      <p:grpSp>
        <p:nvGrpSpPr>
          <p:cNvPr id="26" name="Google Shape;1057;p35"/>
          <p:cNvGrpSpPr/>
          <p:nvPr/>
        </p:nvGrpSpPr>
        <p:grpSpPr>
          <a:xfrm>
            <a:off x="834152" y="1655046"/>
            <a:ext cx="3794998" cy="750625"/>
            <a:chOff x="1399875" y="1044600"/>
            <a:chExt cx="5230229" cy="1215600"/>
          </a:xfrm>
        </p:grpSpPr>
        <p:cxnSp>
          <p:nvCxnSpPr>
            <p:cNvPr id="27" name="Google Shape;1058;p35"/>
            <p:cNvCxnSpPr/>
            <p:nvPr/>
          </p:nvCxnSpPr>
          <p:spPr>
            <a:xfrm>
              <a:off x="6168704" y="1652401"/>
              <a:ext cx="461400" cy="0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" name="Google Shape;1060;p35"/>
            <p:cNvSpPr/>
            <p:nvPr/>
          </p:nvSpPr>
          <p:spPr>
            <a:xfrm>
              <a:off x="5807604" y="1468826"/>
              <a:ext cx="361101" cy="361076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059;p35"/>
            <p:cNvSpPr/>
            <p:nvPr/>
          </p:nvSpPr>
          <p:spPr>
            <a:xfrm>
              <a:off x="1399875" y="1044600"/>
              <a:ext cx="4588278" cy="12156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0" name="Google Shape;1061;p35"/>
          <p:cNvSpPr/>
          <p:nvPr/>
        </p:nvSpPr>
        <p:spPr>
          <a:xfrm>
            <a:off x="550137" y="1653147"/>
            <a:ext cx="572945" cy="750163"/>
          </a:xfrm>
          <a:custGeom>
            <a:avLst/>
            <a:gdLst/>
            <a:ahLst/>
            <a:cxnLst/>
            <a:rect l="l" t="t" r="r" b="b"/>
            <a:pathLst>
              <a:path w="11411" h="14941" extrusionOk="0">
                <a:moveTo>
                  <a:pt x="2092" y="1"/>
                </a:moveTo>
                <a:cubicBezTo>
                  <a:pt x="942" y="1"/>
                  <a:pt x="0" y="943"/>
                  <a:pt x="0" y="2093"/>
                </a:cubicBezTo>
                <a:lnTo>
                  <a:pt x="0" y="12858"/>
                </a:lnTo>
                <a:cubicBezTo>
                  <a:pt x="0" y="14008"/>
                  <a:pt x="942" y="14940"/>
                  <a:pt x="2092" y="14940"/>
                </a:cubicBezTo>
                <a:lnTo>
                  <a:pt x="8476" y="14940"/>
                </a:lnTo>
                <a:cubicBezTo>
                  <a:pt x="8615" y="14791"/>
                  <a:pt x="8754" y="14643"/>
                  <a:pt x="8882" y="14484"/>
                </a:cubicBezTo>
                <a:cubicBezTo>
                  <a:pt x="9329" y="13949"/>
                  <a:pt x="9725" y="13374"/>
                  <a:pt x="10062" y="12759"/>
                </a:cubicBezTo>
                <a:cubicBezTo>
                  <a:pt x="10925" y="11193"/>
                  <a:pt x="11411" y="9389"/>
                  <a:pt x="11411" y="7466"/>
                </a:cubicBezTo>
                <a:cubicBezTo>
                  <a:pt x="11411" y="7188"/>
                  <a:pt x="11400" y="6911"/>
                  <a:pt x="11381" y="6643"/>
                </a:cubicBezTo>
                <a:cubicBezTo>
                  <a:pt x="11193" y="4085"/>
                  <a:pt x="10131" y="1776"/>
                  <a:pt x="84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Google Shape;1062;p35"/>
          <p:cNvSpPr/>
          <p:nvPr/>
        </p:nvSpPr>
        <p:spPr>
          <a:xfrm>
            <a:off x="662604" y="2002098"/>
            <a:ext cx="287251" cy="5473"/>
          </a:xfrm>
          <a:custGeom>
            <a:avLst/>
            <a:gdLst/>
            <a:ahLst/>
            <a:cxnLst/>
            <a:rect l="l" t="t" r="r" b="b"/>
            <a:pathLst>
              <a:path w="5721" h="109" extrusionOk="0">
                <a:moveTo>
                  <a:pt x="60" y="0"/>
                </a:moveTo>
                <a:cubicBezTo>
                  <a:pt x="31" y="0"/>
                  <a:pt x="1" y="30"/>
                  <a:pt x="1" y="60"/>
                </a:cubicBezTo>
                <a:cubicBezTo>
                  <a:pt x="1" y="89"/>
                  <a:pt x="31" y="109"/>
                  <a:pt x="60" y="109"/>
                </a:cubicBezTo>
                <a:lnTo>
                  <a:pt x="5661" y="109"/>
                </a:lnTo>
                <a:cubicBezTo>
                  <a:pt x="5691" y="109"/>
                  <a:pt x="5721" y="89"/>
                  <a:pt x="5721" y="60"/>
                </a:cubicBezTo>
                <a:cubicBezTo>
                  <a:pt x="5721" y="30"/>
                  <a:pt x="5691" y="0"/>
                  <a:pt x="56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" name="Google Shape;1064;p35"/>
          <p:cNvSpPr txBox="1"/>
          <p:nvPr/>
        </p:nvSpPr>
        <p:spPr>
          <a:xfrm>
            <a:off x="522729" y="1666245"/>
            <a:ext cx="572971" cy="35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solidFill>
                  <a:srgbClr val="FFFFFF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02</a:t>
            </a:r>
            <a:endParaRPr sz="1400" dirty="0">
              <a:solidFill>
                <a:srgbClr val="FFFFFF"/>
              </a:solidFill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  <a:sym typeface="Fira Sans Extra Condensed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191349" y="1797671"/>
            <a:ext cx="29720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000" dirty="0" smtClean="0">
                <a:solidFill>
                  <a:schemeClr val="accent6"/>
                </a:solidFill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Компьютерное моделирование и информационные технологии</a:t>
            </a:r>
            <a:endParaRPr lang="ru-RU" sz="1000" dirty="0">
              <a:solidFill>
                <a:schemeClr val="accent6"/>
              </a:solidFill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</p:txBody>
      </p:sp>
      <p:grpSp>
        <p:nvGrpSpPr>
          <p:cNvPr id="35" name="Google Shape;1057;p35"/>
          <p:cNvGrpSpPr/>
          <p:nvPr/>
        </p:nvGrpSpPr>
        <p:grpSpPr>
          <a:xfrm>
            <a:off x="834152" y="2463929"/>
            <a:ext cx="3794998" cy="750625"/>
            <a:chOff x="1399875" y="1044600"/>
            <a:chExt cx="5230229" cy="1215600"/>
          </a:xfrm>
        </p:grpSpPr>
        <p:cxnSp>
          <p:nvCxnSpPr>
            <p:cNvPr id="36" name="Google Shape;1058;p35"/>
            <p:cNvCxnSpPr/>
            <p:nvPr/>
          </p:nvCxnSpPr>
          <p:spPr>
            <a:xfrm>
              <a:off x="6168704" y="1652401"/>
              <a:ext cx="461400" cy="0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7" name="Google Shape;1060;p35"/>
            <p:cNvSpPr/>
            <p:nvPr/>
          </p:nvSpPr>
          <p:spPr>
            <a:xfrm>
              <a:off x="5807604" y="1468826"/>
              <a:ext cx="361101" cy="361076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59;p35"/>
            <p:cNvSpPr/>
            <p:nvPr/>
          </p:nvSpPr>
          <p:spPr>
            <a:xfrm>
              <a:off x="1399875" y="1044600"/>
              <a:ext cx="4588278" cy="12156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" name="Google Shape;1061;p35"/>
          <p:cNvSpPr/>
          <p:nvPr/>
        </p:nvSpPr>
        <p:spPr>
          <a:xfrm>
            <a:off x="550137" y="2462030"/>
            <a:ext cx="572945" cy="750163"/>
          </a:xfrm>
          <a:custGeom>
            <a:avLst/>
            <a:gdLst/>
            <a:ahLst/>
            <a:cxnLst/>
            <a:rect l="l" t="t" r="r" b="b"/>
            <a:pathLst>
              <a:path w="11411" h="14941" extrusionOk="0">
                <a:moveTo>
                  <a:pt x="2092" y="1"/>
                </a:moveTo>
                <a:cubicBezTo>
                  <a:pt x="942" y="1"/>
                  <a:pt x="0" y="943"/>
                  <a:pt x="0" y="2093"/>
                </a:cubicBezTo>
                <a:lnTo>
                  <a:pt x="0" y="12858"/>
                </a:lnTo>
                <a:cubicBezTo>
                  <a:pt x="0" y="14008"/>
                  <a:pt x="942" y="14940"/>
                  <a:pt x="2092" y="14940"/>
                </a:cubicBezTo>
                <a:lnTo>
                  <a:pt x="8476" y="14940"/>
                </a:lnTo>
                <a:cubicBezTo>
                  <a:pt x="8615" y="14791"/>
                  <a:pt x="8754" y="14643"/>
                  <a:pt x="8882" y="14484"/>
                </a:cubicBezTo>
                <a:cubicBezTo>
                  <a:pt x="9329" y="13949"/>
                  <a:pt x="9725" y="13374"/>
                  <a:pt x="10062" y="12759"/>
                </a:cubicBezTo>
                <a:cubicBezTo>
                  <a:pt x="10925" y="11193"/>
                  <a:pt x="11411" y="9389"/>
                  <a:pt x="11411" y="7466"/>
                </a:cubicBezTo>
                <a:cubicBezTo>
                  <a:pt x="11411" y="7188"/>
                  <a:pt x="11400" y="6911"/>
                  <a:pt x="11381" y="6643"/>
                </a:cubicBezTo>
                <a:cubicBezTo>
                  <a:pt x="11193" y="4085"/>
                  <a:pt x="10131" y="1776"/>
                  <a:pt x="84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" name="Google Shape;1062;p35"/>
          <p:cNvSpPr/>
          <p:nvPr/>
        </p:nvSpPr>
        <p:spPr>
          <a:xfrm>
            <a:off x="662604" y="2810981"/>
            <a:ext cx="287251" cy="5473"/>
          </a:xfrm>
          <a:custGeom>
            <a:avLst/>
            <a:gdLst/>
            <a:ahLst/>
            <a:cxnLst/>
            <a:rect l="l" t="t" r="r" b="b"/>
            <a:pathLst>
              <a:path w="5721" h="109" extrusionOk="0">
                <a:moveTo>
                  <a:pt x="60" y="0"/>
                </a:moveTo>
                <a:cubicBezTo>
                  <a:pt x="31" y="0"/>
                  <a:pt x="1" y="30"/>
                  <a:pt x="1" y="60"/>
                </a:cubicBezTo>
                <a:cubicBezTo>
                  <a:pt x="1" y="89"/>
                  <a:pt x="31" y="109"/>
                  <a:pt x="60" y="109"/>
                </a:cubicBezTo>
                <a:lnTo>
                  <a:pt x="5661" y="109"/>
                </a:lnTo>
                <a:cubicBezTo>
                  <a:pt x="5691" y="109"/>
                  <a:pt x="5721" y="89"/>
                  <a:pt x="5721" y="60"/>
                </a:cubicBezTo>
                <a:cubicBezTo>
                  <a:pt x="5721" y="30"/>
                  <a:pt x="5691" y="0"/>
                  <a:pt x="56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Google Shape;1064;p35"/>
          <p:cNvSpPr txBox="1"/>
          <p:nvPr/>
        </p:nvSpPr>
        <p:spPr>
          <a:xfrm>
            <a:off x="522729" y="2475128"/>
            <a:ext cx="572971" cy="35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solidFill>
                  <a:srgbClr val="FFFFFF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03</a:t>
            </a:r>
            <a:endParaRPr sz="1400" dirty="0">
              <a:solidFill>
                <a:srgbClr val="FFFFFF"/>
              </a:solidFill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  <a:sym typeface="Fira Sans Extra Condensed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191348" y="2674412"/>
            <a:ext cx="29720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000" dirty="0" smtClean="0">
                <a:solidFill>
                  <a:schemeClr val="accent6"/>
                </a:solidFill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Электрофизические технологии</a:t>
            </a:r>
            <a:endParaRPr lang="ru-RU" sz="1000" dirty="0">
              <a:solidFill>
                <a:schemeClr val="accent6"/>
              </a:solidFill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</p:txBody>
      </p:sp>
      <p:grpSp>
        <p:nvGrpSpPr>
          <p:cNvPr id="44" name="Google Shape;1057;p35"/>
          <p:cNvGrpSpPr/>
          <p:nvPr/>
        </p:nvGrpSpPr>
        <p:grpSpPr>
          <a:xfrm>
            <a:off x="834152" y="3273036"/>
            <a:ext cx="3794998" cy="750625"/>
            <a:chOff x="1399875" y="1044600"/>
            <a:chExt cx="5230229" cy="1215600"/>
          </a:xfrm>
        </p:grpSpPr>
        <p:cxnSp>
          <p:nvCxnSpPr>
            <p:cNvPr id="45" name="Google Shape;1058;p35"/>
            <p:cNvCxnSpPr/>
            <p:nvPr/>
          </p:nvCxnSpPr>
          <p:spPr>
            <a:xfrm>
              <a:off x="6168704" y="1652401"/>
              <a:ext cx="461400" cy="0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" name="Google Shape;1060;p35"/>
            <p:cNvSpPr/>
            <p:nvPr/>
          </p:nvSpPr>
          <p:spPr>
            <a:xfrm>
              <a:off x="5807604" y="1468826"/>
              <a:ext cx="361101" cy="361076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1059;p35"/>
            <p:cNvSpPr/>
            <p:nvPr/>
          </p:nvSpPr>
          <p:spPr>
            <a:xfrm>
              <a:off x="1399875" y="1044600"/>
              <a:ext cx="4588278" cy="12156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" name="Google Shape;1061;p35"/>
          <p:cNvSpPr/>
          <p:nvPr/>
        </p:nvSpPr>
        <p:spPr>
          <a:xfrm>
            <a:off x="550137" y="3271137"/>
            <a:ext cx="572945" cy="750163"/>
          </a:xfrm>
          <a:custGeom>
            <a:avLst/>
            <a:gdLst/>
            <a:ahLst/>
            <a:cxnLst/>
            <a:rect l="l" t="t" r="r" b="b"/>
            <a:pathLst>
              <a:path w="11411" h="14941" extrusionOk="0">
                <a:moveTo>
                  <a:pt x="2092" y="1"/>
                </a:moveTo>
                <a:cubicBezTo>
                  <a:pt x="942" y="1"/>
                  <a:pt x="0" y="943"/>
                  <a:pt x="0" y="2093"/>
                </a:cubicBezTo>
                <a:lnTo>
                  <a:pt x="0" y="12858"/>
                </a:lnTo>
                <a:cubicBezTo>
                  <a:pt x="0" y="14008"/>
                  <a:pt x="942" y="14940"/>
                  <a:pt x="2092" y="14940"/>
                </a:cubicBezTo>
                <a:lnTo>
                  <a:pt x="8476" y="14940"/>
                </a:lnTo>
                <a:cubicBezTo>
                  <a:pt x="8615" y="14791"/>
                  <a:pt x="8754" y="14643"/>
                  <a:pt x="8882" y="14484"/>
                </a:cubicBezTo>
                <a:cubicBezTo>
                  <a:pt x="9329" y="13949"/>
                  <a:pt x="9725" y="13374"/>
                  <a:pt x="10062" y="12759"/>
                </a:cubicBezTo>
                <a:cubicBezTo>
                  <a:pt x="10925" y="11193"/>
                  <a:pt x="11411" y="9389"/>
                  <a:pt x="11411" y="7466"/>
                </a:cubicBezTo>
                <a:cubicBezTo>
                  <a:pt x="11411" y="7188"/>
                  <a:pt x="11400" y="6911"/>
                  <a:pt x="11381" y="6643"/>
                </a:cubicBezTo>
                <a:cubicBezTo>
                  <a:pt x="11193" y="4085"/>
                  <a:pt x="10131" y="1776"/>
                  <a:pt x="8486" y="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" name="Google Shape;1062;p35"/>
          <p:cNvSpPr/>
          <p:nvPr/>
        </p:nvSpPr>
        <p:spPr>
          <a:xfrm>
            <a:off x="662604" y="3620088"/>
            <a:ext cx="287251" cy="5473"/>
          </a:xfrm>
          <a:custGeom>
            <a:avLst/>
            <a:gdLst/>
            <a:ahLst/>
            <a:cxnLst/>
            <a:rect l="l" t="t" r="r" b="b"/>
            <a:pathLst>
              <a:path w="5721" h="109" extrusionOk="0">
                <a:moveTo>
                  <a:pt x="60" y="0"/>
                </a:moveTo>
                <a:cubicBezTo>
                  <a:pt x="31" y="0"/>
                  <a:pt x="1" y="30"/>
                  <a:pt x="1" y="60"/>
                </a:cubicBezTo>
                <a:cubicBezTo>
                  <a:pt x="1" y="89"/>
                  <a:pt x="31" y="109"/>
                  <a:pt x="60" y="109"/>
                </a:cubicBezTo>
                <a:lnTo>
                  <a:pt x="5661" y="109"/>
                </a:lnTo>
                <a:cubicBezTo>
                  <a:pt x="5691" y="109"/>
                  <a:pt x="5721" y="89"/>
                  <a:pt x="5721" y="60"/>
                </a:cubicBezTo>
                <a:cubicBezTo>
                  <a:pt x="5721" y="30"/>
                  <a:pt x="5691" y="0"/>
                  <a:pt x="56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1064;p35"/>
          <p:cNvSpPr txBox="1"/>
          <p:nvPr/>
        </p:nvSpPr>
        <p:spPr>
          <a:xfrm>
            <a:off x="522729" y="3284235"/>
            <a:ext cx="572971" cy="35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solidFill>
                  <a:srgbClr val="FFFFFF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04</a:t>
            </a:r>
            <a:endParaRPr sz="1400" dirty="0">
              <a:solidFill>
                <a:srgbClr val="FFFFFF"/>
              </a:solidFill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  <a:sym typeface="Fira Sans Extra Condensed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191347" y="3381627"/>
            <a:ext cx="29720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000" dirty="0" smtClean="0">
                <a:solidFill>
                  <a:schemeClr val="accent6"/>
                </a:solidFill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Лазер-плазменные технологии</a:t>
            </a:r>
            <a:endParaRPr lang="ru-RU" sz="1000" dirty="0">
              <a:solidFill>
                <a:schemeClr val="accent6"/>
              </a:solidFill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</p:txBody>
      </p:sp>
      <p:grpSp>
        <p:nvGrpSpPr>
          <p:cNvPr id="81" name="Google Shape;1057;p35"/>
          <p:cNvGrpSpPr/>
          <p:nvPr/>
        </p:nvGrpSpPr>
        <p:grpSpPr>
          <a:xfrm flipH="1">
            <a:off x="4222750" y="3273036"/>
            <a:ext cx="3877213" cy="750625"/>
            <a:chOff x="1399875" y="1044600"/>
            <a:chExt cx="5230229" cy="1215600"/>
          </a:xfrm>
        </p:grpSpPr>
        <p:cxnSp>
          <p:nvCxnSpPr>
            <p:cNvPr id="82" name="Google Shape;1058;p35"/>
            <p:cNvCxnSpPr/>
            <p:nvPr/>
          </p:nvCxnSpPr>
          <p:spPr>
            <a:xfrm>
              <a:off x="6168704" y="1652401"/>
              <a:ext cx="461400" cy="0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3" name="Google Shape;1060;p35"/>
            <p:cNvSpPr/>
            <p:nvPr/>
          </p:nvSpPr>
          <p:spPr>
            <a:xfrm>
              <a:off x="5807604" y="1468826"/>
              <a:ext cx="361101" cy="361076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1059;p35"/>
            <p:cNvSpPr/>
            <p:nvPr/>
          </p:nvSpPr>
          <p:spPr>
            <a:xfrm>
              <a:off x="1399875" y="1044600"/>
              <a:ext cx="4588278" cy="12156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5" name="Google Shape;1061;p35"/>
          <p:cNvSpPr/>
          <p:nvPr/>
        </p:nvSpPr>
        <p:spPr>
          <a:xfrm flipH="1">
            <a:off x="7852261" y="3271137"/>
            <a:ext cx="572945" cy="750163"/>
          </a:xfrm>
          <a:custGeom>
            <a:avLst/>
            <a:gdLst/>
            <a:ahLst/>
            <a:cxnLst/>
            <a:rect l="l" t="t" r="r" b="b"/>
            <a:pathLst>
              <a:path w="11411" h="14941" extrusionOk="0">
                <a:moveTo>
                  <a:pt x="2092" y="1"/>
                </a:moveTo>
                <a:cubicBezTo>
                  <a:pt x="942" y="1"/>
                  <a:pt x="0" y="943"/>
                  <a:pt x="0" y="2093"/>
                </a:cubicBezTo>
                <a:lnTo>
                  <a:pt x="0" y="12858"/>
                </a:lnTo>
                <a:cubicBezTo>
                  <a:pt x="0" y="14008"/>
                  <a:pt x="942" y="14940"/>
                  <a:pt x="2092" y="14940"/>
                </a:cubicBezTo>
                <a:lnTo>
                  <a:pt x="8476" y="14940"/>
                </a:lnTo>
                <a:cubicBezTo>
                  <a:pt x="8615" y="14791"/>
                  <a:pt x="8754" y="14643"/>
                  <a:pt x="8882" y="14484"/>
                </a:cubicBezTo>
                <a:cubicBezTo>
                  <a:pt x="9329" y="13949"/>
                  <a:pt x="9725" y="13374"/>
                  <a:pt x="10062" y="12759"/>
                </a:cubicBezTo>
                <a:cubicBezTo>
                  <a:pt x="10925" y="11193"/>
                  <a:pt x="11411" y="9389"/>
                  <a:pt x="11411" y="7466"/>
                </a:cubicBezTo>
                <a:cubicBezTo>
                  <a:pt x="11411" y="7188"/>
                  <a:pt x="11400" y="6911"/>
                  <a:pt x="11381" y="6643"/>
                </a:cubicBezTo>
                <a:cubicBezTo>
                  <a:pt x="11193" y="4085"/>
                  <a:pt x="10131" y="1776"/>
                  <a:pt x="8486" y="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62;p35"/>
          <p:cNvSpPr/>
          <p:nvPr/>
        </p:nvSpPr>
        <p:spPr>
          <a:xfrm flipH="1">
            <a:off x="8016710" y="3620088"/>
            <a:ext cx="287251" cy="5473"/>
          </a:xfrm>
          <a:custGeom>
            <a:avLst/>
            <a:gdLst/>
            <a:ahLst/>
            <a:cxnLst/>
            <a:rect l="l" t="t" r="r" b="b"/>
            <a:pathLst>
              <a:path w="5721" h="109" extrusionOk="0">
                <a:moveTo>
                  <a:pt x="60" y="0"/>
                </a:moveTo>
                <a:cubicBezTo>
                  <a:pt x="31" y="0"/>
                  <a:pt x="1" y="30"/>
                  <a:pt x="1" y="60"/>
                </a:cubicBezTo>
                <a:cubicBezTo>
                  <a:pt x="1" y="89"/>
                  <a:pt x="31" y="109"/>
                  <a:pt x="60" y="109"/>
                </a:cubicBezTo>
                <a:lnTo>
                  <a:pt x="5661" y="109"/>
                </a:lnTo>
                <a:cubicBezTo>
                  <a:pt x="5691" y="109"/>
                  <a:pt x="5721" y="89"/>
                  <a:pt x="5721" y="60"/>
                </a:cubicBezTo>
                <a:cubicBezTo>
                  <a:pt x="5721" y="30"/>
                  <a:pt x="5691" y="0"/>
                  <a:pt x="56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63;p35"/>
          <p:cNvSpPr/>
          <p:nvPr/>
        </p:nvSpPr>
        <p:spPr>
          <a:xfrm flipH="1">
            <a:off x="4393770" y="3605125"/>
            <a:ext cx="82696" cy="82693"/>
          </a:xfrm>
          <a:custGeom>
            <a:avLst/>
            <a:gdLst/>
            <a:ahLst/>
            <a:cxnLst/>
            <a:rect l="l" t="t" r="r" b="b"/>
            <a:pathLst>
              <a:path w="1647" h="1647" extrusionOk="0">
                <a:moveTo>
                  <a:pt x="823" y="1"/>
                </a:moveTo>
                <a:cubicBezTo>
                  <a:pt x="367" y="1"/>
                  <a:pt x="1" y="367"/>
                  <a:pt x="1" y="823"/>
                </a:cubicBezTo>
                <a:cubicBezTo>
                  <a:pt x="1" y="1279"/>
                  <a:pt x="367" y="1646"/>
                  <a:pt x="823" y="1646"/>
                </a:cubicBezTo>
                <a:cubicBezTo>
                  <a:pt x="1279" y="1646"/>
                  <a:pt x="1646" y="1279"/>
                  <a:pt x="1646" y="823"/>
                </a:cubicBezTo>
                <a:cubicBezTo>
                  <a:pt x="1646" y="367"/>
                  <a:pt x="1279" y="1"/>
                  <a:pt x="823" y="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64;p35"/>
          <p:cNvSpPr txBox="1"/>
          <p:nvPr/>
        </p:nvSpPr>
        <p:spPr>
          <a:xfrm flipH="1">
            <a:off x="7873851" y="3291090"/>
            <a:ext cx="572971" cy="35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rgbClr val="FFFFFF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09</a:t>
            </a:r>
            <a:endParaRPr sz="1400" dirty="0">
              <a:solidFill>
                <a:srgbClr val="FFFFFF"/>
              </a:solidFill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  <a:sym typeface="Fira Sans Extra Condensed"/>
            </a:endParaRPr>
          </a:p>
        </p:txBody>
      </p:sp>
      <p:sp>
        <p:nvSpPr>
          <p:cNvPr id="89" name="Прямоугольник 88"/>
          <p:cNvSpPr/>
          <p:nvPr/>
        </p:nvSpPr>
        <p:spPr>
          <a:xfrm flipH="1">
            <a:off x="4838475" y="3469186"/>
            <a:ext cx="301378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ru-RU" sz="1000" dirty="0" smtClean="0">
                <a:solidFill>
                  <a:schemeClr val="accent6"/>
                </a:solidFill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Интеллектуальные системы управления</a:t>
            </a:r>
            <a:endParaRPr lang="ru-RU" sz="1000" dirty="0">
              <a:solidFill>
                <a:schemeClr val="accent6"/>
              </a:solidFill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</p:txBody>
      </p:sp>
      <p:grpSp>
        <p:nvGrpSpPr>
          <p:cNvPr id="90" name="Google Shape;1057;p35"/>
          <p:cNvGrpSpPr/>
          <p:nvPr/>
        </p:nvGrpSpPr>
        <p:grpSpPr>
          <a:xfrm flipH="1">
            <a:off x="4222750" y="2463929"/>
            <a:ext cx="3877213" cy="750625"/>
            <a:chOff x="1399875" y="1044600"/>
            <a:chExt cx="5230229" cy="1215600"/>
          </a:xfrm>
        </p:grpSpPr>
        <p:cxnSp>
          <p:nvCxnSpPr>
            <p:cNvPr id="91" name="Google Shape;1058;p35"/>
            <p:cNvCxnSpPr/>
            <p:nvPr/>
          </p:nvCxnSpPr>
          <p:spPr>
            <a:xfrm>
              <a:off x="6168704" y="1652401"/>
              <a:ext cx="461400" cy="0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2" name="Google Shape;1060;p35"/>
            <p:cNvSpPr/>
            <p:nvPr/>
          </p:nvSpPr>
          <p:spPr>
            <a:xfrm>
              <a:off x="5807604" y="1468826"/>
              <a:ext cx="361101" cy="361076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1059;p35"/>
            <p:cNvSpPr/>
            <p:nvPr/>
          </p:nvSpPr>
          <p:spPr>
            <a:xfrm>
              <a:off x="1399875" y="1044600"/>
              <a:ext cx="4588278" cy="12156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4" name="Google Shape;1061;p35"/>
          <p:cNvSpPr/>
          <p:nvPr/>
        </p:nvSpPr>
        <p:spPr>
          <a:xfrm flipH="1">
            <a:off x="7852261" y="2462030"/>
            <a:ext cx="572945" cy="750163"/>
          </a:xfrm>
          <a:custGeom>
            <a:avLst/>
            <a:gdLst/>
            <a:ahLst/>
            <a:cxnLst/>
            <a:rect l="l" t="t" r="r" b="b"/>
            <a:pathLst>
              <a:path w="11411" h="14941" extrusionOk="0">
                <a:moveTo>
                  <a:pt x="2092" y="1"/>
                </a:moveTo>
                <a:cubicBezTo>
                  <a:pt x="942" y="1"/>
                  <a:pt x="0" y="943"/>
                  <a:pt x="0" y="2093"/>
                </a:cubicBezTo>
                <a:lnTo>
                  <a:pt x="0" y="12858"/>
                </a:lnTo>
                <a:cubicBezTo>
                  <a:pt x="0" y="14008"/>
                  <a:pt x="942" y="14940"/>
                  <a:pt x="2092" y="14940"/>
                </a:cubicBezTo>
                <a:lnTo>
                  <a:pt x="8476" y="14940"/>
                </a:lnTo>
                <a:cubicBezTo>
                  <a:pt x="8615" y="14791"/>
                  <a:pt x="8754" y="14643"/>
                  <a:pt x="8882" y="14484"/>
                </a:cubicBezTo>
                <a:cubicBezTo>
                  <a:pt x="9329" y="13949"/>
                  <a:pt x="9725" y="13374"/>
                  <a:pt x="10062" y="12759"/>
                </a:cubicBezTo>
                <a:cubicBezTo>
                  <a:pt x="10925" y="11193"/>
                  <a:pt x="11411" y="9389"/>
                  <a:pt x="11411" y="7466"/>
                </a:cubicBezTo>
                <a:cubicBezTo>
                  <a:pt x="11411" y="7188"/>
                  <a:pt x="11400" y="6911"/>
                  <a:pt x="11381" y="6643"/>
                </a:cubicBezTo>
                <a:cubicBezTo>
                  <a:pt x="11193" y="4085"/>
                  <a:pt x="10131" y="1776"/>
                  <a:pt x="84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62;p35"/>
          <p:cNvSpPr/>
          <p:nvPr/>
        </p:nvSpPr>
        <p:spPr>
          <a:xfrm flipH="1">
            <a:off x="8016710" y="2810981"/>
            <a:ext cx="287251" cy="5473"/>
          </a:xfrm>
          <a:custGeom>
            <a:avLst/>
            <a:gdLst/>
            <a:ahLst/>
            <a:cxnLst/>
            <a:rect l="l" t="t" r="r" b="b"/>
            <a:pathLst>
              <a:path w="5721" h="109" extrusionOk="0">
                <a:moveTo>
                  <a:pt x="60" y="0"/>
                </a:moveTo>
                <a:cubicBezTo>
                  <a:pt x="31" y="0"/>
                  <a:pt x="1" y="30"/>
                  <a:pt x="1" y="60"/>
                </a:cubicBezTo>
                <a:cubicBezTo>
                  <a:pt x="1" y="89"/>
                  <a:pt x="31" y="109"/>
                  <a:pt x="60" y="109"/>
                </a:cubicBezTo>
                <a:lnTo>
                  <a:pt x="5661" y="109"/>
                </a:lnTo>
                <a:cubicBezTo>
                  <a:pt x="5691" y="109"/>
                  <a:pt x="5721" y="89"/>
                  <a:pt x="5721" y="60"/>
                </a:cubicBezTo>
                <a:cubicBezTo>
                  <a:pt x="5721" y="30"/>
                  <a:pt x="5691" y="0"/>
                  <a:pt x="56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63;p35"/>
          <p:cNvSpPr/>
          <p:nvPr/>
        </p:nvSpPr>
        <p:spPr>
          <a:xfrm flipH="1">
            <a:off x="4393770" y="2796018"/>
            <a:ext cx="82696" cy="82693"/>
          </a:xfrm>
          <a:custGeom>
            <a:avLst/>
            <a:gdLst/>
            <a:ahLst/>
            <a:cxnLst/>
            <a:rect l="l" t="t" r="r" b="b"/>
            <a:pathLst>
              <a:path w="1647" h="1647" extrusionOk="0">
                <a:moveTo>
                  <a:pt x="823" y="1"/>
                </a:moveTo>
                <a:cubicBezTo>
                  <a:pt x="367" y="1"/>
                  <a:pt x="1" y="367"/>
                  <a:pt x="1" y="823"/>
                </a:cubicBezTo>
                <a:cubicBezTo>
                  <a:pt x="1" y="1279"/>
                  <a:pt x="367" y="1646"/>
                  <a:pt x="823" y="1646"/>
                </a:cubicBezTo>
                <a:cubicBezTo>
                  <a:pt x="1279" y="1646"/>
                  <a:pt x="1646" y="1279"/>
                  <a:pt x="1646" y="823"/>
                </a:cubicBezTo>
                <a:cubicBezTo>
                  <a:pt x="1646" y="367"/>
                  <a:pt x="1279" y="1"/>
                  <a:pt x="8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64;p35"/>
          <p:cNvSpPr txBox="1"/>
          <p:nvPr/>
        </p:nvSpPr>
        <p:spPr>
          <a:xfrm flipH="1">
            <a:off x="7873851" y="2481983"/>
            <a:ext cx="572971" cy="35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rgbClr val="FFFFFF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08</a:t>
            </a:r>
            <a:endParaRPr sz="1400" dirty="0">
              <a:solidFill>
                <a:srgbClr val="FFFFFF"/>
              </a:solidFill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  <a:sym typeface="Fira Sans Extra Condensed"/>
            </a:endParaRPr>
          </a:p>
        </p:txBody>
      </p:sp>
      <p:sp>
        <p:nvSpPr>
          <p:cNvPr id="98" name="Прямоугольник 97"/>
          <p:cNvSpPr/>
          <p:nvPr/>
        </p:nvSpPr>
        <p:spPr>
          <a:xfrm flipH="1">
            <a:off x="4790211" y="2663371"/>
            <a:ext cx="300108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ru-RU" sz="1000" dirty="0" smtClean="0">
                <a:solidFill>
                  <a:schemeClr val="accent6"/>
                </a:solidFill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Технологии атомной и водородной энергетики</a:t>
            </a:r>
            <a:endParaRPr lang="ru-RU" sz="1000" dirty="0">
              <a:solidFill>
                <a:schemeClr val="accent6"/>
              </a:solidFill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</p:txBody>
      </p:sp>
      <p:grpSp>
        <p:nvGrpSpPr>
          <p:cNvPr id="99" name="Google Shape;1057;p35"/>
          <p:cNvGrpSpPr/>
          <p:nvPr/>
        </p:nvGrpSpPr>
        <p:grpSpPr>
          <a:xfrm flipH="1">
            <a:off x="4222750" y="1655046"/>
            <a:ext cx="3877213" cy="750625"/>
            <a:chOff x="1399875" y="1044600"/>
            <a:chExt cx="5230229" cy="1215600"/>
          </a:xfrm>
        </p:grpSpPr>
        <p:cxnSp>
          <p:nvCxnSpPr>
            <p:cNvPr id="100" name="Google Shape;1058;p35"/>
            <p:cNvCxnSpPr/>
            <p:nvPr/>
          </p:nvCxnSpPr>
          <p:spPr>
            <a:xfrm>
              <a:off x="6168704" y="1652401"/>
              <a:ext cx="461400" cy="0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1" name="Google Shape;1060;p35"/>
            <p:cNvSpPr/>
            <p:nvPr/>
          </p:nvSpPr>
          <p:spPr>
            <a:xfrm>
              <a:off x="5807604" y="1468826"/>
              <a:ext cx="361101" cy="361076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1059;p35"/>
            <p:cNvSpPr/>
            <p:nvPr/>
          </p:nvSpPr>
          <p:spPr>
            <a:xfrm>
              <a:off x="1399875" y="1044600"/>
              <a:ext cx="4588278" cy="12156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3" name="Google Shape;1061;p35"/>
          <p:cNvSpPr/>
          <p:nvPr/>
        </p:nvSpPr>
        <p:spPr>
          <a:xfrm flipH="1">
            <a:off x="7852261" y="1653147"/>
            <a:ext cx="572945" cy="750163"/>
          </a:xfrm>
          <a:custGeom>
            <a:avLst/>
            <a:gdLst/>
            <a:ahLst/>
            <a:cxnLst/>
            <a:rect l="l" t="t" r="r" b="b"/>
            <a:pathLst>
              <a:path w="11411" h="14941" extrusionOk="0">
                <a:moveTo>
                  <a:pt x="2092" y="1"/>
                </a:moveTo>
                <a:cubicBezTo>
                  <a:pt x="942" y="1"/>
                  <a:pt x="0" y="943"/>
                  <a:pt x="0" y="2093"/>
                </a:cubicBezTo>
                <a:lnTo>
                  <a:pt x="0" y="12858"/>
                </a:lnTo>
                <a:cubicBezTo>
                  <a:pt x="0" y="14008"/>
                  <a:pt x="942" y="14940"/>
                  <a:pt x="2092" y="14940"/>
                </a:cubicBezTo>
                <a:lnTo>
                  <a:pt x="8476" y="14940"/>
                </a:lnTo>
                <a:cubicBezTo>
                  <a:pt x="8615" y="14791"/>
                  <a:pt x="8754" y="14643"/>
                  <a:pt x="8882" y="14484"/>
                </a:cubicBezTo>
                <a:cubicBezTo>
                  <a:pt x="9329" y="13949"/>
                  <a:pt x="9725" y="13374"/>
                  <a:pt x="10062" y="12759"/>
                </a:cubicBezTo>
                <a:cubicBezTo>
                  <a:pt x="10925" y="11193"/>
                  <a:pt x="11411" y="9389"/>
                  <a:pt x="11411" y="7466"/>
                </a:cubicBezTo>
                <a:cubicBezTo>
                  <a:pt x="11411" y="7188"/>
                  <a:pt x="11400" y="6911"/>
                  <a:pt x="11381" y="6643"/>
                </a:cubicBezTo>
                <a:cubicBezTo>
                  <a:pt x="11193" y="4085"/>
                  <a:pt x="10131" y="1776"/>
                  <a:pt x="84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62;p35"/>
          <p:cNvSpPr/>
          <p:nvPr/>
        </p:nvSpPr>
        <p:spPr>
          <a:xfrm flipH="1">
            <a:off x="8016710" y="2002098"/>
            <a:ext cx="287251" cy="5473"/>
          </a:xfrm>
          <a:custGeom>
            <a:avLst/>
            <a:gdLst/>
            <a:ahLst/>
            <a:cxnLst/>
            <a:rect l="l" t="t" r="r" b="b"/>
            <a:pathLst>
              <a:path w="5721" h="109" extrusionOk="0">
                <a:moveTo>
                  <a:pt x="60" y="0"/>
                </a:moveTo>
                <a:cubicBezTo>
                  <a:pt x="31" y="0"/>
                  <a:pt x="1" y="30"/>
                  <a:pt x="1" y="60"/>
                </a:cubicBezTo>
                <a:cubicBezTo>
                  <a:pt x="1" y="89"/>
                  <a:pt x="31" y="109"/>
                  <a:pt x="60" y="109"/>
                </a:cubicBezTo>
                <a:lnTo>
                  <a:pt x="5661" y="109"/>
                </a:lnTo>
                <a:cubicBezTo>
                  <a:pt x="5691" y="109"/>
                  <a:pt x="5721" y="89"/>
                  <a:pt x="5721" y="60"/>
                </a:cubicBezTo>
                <a:cubicBezTo>
                  <a:pt x="5721" y="30"/>
                  <a:pt x="5691" y="0"/>
                  <a:pt x="56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63;p35"/>
          <p:cNvSpPr/>
          <p:nvPr/>
        </p:nvSpPr>
        <p:spPr>
          <a:xfrm flipH="1">
            <a:off x="4393770" y="1987135"/>
            <a:ext cx="82696" cy="82693"/>
          </a:xfrm>
          <a:custGeom>
            <a:avLst/>
            <a:gdLst/>
            <a:ahLst/>
            <a:cxnLst/>
            <a:rect l="l" t="t" r="r" b="b"/>
            <a:pathLst>
              <a:path w="1647" h="1647" extrusionOk="0">
                <a:moveTo>
                  <a:pt x="823" y="1"/>
                </a:moveTo>
                <a:cubicBezTo>
                  <a:pt x="367" y="1"/>
                  <a:pt x="1" y="367"/>
                  <a:pt x="1" y="823"/>
                </a:cubicBezTo>
                <a:cubicBezTo>
                  <a:pt x="1" y="1279"/>
                  <a:pt x="367" y="1646"/>
                  <a:pt x="823" y="1646"/>
                </a:cubicBezTo>
                <a:cubicBezTo>
                  <a:pt x="1279" y="1646"/>
                  <a:pt x="1646" y="1279"/>
                  <a:pt x="1646" y="823"/>
                </a:cubicBezTo>
                <a:cubicBezTo>
                  <a:pt x="1646" y="367"/>
                  <a:pt x="1279" y="1"/>
                  <a:pt x="8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4;p35"/>
          <p:cNvSpPr txBox="1"/>
          <p:nvPr/>
        </p:nvSpPr>
        <p:spPr>
          <a:xfrm flipH="1">
            <a:off x="7873851" y="1673100"/>
            <a:ext cx="572971" cy="35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rgbClr val="FFFFFF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07</a:t>
            </a:r>
            <a:endParaRPr sz="1400" dirty="0">
              <a:solidFill>
                <a:srgbClr val="FFFFFF"/>
              </a:solidFill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  <a:sym typeface="Fira Sans Extra Condensed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 flipH="1">
            <a:off x="4771515" y="1754319"/>
            <a:ext cx="30197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ru-RU" sz="1000" dirty="0" smtClean="0">
                <a:solidFill>
                  <a:schemeClr val="accent6"/>
                </a:solidFill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Энергетические материалы, технологии их применения и регистрации быстропротекающих процессов</a:t>
            </a:r>
            <a:endParaRPr lang="ru-RU" sz="1000" dirty="0">
              <a:solidFill>
                <a:schemeClr val="accent6"/>
              </a:solidFill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</p:txBody>
      </p:sp>
      <p:grpSp>
        <p:nvGrpSpPr>
          <p:cNvPr id="108" name="Google Shape;1057;p35"/>
          <p:cNvGrpSpPr/>
          <p:nvPr/>
        </p:nvGrpSpPr>
        <p:grpSpPr>
          <a:xfrm flipH="1">
            <a:off x="4222750" y="832675"/>
            <a:ext cx="3877213" cy="750625"/>
            <a:chOff x="1399875" y="1044600"/>
            <a:chExt cx="5230229" cy="1215600"/>
          </a:xfrm>
        </p:grpSpPr>
        <p:cxnSp>
          <p:nvCxnSpPr>
            <p:cNvPr id="109" name="Google Shape;1058;p35"/>
            <p:cNvCxnSpPr/>
            <p:nvPr/>
          </p:nvCxnSpPr>
          <p:spPr>
            <a:xfrm>
              <a:off x="6168704" y="1652401"/>
              <a:ext cx="461400" cy="0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0" name="Google Shape;1060;p35"/>
            <p:cNvSpPr/>
            <p:nvPr/>
          </p:nvSpPr>
          <p:spPr>
            <a:xfrm>
              <a:off x="5807604" y="1468826"/>
              <a:ext cx="361101" cy="361076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1059;p35"/>
            <p:cNvSpPr/>
            <p:nvPr/>
          </p:nvSpPr>
          <p:spPr>
            <a:xfrm>
              <a:off x="1399875" y="1044600"/>
              <a:ext cx="4588278" cy="12156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2" name="Google Shape;1061;p35"/>
          <p:cNvSpPr/>
          <p:nvPr/>
        </p:nvSpPr>
        <p:spPr>
          <a:xfrm flipH="1">
            <a:off x="7852261" y="830776"/>
            <a:ext cx="572945" cy="750163"/>
          </a:xfrm>
          <a:custGeom>
            <a:avLst/>
            <a:gdLst/>
            <a:ahLst/>
            <a:cxnLst/>
            <a:rect l="l" t="t" r="r" b="b"/>
            <a:pathLst>
              <a:path w="11411" h="14941" extrusionOk="0">
                <a:moveTo>
                  <a:pt x="2092" y="1"/>
                </a:moveTo>
                <a:cubicBezTo>
                  <a:pt x="942" y="1"/>
                  <a:pt x="0" y="943"/>
                  <a:pt x="0" y="2093"/>
                </a:cubicBezTo>
                <a:lnTo>
                  <a:pt x="0" y="12858"/>
                </a:lnTo>
                <a:cubicBezTo>
                  <a:pt x="0" y="14008"/>
                  <a:pt x="942" y="14940"/>
                  <a:pt x="2092" y="14940"/>
                </a:cubicBezTo>
                <a:lnTo>
                  <a:pt x="8476" y="14940"/>
                </a:lnTo>
                <a:cubicBezTo>
                  <a:pt x="8615" y="14791"/>
                  <a:pt x="8754" y="14643"/>
                  <a:pt x="8882" y="14484"/>
                </a:cubicBezTo>
                <a:cubicBezTo>
                  <a:pt x="9329" y="13949"/>
                  <a:pt x="9725" y="13374"/>
                  <a:pt x="10062" y="12759"/>
                </a:cubicBezTo>
                <a:cubicBezTo>
                  <a:pt x="10925" y="11193"/>
                  <a:pt x="11411" y="9389"/>
                  <a:pt x="11411" y="7466"/>
                </a:cubicBezTo>
                <a:cubicBezTo>
                  <a:pt x="11411" y="7188"/>
                  <a:pt x="11400" y="6911"/>
                  <a:pt x="11381" y="6643"/>
                </a:cubicBezTo>
                <a:cubicBezTo>
                  <a:pt x="11193" y="4085"/>
                  <a:pt x="10131" y="1776"/>
                  <a:pt x="84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62;p35"/>
          <p:cNvSpPr/>
          <p:nvPr/>
        </p:nvSpPr>
        <p:spPr>
          <a:xfrm flipH="1">
            <a:off x="8016710" y="1179727"/>
            <a:ext cx="287251" cy="5473"/>
          </a:xfrm>
          <a:custGeom>
            <a:avLst/>
            <a:gdLst/>
            <a:ahLst/>
            <a:cxnLst/>
            <a:rect l="l" t="t" r="r" b="b"/>
            <a:pathLst>
              <a:path w="5721" h="109" extrusionOk="0">
                <a:moveTo>
                  <a:pt x="60" y="0"/>
                </a:moveTo>
                <a:cubicBezTo>
                  <a:pt x="31" y="0"/>
                  <a:pt x="1" y="30"/>
                  <a:pt x="1" y="60"/>
                </a:cubicBezTo>
                <a:cubicBezTo>
                  <a:pt x="1" y="89"/>
                  <a:pt x="31" y="109"/>
                  <a:pt x="60" y="109"/>
                </a:cubicBezTo>
                <a:lnTo>
                  <a:pt x="5661" y="109"/>
                </a:lnTo>
                <a:cubicBezTo>
                  <a:pt x="5691" y="109"/>
                  <a:pt x="5721" y="89"/>
                  <a:pt x="5721" y="60"/>
                </a:cubicBezTo>
                <a:cubicBezTo>
                  <a:pt x="5721" y="30"/>
                  <a:pt x="5691" y="0"/>
                  <a:pt x="56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63;p35"/>
          <p:cNvSpPr/>
          <p:nvPr/>
        </p:nvSpPr>
        <p:spPr>
          <a:xfrm flipH="1">
            <a:off x="4393770" y="1164764"/>
            <a:ext cx="82696" cy="82693"/>
          </a:xfrm>
          <a:custGeom>
            <a:avLst/>
            <a:gdLst/>
            <a:ahLst/>
            <a:cxnLst/>
            <a:rect l="l" t="t" r="r" b="b"/>
            <a:pathLst>
              <a:path w="1647" h="1647" extrusionOk="0">
                <a:moveTo>
                  <a:pt x="823" y="1"/>
                </a:moveTo>
                <a:cubicBezTo>
                  <a:pt x="367" y="1"/>
                  <a:pt x="1" y="367"/>
                  <a:pt x="1" y="823"/>
                </a:cubicBezTo>
                <a:cubicBezTo>
                  <a:pt x="1" y="1279"/>
                  <a:pt x="367" y="1646"/>
                  <a:pt x="823" y="1646"/>
                </a:cubicBezTo>
                <a:cubicBezTo>
                  <a:pt x="1279" y="1646"/>
                  <a:pt x="1646" y="1279"/>
                  <a:pt x="1646" y="823"/>
                </a:cubicBezTo>
                <a:cubicBezTo>
                  <a:pt x="1646" y="367"/>
                  <a:pt x="1279" y="1"/>
                  <a:pt x="8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64;p35"/>
          <p:cNvSpPr txBox="1"/>
          <p:nvPr/>
        </p:nvSpPr>
        <p:spPr>
          <a:xfrm flipH="1">
            <a:off x="7873851" y="850729"/>
            <a:ext cx="572971" cy="35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rgbClr val="FFFFFF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06</a:t>
            </a:r>
            <a:endParaRPr sz="1400" dirty="0">
              <a:solidFill>
                <a:srgbClr val="FFFFFF"/>
              </a:solidFill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  <a:sym typeface="Fira Sans Extra Condensed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 flipH="1">
            <a:off x="4637674" y="1040595"/>
            <a:ext cx="3153626" cy="43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ru-RU" sz="1000" dirty="0" smtClean="0">
                <a:solidFill>
                  <a:schemeClr val="accent6"/>
                </a:solidFill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Оптоэлектронные и лазерные системы</a:t>
            </a:r>
            <a:endParaRPr lang="ru-RU" sz="1000" dirty="0">
              <a:solidFill>
                <a:schemeClr val="accent6"/>
              </a:solidFill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</p:txBody>
      </p:sp>
      <p:sp>
        <p:nvSpPr>
          <p:cNvPr id="117" name="Google Shape;11181;p72"/>
          <p:cNvSpPr/>
          <p:nvPr/>
        </p:nvSpPr>
        <p:spPr>
          <a:xfrm>
            <a:off x="671158" y="1247457"/>
            <a:ext cx="270141" cy="230921"/>
          </a:xfrm>
          <a:custGeom>
            <a:avLst/>
            <a:gdLst/>
            <a:ahLst/>
            <a:cxnLst/>
            <a:rect l="l" t="t" r="r" b="b"/>
            <a:pathLst>
              <a:path w="12550" h="10728" extrusionOk="0">
                <a:moveTo>
                  <a:pt x="6298" y="369"/>
                </a:moveTo>
                <a:cubicBezTo>
                  <a:pt x="6306" y="369"/>
                  <a:pt x="6315" y="369"/>
                  <a:pt x="6323" y="370"/>
                </a:cubicBezTo>
                <a:cubicBezTo>
                  <a:pt x="6442" y="393"/>
                  <a:pt x="6525" y="477"/>
                  <a:pt x="6525" y="596"/>
                </a:cubicBezTo>
                <a:cubicBezTo>
                  <a:pt x="6525" y="727"/>
                  <a:pt x="6430" y="834"/>
                  <a:pt x="6287" y="834"/>
                </a:cubicBezTo>
                <a:cubicBezTo>
                  <a:pt x="6156" y="834"/>
                  <a:pt x="6049" y="727"/>
                  <a:pt x="6049" y="596"/>
                </a:cubicBezTo>
                <a:cubicBezTo>
                  <a:pt x="6049" y="482"/>
                  <a:pt x="6136" y="369"/>
                  <a:pt x="6298" y="369"/>
                </a:cubicBezTo>
                <a:close/>
                <a:moveTo>
                  <a:pt x="6871" y="727"/>
                </a:moveTo>
                <a:lnTo>
                  <a:pt x="8668" y="2513"/>
                </a:lnTo>
                <a:lnTo>
                  <a:pt x="3906" y="2513"/>
                </a:lnTo>
                <a:lnTo>
                  <a:pt x="5716" y="727"/>
                </a:lnTo>
                <a:cubicBezTo>
                  <a:pt x="5775" y="1001"/>
                  <a:pt x="6013" y="1191"/>
                  <a:pt x="6287" y="1191"/>
                </a:cubicBezTo>
                <a:cubicBezTo>
                  <a:pt x="6573" y="1191"/>
                  <a:pt x="6811" y="1001"/>
                  <a:pt x="6871" y="727"/>
                </a:cubicBezTo>
                <a:close/>
                <a:moveTo>
                  <a:pt x="3573" y="8787"/>
                </a:moveTo>
                <a:cubicBezTo>
                  <a:pt x="5216" y="8787"/>
                  <a:pt x="5097" y="8787"/>
                  <a:pt x="5156" y="8799"/>
                </a:cubicBezTo>
                <a:cubicBezTo>
                  <a:pt x="5275" y="8823"/>
                  <a:pt x="5370" y="8942"/>
                  <a:pt x="5370" y="9061"/>
                </a:cubicBezTo>
                <a:lnTo>
                  <a:pt x="5370" y="9513"/>
                </a:lnTo>
                <a:lnTo>
                  <a:pt x="3287" y="9513"/>
                </a:lnTo>
                <a:cubicBezTo>
                  <a:pt x="3275" y="9049"/>
                  <a:pt x="3275" y="9049"/>
                  <a:pt x="3287" y="9002"/>
                </a:cubicBezTo>
                <a:cubicBezTo>
                  <a:pt x="3334" y="8859"/>
                  <a:pt x="3430" y="8787"/>
                  <a:pt x="3573" y="8787"/>
                </a:cubicBezTo>
                <a:close/>
                <a:moveTo>
                  <a:pt x="10651" y="2885"/>
                </a:moveTo>
                <a:cubicBezTo>
                  <a:pt x="11916" y="2885"/>
                  <a:pt x="11740" y="2894"/>
                  <a:pt x="11740" y="2929"/>
                </a:cubicBezTo>
                <a:cubicBezTo>
                  <a:pt x="11729" y="9255"/>
                  <a:pt x="11779" y="9516"/>
                  <a:pt x="11713" y="9516"/>
                </a:cubicBezTo>
                <a:cubicBezTo>
                  <a:pt x="11707" y="9516"/>
                  <a:pt x="11700" y="9513"/>
                  <a:pt x="11693" y="9513"/>
                </a:cubicBezTo>
                <a:lnTo>
                  <a:pt x="5739" y="9513"/>
                </a:lnTo>
                <a:lnTo>
                  <a:pt x="5739" y="9144"/>
                </a:lnTo>
                <a:lnTo>
                  <a:pt x="11193" y="9144"/>
                </a:lnTo>
                <a:cubicBezTo>
                  <a:pt x="11288" y="9144"/>
                  <a:pt x="11371" y="9049"/>
                  <a:pt x="11371" y="8966"/>
                </a:cubicBezTo>
                <a:lnTo>
                  <a:pt x="11371" y="3441"/>
                </a:lnTo>
                <a:cubicBezTo>
                  <a:pt x="11371" y="3334"/>
                  <a:pt x="11276" y="3263"/>
                  <a:pt x="11193" y="3263"/>
                </a:cubicBezTo>
                <a:lnTo>
                  <a:pt x="3346" y="3263"/>
                </a:lnTo>
                <a:cubicBezTo>
                  <a:pt x="3239" y="3263"/>
                  <a:pt x="3168" y="3346"/>
                  <a:pt x="3168" y="3441"/>
                </a:cubicBezTo>
                <a:cubicBezTo>
                  <a:pt x="3168" y="3537"/>
                  <a:pt x="3251" y="3620"/>
                  <a:pt x="3346" y="3620"/>
                </a:cubicBezTo>
                <a:lnTo>
                  <a:pt x="10990" y="3620"/>
                </a:lnTo>
                <a:lnTo>
                  <a:pt x="10990" y="8775"/>
                </a:lnTo>
                <a:lnTo>
                  <a:pt x="5656" y="8775"/>
                </a:lnTo>
                <a:cubicBezTo>
                  <a:pt x="5561" y="8585"/>
                  <a:pt x="5370" y="8454"/>
                  <a:pt x="5156" y="8430"/>
                </a:cubicBezTo>
                <a:cubicBezTo>
                  <a:pt x="5128" y="8422"/>
                  <a:pt x="4938" y="8419"/>
                  <a:pt x="4696" y="8419"/>
                </a:cubicBezTo>
                <a:cubicBezTo>
                  <a:pt x="4212" y="8419"/>
                  <a:pt x="3521" y="8430"/>
                  <a:pt x="3513" y="8430"/>
                </a:cubicBezTo>
                <a:cubicBezTo>
                  <a:pt x="3287" y="8442"/>
                  <a:pt x="3072" y="8573"/>
                  <a:pt x="2977" y="8775"/>
                </a:cubicBezTo>
                <a:lnTo>
                  <a:pt x="1608" y="8775"/>
                </a:lnTo>
                <a:lnTo>
                  <a:pt x="1608" y="3620"/>
                </a:lnTo>
                <a:lnTo>
                  <a:pt x="2656" y="3620"/>
                </a:lnTo>
                <a:cubicBezTo>
                  <a:pt x="2763" y="3620"/>
                  <a:pt x="2834" y="3525"/>
                  <a:pt x="2834" y="3441"/>
                </a:cubicBezTo>
                <a:cubicBezTo>
                  <a:pt x="2834" y="3334"/>
                  <a:pt x="2751" y="3263"/>
                  <a:pt x="2656" y="3263"/>
                </a:cubicBezTo>
                <a:lnTo>
                  <a:pt x="1429" y="3263"/>
                </a:lnTo>
                <a:cubicBezTo>
                  <a:pt x="1322" y="3263"/>
                  <a:pt x="1251" y="3346"/>
                  <a:pt x="1251" y="3441"/>
                </a:cubicBezTo>
                <a:lnTo>
                  <a:pt x="1251" y="8966"/>
                </a:lnTo>
                <a:cubicBezTo>
                  <a:pt x="1251" y="9061"/>
                  <a:pt x="1334" y="9144"/>
                  <a:pt x="1429" y="9144"/>
                </a:cubicBezTo>
                <a:lnTo>
                  <a:pt x="2918" y="9144"/>
                </a:lnTo>
                <a:lnTo>
                  <a:pt x="2918" y="9513"/>
                </a:lnTo>
                <a:lnTo>
                  <a:pt x="917" y="9513"/>
                </a:lnTo>
                <a:cubicBezTo>
                  <a:pt x="894" y="9513"/>
                  <a:pt x="870" y="9490"/>
                  <a:pt x="870" y="9466"/>
                </a:cubicBezTo>
                <a:cubicBezTo>
                  <a:pt x="892" y="3144"/>
                  <a:pt x="843" y="2892"/>
                  <a:pt x="900" y="2892"/>
                </a:cubicBezTo>
                <a:cubicBezTo>
                  <a:pt x="905" y="2892"/>
                  <a:pt x="911" y="2894"/>
                  <a:pt x="917" y="2894"/>
                </a:cubicBezTo>
                <a:cubicBezTo>
                  <a:pt x="6680" y="2894"/>
                  <a:pt x="9386" y="2885"/>
                  <a:pt x="10651" y="2885"/>
                </a:cubicBezTo>
                <a:close/>
                <a:moveTo>
                  <a:pt x="6277" y="0"/>
                </a:moveTo>
                <a:cubicBezTo>
                  <a:pt x="6049" y="0"/>
                  <a:pt x="5823" y="84"/>
                  <a:pt x="5656" y="250"/>
                </a:cubicBezTo>
                <a:lnTo>
                  <a:pt x="3370" y="2513"/>
                </a:lnTo>
                <a:lnTo>
                  <a:pt x="894" y="2513"/>
                </a:lnTo>
                <a:cubicBezTo>
                  <a:pt x="667" y="2513"/>
                  <a:pt x="477" y="2691"/>
                  <a:pt x="477" y="2929"/>
                </a:cubicBezTo>
                <a:lnTo>
                  <a:pt x="477" y="9513"/>
                </a:lnTo>
                <a:lnTo>
                  <a:pt x="417" y="9513"/>
                </a:lnTo>
                <a:cubicBezTo>
                  <a:pt x="191" y="9513"/>
                  <a:pt x="1" y="9692"/>
                  <a:pt x="1" y="9930"/>
                </a:cubicBezTo>
                <a:lnTo>
                  <a:pt x="1" y="10311"/>
                </a:lnTo>
                <a:cubicBezTo>
                  <a:pt x="1" y="10537"/>
                  <a:pt x="179" y="10728"/>
                  <a:pt x="417" y="10728"/>
                </a:cubicBezTo>
                <a:lnTo>
                  <a:pt x="7811" y="10728"/>
                </a:lnTo>
                <a:cubicBezTo>
                  <a:pt x="7918" y="10728"/>
                  <a:pt x="7990" y="10645"/>
                  <a:pt x="7990" y="10549"/>
                </a:cubicBezTo>
                <a:cubicBezTo>
                  <a:pt x="7990" y="10454"/>
                  <a:pt x="7895" y="10371"/>
                  <a:pt x="7811" y="10371"/>
                </a:cubicBezTo>
                <a:cubicBezTo>
                  <a:pt x="7049" y="10370"/>
                  <a:pt x="6364" y="10369"/>
                  <a:pt x="5749" y="10369"/>
                </a:cubicBezTo>
                <a:cubicBezTo>
                  <a:pt x="2782" y="10369"/>
                  <a:pt x="1447" y="10380"/>
                  <a:pt x="848" y="10380"/>
                </a:cubicBezTo>
                <a:cubicBezTo>
                  <a:pt x="301" y="10380"/>
                  <a:pt x="370" y="10371"/>
                  <a:pt x="370" y="10335"/>
                </a:cubicBezTo>
                <a:lnTo>
                  <a:pt x="370" y="9942"/>
                </a:lnTo>
                <a:cubicBezTo>
                  <a:pt x="370" y="9904"/>
                  <a:pt x="221" y="9896"/>
                  <a:pt x="1247" y="9896"/>
                </a:cubicBezTo>
                <a:cubicBezTo>
                  <a:pt x="2032" y="9896"/>
                  <a:pt x="3502" y="9901"/>
                  <a:pt x="6250" y="9901"/>
                </a:cubicBezTo>
                <a:cubicBezTo>
                  <a:pt x="7776" y="9901"/>
                  <a:pt x="9695" y="9899"/>
                  <a:pt x="12109" y="9894"/>
                </a:cubicBezTo>
                <a:cubicBezTo>
                  <a:pt x="12145" y="9894"/>
                  <a:pt x="12157" y="9918"/>
                  <a:pt x="12157" y="9942"/>
                </a:cubicBezTo>
                <a:lnTo>
                  <a:pt x="12157" y="10335"/>
                </a:lnTo>
                <a:cubicBezTo>
                  <a:pt x="12157" y="10359"/>
                  <a:pt x="12145" y="10371"/>
                  <a:pt x="12109" y="10371"/>
                </a:cubicBezTo>
                <a:lnTo>
                  <a:pt x="8478" y="10371"/>
                </a:lnTo>
                <a:cubicBezTo>
                  <a:pt x="8371" y="10371"/>
                  <a:pt x="8299" y="10466"/>
                  <a:pt x="8299" y="10549"/>
                </a:cubicBezTo>
                <a:cubicBezTo>
                  <a:pt x="8299" y="10656"/>
                  <a:pt x="8395" y="10728"/>
                  <a:pt x="8478" y="10728"/>
                </a:cubicBezTo>
                <a:lnTo>
                  <a:pt x="12145" y="10728"/>
                </a:lnTo>
                <a:cubicBezTo>
                  <a:pt x="12359" y="10728"/>
                  <a:pt x="12550" y="10549"/>
                  <a:pt x="12550" y="10311"/>
                </a:cubicBezTo>
                <a:lnTo>
                  <a:pt x="12550" y="9930"/>
                </a:lnTo>
                <a:cubicBezTo>
                  <a:pt x="12550" y="9704"/>
                  <a:pt x="12383" y="9513"/>
                  <a:pt x="12145" y="9513"/>
                </a:cubicBezTo>
                <a:lnTo>
                  <a:pt x="12086" y="9513"/>
                </a:lnTo>
                <a:lnTo>
                  <a:pt x="12086" y="2929"/>
                </a:lnTo>
                <a:cubicBezTo>
                  <a:pt x="12086" y="2715"/>
                  <a:pt x="11907" y="2513"/>
                  <a:pt x="11669" y="2513"/>
                </a:cubicBezTo>
                <a:lnTo>
                  <a:pt x="9180" y="2513"/>
                </a:lnTo>
                <a:lnTo>
                  <a:pt x="6906" y="250"/>
                </a:lnTo>
                <a:cubicBezTo>
                  <a:pt x="6734" y="84"/>
                  <a:pt x="6504" y="0"/>
                  <a:pt x="62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8" name="Google Shape;11054;p72"/>
          <p:cNvGrpSpPr/>
          <p:nvPr/>
        </p:nvGrpSpPr>
        <p:grpSpPr>
          <a:xfrm>
            <a:off x="669703" y="2069828"/>
            <a:ext cx="280152" cy="257760"/>
            <a:chOff x="1284212" y="1963766"/>
            <a:chExt cx="379489" cy="366046"/>
          </a:xfrm>
        </p:grpSpPr>
        <p:sp>
          <p:nvSpPr>
            <p:cNvPr id="119" name="Google Shape;11055;p72"/>
            <p:cNvSpPr/>
            <p:nvPr/>
          </p:nvSpPr>
          <p:spPr>
            <a:xfrm>
              <a:off x="1436861" y="2112975"/>
              <a:ext cx="69444" cy="68902"/>
            </a:xfrm>
            <a:custGeom>
              <a:avLst/>
              <a:gdLst/>
              <a:ahLst/>
              <a:cxnLst/>
              <a:rect l="l" t="t" r="r" b="b"/>
              <a:pathLst>
                <a:path w="2180" h="2163" extrusionOk="0">
                  <a:moveTo>
                    <a:pt x="1086" y="1"/>
                  </a:moveTo>
                  <a:cubicBezTo>
                    <a:pt x="526" y="1"/>
                    <a:pt x="0" y="443"/>
                    <a:pt x="0" y="1079"/>
                  </a:cubicBezTo>
                  <a:cubicBezTo>
                    <a:pt x="0" y="1675"/>
                    <a:pt x="501" y="2163"/>
                    <a:pt x="1096" y="2163"/>
                  </a:cubicBezTo>
                  <a:cubicBezTo>
                    <a:pt x="1703" y="2163"/>
                    <a:pt x="2179" y="1675"/>
                    <a:pt x="2179" y="1079"/>
                  </a:cubicBezTo>
                  <a:cubicBezTo>
                    <a:pt x="2144" y="1020"/>
                    <a:pt x="2144" y="960"/>
                    <a:pt x="2132" y="889"/>
                  </a:cubicBezTo>
                  <a:cubicBezTo>
                    <a:pt x="2121" y="802"/>
                    <a:pt x="2040" y="744"/>
                    <a:pt x="1963" y="744"/>
                  </a:cubicBezTo>
                  <a:cubicBezTo>
                    <a:pt x="1955" y="744"/>
                    <a:pt x="1948" y="745"/>
                    <a:pt x="1941" y="746"/>
                  </a:cubicBezTo>
                  <a:cubicBezTo>
                    <a:pt x="1846" y="770"/>
                    <a:pt x="1786" y="853"/>
                    <a:pt x="1810" y="948"/>
                  </a:cubicBezTo>
                  <a:cubicBezTo>
                    <a:pt x="1883" y="1428"/>
                    <a:pt x="1488" y="1811"/>
                    <a:pt x="1059" y="1811"/>
                  </a:cubicBezTo>
                  <a:cubicBezTo>
                    <a:pt x="923" y="1811"/>
                    <a:pt x="784" y="1772"/>
                    <a:pt x="655" y="1687"/>
                  </a:cubicBezTo>
                  <a:cubicBezTo>
                    <a:pt x="48" y="1282"/>
                    <a:pt x="346" y="329"/>
                    <a:pt x="1072" y="329"/>
                  </a:cubicBezTo>
                  <a:cubicBezTo>
                    <a:pt x="1239" y="329"/>
                    <a:pt x="1405" y="389"/>
                    <a:pt x="1536" y="496"/>
                  </a:cubicBezTo>
                  <a:cubicBezTo>
                    <a:pt x="1567" y="522"/>
                    <a:pt x="1605" y="534"/>
                    <a:pt x="1642" y="534"/>
                  </a:cubicBezTo>
                  <a:cubicBezTo>
                    <a:pt x="1692" y="534"/>
                    <a:pt x="1741" y="513"/>
                    <a:pt x="1774" y="472"/>
                  </a:cubicBezTo>
                  <a:cubicBezTo>
                    <a:pt x="1834" y="389"/>
                    <a:pt x="1822" y="294"/>
                    <a:pt x="1751" y="234"/>
                  </a:cubicBezTo>
                  <a:cubicBezTo>
                    <a:pt x="1545" y="73"/>
                    <a:pt x="1313" y="1"/>
                    <a:pt x="108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0" name="Google Shape;11056;p72"/>
            <p:cNvSpPr/>
            <p:nvPr/>
          </p:nvSpPr>
          <p:spPr>
            <a:xfrm>
              <a:off x="1284212" y="1963766"/>
              <a:ext cx="379489" cy="366046"/>
            </a:xfrm>
            <a:custGeom>
              <a:avLst/>
              <a:gdLst/>
              <a:ahLst/>
              <a:cxnLst/>
              <a:rect l="l" t="t" r="r" b="b"/>
              <a:pathLst>
                <a:path w="11913" h="11491" extrusionOk="0">
                  <a:moveTo>
                    <a:pt x="1031" y="2185"/>
                  </a:moveTo>
                  <a:cubicBezTo>
                    <a:pt x="1151" y="2185"/>
                    <a:pt x="1275" y="2224"/>
                    <a:pt x="1387" y="2311"/>
                  </a:cubicBezTo>
                  <a:cubicBezTo>
                    <a:pt x="1625" y="2489"/>
                    <a:pt x="1673" y="2834"/>
                    <a:pt x="1506" y="3084"/>
                  </a:cubicBezTo>
                  <a:cubicBezTo>
                    <a:pt x="1389" y="3256"/>
                    <a:pt x="1207" y="3337"/>
                    <a:pt x="1026" y="3337"/>
                  </a:cubicBezTo>
                  <a:cubicBezTo>
                    <a:pt x="767" y="3337"/>
                    <a:pt x="510" y="3171"/>
                    <a:pt x="447" y="2870"/>
                  </a:cubicBezTo>
                  <a:cubicBezTo>
                    <a:pt x="376" y="2492"/>
                    <a:pt x="689" y="2185"/>
                    <a:pt x="1031" y="2185"/>
                  </a:cubicBezTo>
                  <a:close/>
                  <a:moveTo>
                    <a:pt x="4269" y="3025"/>
                  </a:moveTo>
                  <a:cubicBezTo>
                    <a:pt x="4364" y="3073"/>
                    <a:pt x="5435" y="3680"/>
                    <a:pt x="5519" y="3739"/>
                  </a:cubicBezTo>
                  <a:lnTo>
                    <a:pt x="4269" y="4454"/>
                  </a:lnTo>
                  <a:lnTo>
                    <a:pt x="4269" y="3025"/>
                  </a:lnTo>
                  <a:close/>
                  <a:moveTo>
                    <a:pt x="7448" y="3025"/>
                  </a:moveTo>
                  <a:lnTo>
                    <a:pt x="7448" y="4454"/>
                  </a:lnTo>
                  <a:lnTo>
                    <a:pt x="6197" y="3739"/>
                  </a:lnTo>
                  <a:lnTo>
                    <a:pt x="7448" y="3025"/>
                  </a:lnTo>
                  <a:close/>
                  <a:moveTo>
                    <a:pt x="2550" y="2268"/>
                  </a:moveTo>
                  <a:cubicBezTo>
                    <a:pt x="2817" y="2268"/>
                    <a:pt x="3085" y="2336"/>
                    <a:pt x="3328" y="2477"/>
                  </a:cubicBezTo>
                  <a:cubicBezTo>
                    <a:pt x="3697" y="2692"/>
                    <a:pt x="3566" y="2608"/>
                    <a:pt x="3935" y="2811"/>
                  </a:cubicBezTo>
                  <a:lnTo>
                    <a:pt x="3935" y="4644"/>
                  </a:lnTo>
                  <a:lnTo>
                    <a:pt x="2328" y="5573"/>
                  </a:lnTo>
                  <a:lnTo>
                    <a:pt x="1744" y="5240"/>
                  </a:lnTo>
                  <a:cubicBezTo>
                    <a:pt x="1375" y="5037"/>
                    <a:pt x="1125" y="4692"/>
                    <a:pt x="1006" y="4275"/>
                  </a:cubicBezTo>
                  <a:cubicBezTo>
                    <a:pt x="947" y="4085"/>
                    <a:pt x="923" y="3870"/>
                    <a:pt x="959" y="3680"/>
                  </a:cubicBezTo>
                  <a:lnTo>
                    <a:pt x="959" y="3680"/>
                  </a:lnTo>
                  <a:cubicBezTo>
                    <a:pt x="981" y="3681"/>
                    <a:pt x="1003" y="3682"/>
                    <a:pt x="1025" y="3682"/>
                  </a:cubicBezTo>
                  <a:cubicBezTo>
                    <a:pt x="1659" y="3682"/>
                    <a:pt x="2129" y="3028"/>
                    <a:pt x="1875" y="2418"/>
                  </a:cubicBezTo>
                  <a:cubicBezTo>
                    <a:pt x="2090" y="2319"/>
                    <a:pt x="2320" y="2268"/>
                    <a:pt x="2550" y="2268"/>
                  </a:cubicBezTo>
                  <a:close/>
                  <a:moveTo>
                    <a:pt x="9186" y="2275"/>
                  </a:moveTo>
                  <a:cubicBezTo>
                    <a:pt x="10067" y="2275"/>
                    <a:pt x="10781" y="2977"/>
                    <a:pt x="10781" y="3858"/>
                  </a:cubicBezTo>
                  <a:cubicBezTo>
                    <a:pt x="10781" y="4418"/>
                    <a:pt x="10460" y="4954"/>
                    <a:pt x="9972" y="5240"/>
                  </a:cubicBezTo>
                  <a:lnTo>
                    <a:pt x="9400" y="5573"/>
                  </a:lnTo>
                  <a:cubicBezTo>
                    <a:pt x="9186" y="5454"/>
                    <a:pt x="7983" y="4751"/>
                    <a:pt x="7793" y="4644"/>
                  </a:cubicBezTo>
                  <a:lnTo>
                    <a:pt x="7793" y="2834"/>
                  </a:lnTo>
                  <a:cubicBezTo>
                    <a:pt x="8245" y="2596"/>
                    <a:pt x="8567" y="2275"/>
                    <a:pt x="9186" y="2275"/>
                  </a:cubicBezTo>
                  <a:close/>
                  <a:moveTo>
                    <a:pt x="3935" y="5013"/>
                  </a:moveTo>
                  <a:lnTo>
                    <a:pt x="3935" y="6478"/>
                  </a:lnTo>
                  <a:lnTo>
                    <a:pt x="2673" y="5751"/>
                  </a:lnTo>
                  <a:lnTo>
                    <a:pt x="3935" y="5013"/>
                  </a:lnTo>
                  <a:close/>
                  <a:moveTo>
                    <a:pt x="7793" y="5037"/>
                  </a:moveTo>
                  <a:cubicBezTo>
                    <a:pt x="7948" y="5120"/>
                    <a:pt x="8900" y="5668"/>
                    <a:pt x="9055" y="5763"/>
                  </a:cubicBezTo>
                  <a:lnTo>
                    <a:pt x="7793" y="6490"/>
                  </a:lnTo>
                  <a:lnTo>
                    <a:pt x="7793" y="5037"/>
                  </a:lnTo>
                  <a:close/>
                  <a:moveTo>
                    <a:pt x="5852" y="3918"/>
                  </a:moveTo>
                  <a:lnTo>
                    <a:pt x="7448" y="4823"/>
                  </a:lnTo>
                  <a:lnTo>
                    <a:pt x="7448" y="6668"/>
                  </a:lnTo>
                  <a:lnTo>
                    <a:pt x="5852" y="7573"/>
                  </a:lnTo>
                  <a:lnTo>
                    <a:pt x="4257" y="6668"/>
                  </a:lnTo>
                  <a:lnTo>
                    <a:pt x="4257" y="4823"/>
                  </a:lnTo>
                  <a:lnTo>
                    <a:pt x="5852" y="3918"/>
                  </a:lnTo>
                  <a:close/>
                  <a:moveTo>
                    <a:pt x="7448" y="7061"/>
                  </a:moveTo>
                  <a:lnTo>
                    <a:pt x="7448" y="8490"/>
                  </a:lnTo>
                  <a:cubicBezTo>
                    <a:pt x="7352" y="8442"/>
                    <a:pt x="6281" y="7835"/>
                    <a:pt x="6197" y="7776"/>
                  </a:cubicBezTo>
                  <a:lnTo>
                    <a:pt x="7448" y="7061"/>
                  </a:lnTo>
                  <a:close/>
                  <a:moveTo>
                    <a:pt x="4269" y="7073"/>
                  </a:moveTo>
                  <a:lnTo>
                    <a:pt x="5519" y="7787"/>
                  </a:lnTo>
                  <a:lnTo>
                    <a:pt x="4269" y="8502"/>
                  </a:lnTo>
                  <a:lnTo>
                    <a:pt x="4269" y="7073"/>
                  </a:lnTo>
                  <a:close/>
                  <a:moveTo>
                    <a:pt x="9376" y="5954"/>
                  </a:moveTo>
                  <a:lnTo>
                    <a:pt x="9960" y="6287"/>
                  </a:lnTo>
                  <a:cubicBezTo>
                    <a:pt x="10329" y="6490"/>
                    <a:pt x="10579" y="6835"/>
                    <a:pt x="10710" y="7252"/>
                  </a:cubicBezTo>
                  <a:cubicBezTo>
                    <a:pt x="10746" y="7430"/>
                    <a:pt x="10757" y="7609"/>
                    <a:pt x="10757" y="7787"/>
                  </a:cubicBezTo>
                  <a:cubicBezTo>
                    <a:pt x="10736" y="7786"/>
                    <a:pt x="10714" y="7785"/>
                    <a:pt x="10693" y="7785"/>
                  </a:cubicBezTo>
                  <a:cubicBezTo>
                    <a:pt x="10049" y="7785"/>
                    <a:pt x="9612" y="8474"/>
                    <a:pt x="9888" y="9085"/>
                  </a:cubicBezTo>
                  <a:cubicBezTo>
                    <a:pt x="9662" y="9190"/>
                    <a:pt x="9412" y="9249"/>
                    <a:pt x="9161" y="9249"/>
                  </a:cubicBezTo>
                  <a:cubicBezTo>
                    <a:pt x="8898" y="9249"/>
                    <a:pt x="8632" y="9184"/>
                    <a:pt x="8388" y="9038"/>
                  </a:cubicBezTo>
                  <a:cubicBezTo>
                    <a:pt x="8007" y="8811"/>
                    <a:pt x="8138" y="8907"/>
                    <a:pt x="7769" y="8692"/>
                  </a:cubicBezTo>
                  <a:lnTo>
                    <a:pt x="7769" y="6883"/>
                  </a:lnTo>
                  <a:lnTo>
                    <a:pt x="9376" y="5954"/>
                  </a:lnTo>
                  <a:close/>
                  <a:moveTo>
                    <a:pt x="10731" y="8111"/>
                  </a:moveTo>
                  <a:cubicBezTo>
                    <a:pt x="10841" y="8111"/>
                    <a:pt x="10950" y="8142"/>
                    <a:pt x="11043" y="8204"/>
                  </a:cubicBezTo>
                  <a:cubicBezTo>
                    <a:pt x="11484" y="8502"/>
                    <a:pt x="11329" y="9157"/>
                    <a:pt x="10841" y="9264"/>
                  </a:cubicBezTo>
                  <a:cubicBezTo>
                    <a:pt x="10802" y="9271"/>
                    <a:pt x="10764" y="9275"/>
                    <a:pt x="10726" y="9275"/>
                  </a:cubicBezTo>
                  <a:cubicBezTo>
                    <a:pt x="10276" y="9275"/>
                    <a:pt x="9982" y="8767"/>
                    <a:pt x="10246" y="8371"/>
                  </a:cubicBezTo>
                  <a:cubicBezTo>
                    <a:pt x="10358" y="8199"/>
                    <a:pt x="10545" y="8111"/>
                    <a:pt x="10731" y="8111"/>
                  </a:cubicBezTo>
                  <a:close/>
                  <a:moveTo>
                    <a:pt x="5852" y="7978"/>
                  </a:moveTo>
                  <a:cubicBezTo>
                    <a:pt x="6043" y="8097"/>
                    <a:pt x="7233" y="8764"/>
                    <a:pt x="7448" y="8883"/>
                  </a:cubicBezTo>
                  <a:lnTo>
                    <a:pt x="7448" y="9585"/>
                  </a:lnTo>
                  <a:cubicBezTo>
                    <a:pt x="7448" y="10466"/>
                    <a:pt x="6733" y="11181"/>
                    <a:pt x="5852" y="11181"/>
                  </a:cubicBezTo>
                  <a:cubicBezTo>
                    <a:pt x="4971" y="11181"/>
                    <a:pt x="4257" y="10466"/>
                    <a:pt x="4257" y="9585"/>
                  </a:cubicBezTo>
                  <a:lnTo>
                    <a:pt x="4257" y="8883"/>
                  </a:lnTo>
                  <a:lnTo>
                    <a:pt x="5852" y="7978"/>
                  </a:lnTo>
                  <a:close/>
                  <a:moveTo>
                    <a:pt x="5852" y="1"/>
                  </a:moveTo>
                  <a:cubicBezTo>
                    <a:pt x="4792" y="1"/>
                    <a:pt x="3935" y="870"/>
                    <a:pt x="3935" y="1918"/>
                  </a:cubicBezTo>
                  <a:lnTo>
                    <a:pt x="3935" y="2430"/>
                  </a:lnTo>
                  <a:cubicBezTo>
                    <a:pt x="3649" y="2263"/>
                    <a:pt x="3757" y="2322"/>
                    <a:pt x="3483" y="2180"/>
                  </a:cubicBezTo>
                  <a:cubicBezTo>
                    <a:pt x="3183" y="2005"/>
                    <a:pt x="2854" y="1922"/>
                    <a:pt x="2529" y="1922"/>
                  </a:cubicBezTo>
                  <a:cubicBezTo>
                    <a:pt x="2235" y="1922"/>
                    <a:pt x="1945" y="1990"/>
                    <a:pt x="1685" y="2120"/>
                  </a:cubicBezTo>
                  <a:cubicBezTo>
                    <a:pt x="1491" y="1915"/>
                    <a:pt x="1256" y="1827"/>
                    <a:pt x="1027" y="1827"/>
                  </a:cubicBezTo>
                  <a:cubicBezTo>
                    <a:pt x="497" y="1827"/>
                    <a:pt x="0" y="2303"/>
                    <a:pt x="125" y="2918"/>
                  </a:cubicBezTo>
                  <a:cubicBezTo>
                    <a:pt x="185" y="3215"/>
                    <a:pt x="375" y="3454"/>
                    <a:pt x="625" y="3573"/>
                  </a:cubicBezTo>
                  <a:cubicBezTo>
                    <a:pt x="530" y="4335"/>
                    <a:pt x="887" y="5109"/>
                    <a:pt x="1578" y="5501"/>
                  </a:cubicBezTo>
                  <a:cubicBezTo>
                    <a:pt x="1816" y="5644"/>
                    <a:pt x="1744" y="5597"/>
                    <a:pt x="1983" y="5728"/>
                  </a:cubicBezTo>
                  <a:lnTo>
                    <a:pt x="1578" y="5954"/>
                  </a:lnTo>
                  <a:cubicBezTo>
                    <a:pt x="982" y="6299"/>
                    <a:pt x="613" y="6942"/>
                    <a:pt x="613" y="7633"/>
                  </a:cubicBezTo>
                  <a:cubicBezTo>
                    <a:pt x="613" y="8633"/>
                    <a:pt x="1375" y="9466"/>
                    <a:pt x="2375" y="9538"/>
                  </a:cubicBezTo>
                  <a:lnTo>
                    <a:pt x="2387" y="9538"/>
                  </a:lnTo>
                  <a:cubicBezTo>
                    <a:pt x="2471" y="9538"/>
                    <a:pt x="2554" y="9478"/>
                    <a:pt x="2554" y="9395"/>
                  </a:cubicBezTo>
                  <a:cubicBezTo>
                    <a:pt x="2566" y="9300"/>
                    <a:pt x="2495" y="9216"/>
                    <a:pt x="2399" y="9216"/>
                  </a:cubicBezTo>
                  <a:cubicBezTo>
                    <a:pt x="1578" y="9145"/>
                    <a:pt x="959" y="8454"/>
                    <a:pt x="959" y="7633"/>
                  </a:cubicBezTo>
                  <a:cubicBezTo>
                    <a:pt x="959" y="7073"/>
                    <a:pt x="1268" y="6537"/>
                    <a:pt x="1756" y="6252"/>
                  </a:cubicBezTo>
                  <a:lnTo>
                    <a:pt x="2340" y="5918"/>
                  </a:lnTo>
                  <a:lnTo>
                    <a:pt x="3947" y="6847"/>
                  </a:lnTo>
                  <a:lnTo>
                    <a:pt x="3947" y="8657"/>
                  </a:lnTo>
                  <a:cubicBezTo>
                    <a:pt x="3411" y="8954"/>
                    <a:pt x="3280" y="9061"/>
                    <a:pt x="3030" y="9157"/>
                  </a:cubicBezTo>
                  <a:cubicBezTo>
                    <a:pt x="2935" y="9180"/>
                    <a:pt x="2887" y="9276"/>
                    <a:pt x="2911" y="9359"/>
                  </a:cubicBezTo>
                  <a:cubicBezTo>
                    <a:pt x="2932" y="9443"/>
                    <a:pt x="3008" y="9480"/>
                    <a:pt x="3082" y="9480"/>
                  </a:cubicBezTo>
                  <a:cubicBezTo>
                    <a:pt x="3093" y="9480"/>
                    <a:pt x="3103" y="9480"/>
                    <a:pt x="3114" y="9478"/>
                  </a:cubicBezTo>
                  <a:cubicBezTo>
                    <a:pt x="3423" y="9395"/>
                    <a:pt x="3578" y="9252"/>
                    <a:pt x="3947" y="9061"/>
                  </a:cubicBezTo>
                  <a:lnTo>
                    <a:pt x="3947" y="9573"/>
                  </a:lnTo>
                  <a:cubicBezTo>
                    <a:pt x="3947" y="10621"/>
                    <a:pt x="4816" y="11490"/>
                    <a:pt x="5864" y="11490"/>
                  </a:cubicBezTo>
                  <a:cubicBezTo>
                    <a:pt x="6924" y="11490"/>
                    <a:pt x="7793" y="10621"/>
                    <a:pt x="7793" y="9573"/>
                  </a:cubicBezTo>
                  <a:lnTo>
                    <a:pt x="7793" y="9085"/>
                  </a:lnTo>
                  <a:cubicBezTo>
                    <a:pt x="8269" y="9347"/>
                    <a:pt x="8591" y="9585"/>
                    <a:pt x="9186" y="9585"/>
                  </a:cubicBezTo>
                  <a:cubicBezTo>
                    <a:pt x="9495" y="9585"/>
                    <a:pt x="9829" y="9514"/>
                    <a:pt x="10115" y="9359"/>
                  </a:cubicBezTo>
                  <a:cubicBezTo>
                    <a:pt x="10277" y="9521"/>
                    <a:pt x="10500" y="9615"/>
                    <a:pt x="10736" y="9615"/>
                  </a:cubicBezTo>
                  <a:cubicBezTo>
                    <a:pt x="10794" y="9615"/>
                    <a:pt x="10853" y="9609"/>
                    <a:pt x="10912" y="9597"/>
                  </a:cubicBezTo>
                  <a:cubicBezTo>
                    <a:pt x="11781" y="9419"/>
                    <a:pt x="11912" y="8216"/>
                    <a:pt x="11091" y="7847"/>
                  </a:cubicBezTo>
                  <a:cubicBezTo>
                    <a:pt x="11162" y="7121"/>
                    <a:pt x="10805" y="6371"/>
                    <a:pt x="10138" y="5990"/>
                  </a:cubicBezTo>
                  <a:cubicBezTo>
                    <a:pt x="9900" y="5847"/>
                    <a:pt x="9972" y="5894"/>
                    <a:pt x="9734" y="5763"/>
                  </a:cubicBezTo>
                  <a:lnTo>
                    <a:pt x="10138" y="5537"/>
                  </a:lnTo>
                  <a:cubicBezTo>
                    <a:pt x="11067" y="5013"/>
                    <a:pt x="11377" y="3823"/>
                    <a:pt x="10853" y="2906"/>
                  </a:cubicBezTo>
                  <a:cubicBezTo>
                    <a:pt x="10507" y="2311"/>
                    <a:pt x="9876" y="1941"/>
                    <a:pt x="9174" y="1941"/>
                  </a:cubicBezTo>
                  <a:cubicBezTo>
                    <a:pt x="8471" y="1941"/>
                    <a:pt x="8067" y="2311"/>
                    <a:pt x="7769" y="2442"/>
                  </a:cubicBezTo>
                  <a:cubicBezTo>
                    <a:pt x="7757" y="2025"/>
                    <a:pt x="7805" y="1834"/>
                    <a:pt x="7733" y="1525"/>
                  </a:cubicBezTo>
                  <a:cubicBezTo>
                    <a:pt x="7711" y="1438"/>
                    <a:pt x="7640" y="1380"/>
                    <a:pt x="7546" y="1380"/>
                  </a:cubicBezTo>
                  <a:cubicBezTo>
                    <a:pt x="7537" y="1380"/>
                    <a:pt x="7528" y="1381"/>
                    <a:pt x="7519" y="1382"/>
                  </a:cubicBezTo>
                  <a:cubicBezTo>
                    <a:pt x="7436" y="1406"/>
                    <a:pt x="7376" y="1489"/>
                    <a:pt x="7388" y="1596"/>
                  </a:cubicBezTo>
                  <a:cubicBezTo>
                    <a:pt x="7448" y="1858"/>
                    <a:pt x="7412" y="2013"/>
                    <a:pt x="7436" y="2632"/>
                  </a:cubicBezTo>
                  <a:lnTo>
                    <a:pt x="5840" y="3549"/>
                  </a:lnTo>
                  <a:lnTo>
                    <a:pt x="4245" y="2632"/>
                  </a:lnTo>
                  <a:lnTo>
                    <a:pt x="4245" y="1941"/>
                  </a:lnTo>
                  <a:cubicBezTo>
                    <a:pt x="4245" y="1060"/>
                    <a:pt x="4959" y="346"/>
                    <a:pt x="5840" y="346"/>
                  </a:cubicBezTo>
                  <a:cubicBezTo>
                    <a:pt x="6364" y="346"/>
                    <a:pt x="6840" y="596"/>
                    <a:pt x="7150" y="1025"/>
                  </a:cubicBezTo>
                  <a:cubicBezTo>
                    <a:pt x="7186" y="1076"/>
                    <a:pt x="7241" y="1100"/>
                    <a:pt x="7294" y="1100"/>
                  </a:cubicBezTo>
                  <a:cubicBezTo>
                    <a:pt x="7328" y="1100"/>
                    <a:pt x="7360" y="1091"/>
                    <a:pt x="7388" y="1072"/>
                  </a:cubicBezTo>
                  <a:cubicBezTo>
                    <a:pt x="7459" y="1013"/>
                    <a:pt x="7471" y="906"/>
                    <a:pt x="7436" y="834"/>
                  </a:cubicBezTo>
                  <a:cubicBezTo>
                    <a:pt x="7078" y="310"/>
                    <a:pt x="6483" y="1"/>
                    <a:pt x="585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21" name="Google Shape;12401;p74"/>
          <p:cNvGrpSpPr/>
          <p:nvPr/>
        </p:nvGrpSpPr>
        <p:grpSpPr>
          <a:xfrm>
            <a:off x="687448" y="3690637"/>
            <a:ext cx="257697" cy="230014"/>
            <a:chOff x="3527780" y="2885263"/>
            <a:chExt cx="347435" cy="345534"/>
          </a:xfrm>
        </p:grpSpPr>
        <p:sp>
          <p:nvSpPr>
            <p:cNvPr id="122" name="Google Shape;12402;p74"/>
            <p:cNvSpPr/>
            <p:nvPr/>
          </p:nvSpPr>
          <p:spPr>
            <a:xfrm>
              <a:off x="3527780" y="2885263"/>
              <a:ext cx="347435" cy="345534"/>
            </a:xfrm>
            <a:custGeom>
              <a:avLst/>
              <a:gdLst/>
              <a:ahLst/>
              <a:cxnLst/>
              <a:rect l="l" t="t" r="r" b="b"/>
              <a:pathLst>
                <a:path w="10967" h="10907" extrusionOk="0">
                  <a:moveTo>
                    <a:pt x="3751" y="298"/>
                  </a:moveTo>
                  <a:cubicBezTo>
                    <a:pt x="3811" y="298"/>
                    <a:pt x="3847" y="345"/>
                    <a:pt x="3847" y="405"/>
                  </a:cubicBezTo>
                  <a:cubicBezTo>
                    <a:pt x="3847" y="464"/>
                    <a:pt x="3811" y="512"/>
                    <a:pt x="3751" y="512"/>
                  </a:cubicBezTo>
                  <a:cubicBezTo>
                    <a:pt x="3692" y="512"/>
                    <a:pt x="3644" y="464"/>
                    <a:pt x="3644" y="405"/>
                  </a:cubicBezTo>
                  <a:cubicBezTo>
                    <a:pt x="3656" y="345"/>
                    <a:pt x="3704" y="298"/>
                    <a:pt x="3751" y="298"/>
                  </a:cubicBezTo>
                  <a:close/>
                  <a:moveTo>
                    <a:pt x="5490" y="298"/>
                  </a:moveTo>
                  <a:cubicBezTo>
                    <a:pt x="5549" y="298"/>
                    <a:pt x="5597" y="345"/>
                    <a:pt x="5597" y="405"/>
                  </a:cubicBezTo>
                  <a:cubicBezTo>
                    <a:pt x="5597" y="464"/>
                    <a:pt x="5549" y="512"/>
                    <a:pt x="5490" y="512"/>
                  </a:cubicBezTo>
                  <a:cubicBezTo>
                    <a:pt x="5430" y="512"/>
                    <a:pt x="5382" y="464"/>
                    <a:pt x="5382" y="405"/>
                  </a:cubicBezTo>
                  <a:cubicBezTo>
                    <a:pt x="5382" y="345"/>
                    <a:pt x="5430" y="298"/>
                    <a:pt x="5490" y="298"/>
                  </a:cubicBezTo>
                  <a:close/>
                  <a:moveTo>
                    <a:pt x="7216" y="298"/>
                  </a:moveTo>
                  <a:cubicBezTo>
                    <a:pt x="7276" y="298"/>
                    <a:pt x="7323" y="345"/>
                    <a:pt x="7323" y="405"/>
                  </a:cubicBezTo>
                  <a:cubicBezTo>
                    <a:pt x="7323" y="464"/>
                    <a:pt x="7276" y="512"/>
                    <a:pt x="7216" y="512"/>
                  </a:cubicBezTo>
                  <a:cubicBezTo>
                    <a:pt x="7156" y="512"/>
                    <a:pt x="7109" y="464"/>
                    <a:pt x="7109" y="405"/>
                  </a:cubicBezTo>
                  <a:cubicBezTo>
                    <a:pt x="7109" y="345"/>
                    <a:pt x="7156" y="298"/>
                    <a:pt x="7216" y="298"/>
                  </a:cubicBezTo>
                  <a:close/>
                  <a:moveTo>
                    <a:pt x="394" y="3632"/>
                  </a:moveTo>
                  <a:cubicBezTo>
                    <a:pt x="453" y="3632"/>
                    <a:pt x="501" y="3679"/>
                    <a:pt x="501" y="3739"/>
                  </a:cubicBezTo>
                  <a:cubicBezTo>
                    <a:pt x="501" y="3798"/>
                    <a:pt x="453" y="3846"/>
                    <a:pt x="394" y="3846"/>
                  </a:cubicBezTo>
                  <a:cubicBezTo>
                    <a:pt x="334" y="3846"/>
                    <a:pt x="287" y="3798"/>
                    <a:pt x="287" y="3739"/>
                  </a:cubicBezTo>
                  <a:cubicBezTo>
                    <a:pt x="287" y="3679"/>
                    <a:pt x="334" y="3632"/>
                    <a:pt x="394" y="3632"/>
                  </a:cubicBezTo>
                  <a:close/>
                  <a:moveTo>
                    <a:pt x="10562" y="3655"/>
                  </a:moveTo>
                  <a:cubicBezTo>
                    <a:pt x="10621" y="3655"/>
                    <a:pt x="10669" y="3691"/>
                    <a:pt x="10669" y="3763"/>
                  </a:cubicBezTo>
                  <a:cubicBezTo>
                    <a:pt x="10669" y="3822"/>
                    <a:pt x="10621" y="3858"/>
                    <a:pt x="10562" y="3858"/>
                  </a:cubicBezTo>
                  <a:cubicBezTo>
                    <a:pt x="10502" y="3858"/>
                    <a:pt x="10454" y="3822"/>
                    <a:pt x="10454" y="3763"/>
                  </a:cubicBezTo>
                  <a:cubicBezTo>
                    <a:pt x="10454" y="3691"/>
                    <a:pt x="10502" y="3655"/>
                    <a:pt x="10562" y="3655"/>
                  </a:cubicBezTo>
                  <a:close/>
                  <a:moveTo>
                    <a:pt x="394" y="5382"/>
                  </a:moveTo>
                  <a:cubicBezTo>
                    <a:pt x="453" y="5382"/>
                    <a:pt x="501" y="5417"/>
                    <a:pt x="501" y="5477"/>
                  </a:cubicBezTo>
                  <a:cubicBezTo>
                    <a:pt x="501" y="5548"/>
                    <a:pt x="453" y="5584"/>
                    <a:pt x="394" y="5584"/>
                  </a:cubicBezTo>
                  <a:cubicBezTo>
                    <a:pt x="334" y="5584"/>
                    <a:pt x="287" y="5548"/>
                    <a:pt x="287" y="5477"/>
                  </a:cubicBezTo>
                  <a:cubicBezTo>
                    <a:pt x="287" y="5417"/>
                    <a:pt x="334" y="5382"/>
                    <a:pt x="394" y="5382"/>
                  </a:cubicBezTo>
                  <a:close/>
                  <a:moveTo>
                    <a:pt x="10562" y="5382"/>
                  </a:moveTo>
                  <a:cubicBezTo>
                    <a:pt x="10621" y="5382"/>
                    <a:pt x="10669" y="5429"/>
                    <a:pt x="10669" y="5489"/>
                  </a:cubicBezTo>
                  <a:cubicBezTo>
                    <a:pt x="10669" y="5548"/>
                    <a:pt x="10621" y="5584"/>
                    <a:pt x="10562" y="5584"/>
                  </a:cubicBezTo>
                  <a:cubicBezTo>
                    <a:pt x="10502" y="5584"/>
                    <a:pt x="10454" y="5548"/>
                    <a:pt x="10454" y="5489"/>
                  </a:cubicBezTo>
                  <a:cubicBezTo>
                    <a:pt x="10454" y="5429"/>
                    <a:pt x="10502" y="5382"/>
                    <a:pt x="10562" y="5382"/>
                  </a:cubicBezTo>
                  <a:close/>
                  <a:moveTo>
                    <a:pt x="394" y="7108"/>
                  </a:moveTo>
                  <a:cubicBezTo>
                    <a:pt x="453" y="7108"/>
                    <a:pt x="501" y="7144"/>
                    <a:pt x="501" y="7215"/>
                  </a:cubicBezTo>
                  <a:cubicBezTo>
                    <a:pt x="501" y="7275"/>
                    <a:pt x="453" y="7311"/>
                    <a:pt x="394" y="7311"/>
                  </a:cubicBezTo>
                  <a:cubicBezTo>
                    <a:pt x="334" y="7311"/>
                    <a:pt x="287" y="7275"/>
                    <a:pt x="287" y="7215"/>
                  </a:cubicBezTo>
                  <a:cubicBezTo>
                    <a:pt x="287" y="7144"/>
                    <a:pt x="334" y="7108"/>
                    <a:pt x="394" y="7108"/>
                  </a:cubicBezTo>
                  <a:close/>
                  <a:moveTo>
                    <a:pt x="10562" y="7120"/>
                  </a:moveTo>
                  <a:cubicBezTo>
                    <a:pt x="10621" y="7120"/>
                    <a:pt x="10669" y="7168"/>
                    <a:pt x="10669" y="7227"/>
                  </a:cubicBezTo>
                  <a:cubicBezTo>
                    <a:pt x="10669" y="7287"/>
                    <a:pt x="10621" y="7334"/>
                    <a:pt x="10562" y="7334"/>
                  </a:cubicBezTo>
                  <a:cubicBezTo>
                    <a:pt x="10502" y="7334"/>
                    <a:pt x="10454" y="7287"/>
                    <a:pt x="10454" y="7227"/>
                  </a:cubicBezTo>
                  <a:cubicBezTo>
                    <a:pt x="10454" y="7168"/>
                    <a:pt x="10502" y="7120"/>
                    <a:pt x="10562" y="7120"/>
                  </a:cubicBezTo>
                  <a:close/>
                  <a:moveTo>
                    <a:pt x="3751" y="10454"/>
                  </a:moveTo>
                  <a:cubicBezTo>
                    <a:pt x="3811" y="10454"/>
                    <a:pt x="3847" y="10501"/>
                    <a:pt x="3847" y="10561"/>
                  </a:cubicBezTo>
                  <a:cubicBezTo>
                    <a:pt x="3847" y="10621"/>
                    <a:pt x="3811" y="10668"/>
                    <a:pt x="3751" y="10668"/>
                  </a:cubicBezTo>
                  <a:cubicBezTo>
                    <a:pt x="3692" y="10668"/>
                    <a:pt x="3644" y="10621"/>
                    <a:pt x="3644" y="10561"/>
                  </a:cubicBezTo>
                  <a:cubicBezTo>
                    <a:pt x="3644" y="10501"/>
                    <a:pt x="3680" y="10454"/>
                    <a:pt x="3751" y="10454"/>
                  </a:cubicBezTo>
                  <a:close/>
                  <a:moveTo>
                    <a:pt x="5490" y="10454"/>
                  </a:moveTo>
                  <a:cubicBezTo>
                    <a:pt x="5549" y="10454"/>
                    <a:pt x="5597" y="10501"/>
                    <a:pt x="5597" y="10561"/>
                  </a:cubicBezTo>
                  <a:cubicBezTo>
                    <a:pt x="5597" y="10621"/>
                    <a:pt x="5537" y="10668"/>
                    <a:pt x="5490" y="10668"/>
                  </a:cubicBezTo>
                  <a:cubicBezTo>
                    <a:pt x="5430" y="10668"/>
                    <a:pt x="5382" y="10621"/>
                    <a:pt x="5382" y="10561"/>
                  </a:cubicBezTo>
                  <a:cubicBezTo>
                    <a:pt x="5382" y="10501"/>
                    <a:pt x="5430" y="10454"/>
                    <a:pt x="5490" y="10454"/>
                  </a:cubicBezTo>
                  <a:close/>
                  <a:moveTo>
                    <a:pt x="7216" y="10454"/>
                  </a:moveTo>
                  <a:cubicBezTo>
                    <a:pt x="7276" y="10454"/>
                    <a:pt x="7323" y="10501"/>
                    <a:pt x="7323" y="10561"/>
                  </a:cubicBezTo>
                  <a:cubicBezTo>
                    <a:pt x="7323" y="10621"/>
                    <a:pt x="7276" y="10668"/>
                    <a:pt x="7216" y="10668"/>
                  </a:cubicBezTo>
                  <a:cubicBezTo>
                    <a:pt x="7156" y="10668"/>
                    <a:pt x="7109" y="10621"/>
                    <a:pt x="7109" y="10561"/>
                  </a:cubicBezTo>
                  <a:cubicBezTo>
                    <a:pt x="7109" y="10501"/>
                    <a:pt x="7156" y="10454"/>
                    <a:pt x="7216" y="10454"/>
                  </a:cubicBezTo>
                  <a:close/>
                  <a:moveTo>
                    <a:pt x="3811" y="0"/>
                  </a:moveTo>
                  <a:cubicBezTo>
                    <a:pt x="3561" y="0"/>
                    <a:pt x="3394" y="203"/>
                    <a:pt x="3394" y="417"/>
                  </a:cubicBezTo>
                  <a:cubicBezTo>
                    <a:pt x="3394" y="595"/>
                    <a:pt x="3489" y="750"/>
                    <a:pt x="3656" y="810"/>
                  </a:cubicBezTo>
                  <a:lnTo>
                    <a:pt x="3656" y="1738"/>
                  </a:lnTo>
                  <a:lnTo>
                    <a:pt x="1965" y="1738"/>
                  </a:lnTo>
                  <a:cubicBezTo>
                    <a:pt x="1870" y="1738"/>
                    <a:pt x="1799" y="1810"/>
                    <a:pt x="1799" y="1893"/>
                  </a:cubicBezTo>
                  <a:lnTo>
                    <a:pt x="1799" y="3596"/>
                  </a:lnTo>
                  <a:lnTo>
                    <a:pt x="799" y="3596"/>
                  </a:lnTo>
                  <a:cubicBezTo>
                    <a:pt x="739" y="3441"/>
                    <a:pt x="596" y="3322"/>
                    <a:pt x="418" y="3322"/>
                  </a:cubicBezTo>
                  <a:cubicBezTo>
                    <a:pt x="179" y="3322"/>
                    <a:pt x="1" y="3524"/>
                    <a:pt x="1" y="3739"/>
                  </a:cubicBezTo>
                  <a:cubicBezTo>
                    <a:pt x="1" y="3977"/>
                    <a:pt x="191" y="4155"/>
                    <a:pt x="418" y="4155"/>
                  </a:cubicBezTo>
                  <a:cubicBezTo>
                    <a:pt x="596" y="4155"/>
                    <a:pt x="739" y="4048"/>
                    <a:pt x="799" y="3893"/>
                  </a:cubicBezTo>
                  <a:lnTo>
                    <a:pt x="1727" y="3893"/>
                  </a:lnTo>
                  <a:lnTo>
                    <a:pt x="1727" y="5310"/>
                  </a:lnTo>
                  <a:lnTo>
                    <a:pt x="799" y="5310"/>
                  </a:lnTo>
                  <a:cubicBezTo>
                    <a:pt x="739" y="5156"/>
                    <a:pt x="596" y="5036"/>
                    <a:pt x="418" y="5036"/>
                  </a:cubicBezTo>
                  <a:cubicBezTo>
                    <a:pt x="179" y="5036"/>
                    <a:pt x="1" y="5227"/>
                    <a:pt x="1" y="5453"/>
                  </a:cubicBezTo>
                  <a:cubicBezTo>
                    <a:pt x="1" y="5691"/>
                    <a:pt x="191" y="5870"/>
                    <a:pt x="418" y="5870"/>
                  </a:cubicBezTo>
                  <a:cubicBezTo>
                    <a:pt x="596" y="5870"/>
                    <a:pt x="739" y="5763"/>
                    <a:pt x="799" y="5608"/>
                  </a:cubicBezTo>
                  <a:lnTo>
                    <a:pt x="1727" y="5608"/>
                  </a:lnTo>
                  <a:lnTo>
                    <a:pt x="1727" y="7013"/>
                  </a:lnTo>
                  <a:lnTo>
                    <a:pt x="799" y="7013"/>
                  </a:lnTo>
                  <a:cubicBezTo>
                    <a:pt x="739" y="6870"/>
                    <a:pt x="596" y="6751"/>
                    <a:pt x="418" y="6751"/>
                  </a:cubicBezTo>
                  <a:cubicBezTo>
                    <a:pt x="179" y="6751"/>
                    <a:pt x="1" y="6941"/>
                    <a:pt x="1" y="7168"/>
                  </a:cubicBezTo>
                  <a:cubicBezTo>
                    <a:pt x="1" y="7406"/>
                    <a:pt x="191" y="7584"/>
                    <a:pt x="418" y="7584"/>
                  </a:cubicBezTo>
                  <a:cubicBezTo>
                    <a:pt x="596" y="7584"/>
                    <a:pt x="739" y="7477"/>
                    <a:pt x="799" y="7311"/>
                  </a:cubicBezTo>
                  <a:lnTo>
                    <a:pt x="1727" y="7311"/>
                  </a:lnTo>
                  <a:lnTo>
                    <a:pt x="1727" y="9013"/>
                  </a:lnTo>
                  <a:cubicBezTo>
                    <a:pt x="1727" y="9097"/>
                    <a:pt x="1799" y="9180"/>
                    <a:pt x="1882" y="9180"/>
                  </a:cubicBezTo>
                  <a:lnTo>
                    <a:pt x="3585" y="9180"/>
                  </a:lnTo>
                  <a:lnTo>
                    <a:pt x="3585" y="10097"/>
                  </a:lnTo>
                  <a:cubicBezTo>
                    <a:pt x="3430" y="10156"/>
                    <a:pt x="3311" y="10311"/>
                    <a:pt x="3311" y="10490"/>
                  </a:cubicBezTo>
                  <a:cubicBezTo>
                    <a:pt x="3311" y="10728"/>
                    <a:pt x="3513" y="10906"/>
                    <a:pt x="3727" y="10906"/>
                  </a:cubicBezTo>
                  <a:cubicBezTo>
                    <a:pt x="3966" y="10906"/>
                    <a:pt x="4144" y="10704"/>
                    <a:pt x="4144" y="10490"/>
                  </a:cubicBezTo>
                  <a:cubicBezTo>
                    <a:pt x="4144" y="10311"/>
                    <a:pt x="4049" y="10156"/>
                    <a:pt x="3882" y="10097"/>
                  </a:cubicBezTo>
                  <a:lnTo>
                    <a:pt x="3882" y="9180"/>
                  </a:lnTo>
                  <a:lnTo>
                    <a:pt x="5299" y="9180"/>
                  </a:lnTo>
                  <a:lnTo>
                    <a:pt x="5299" y="10097"/>
                  </a:lnTo>
                  <a:cubicBezTo>
                    <a:pt x="5144" y="10156"/>
                    <a:pt x="5025" y="10311"/>
                    <a:pt x="5025" y="10490"/>
                  </a:cubicBezTo>
                  <a:cubicBezTo>
                    <a:pt x="5025" y="10728"/>
                    <a:pt x="5216" y="10906"/>
                    <a:pt x="5442" y="10906"/>
                  </a:cubicBezTo>
                  <a:cubicBezTo>
                    <a:pt x="5680" y="10906"/>
                    <a:pt x="5859" y="10704"/>
                    <a:pt x="5859" y="10490"/>
                  </a:cubicBezTo>
                  <a:cubicBezTo>
                    <a:pt x="5859" y="10311"/>
                    <a:pt x="5752" y="10156"/>
                    <a:pt x="5597" y="10097"/>
                  </a:cubicBezTo>
                  <a:lnTo>
                    <a:pt x="5597" y="9180"/>
                  </a:lnTo>
                  <a:lnTo>
                    <a:pt x="7002" y="9180"/>
                  </a:lnTo>
                  <a:lnTo>
                    <a:pt x="7002" y="10097"/>
                  </a:lnTo>
                  <a:cubicBezTo>
                    <a:pt x="6859" y="10156"/>
                    <a:pt x="6740" y="10311"/>
                    <a:pt x="6740" y="10490"/>
                  </a:cubicBezTo>
                  <a:cubicBezTo>
                    <a:pt x="6740" y="10728"/>
                    <a:pt x="6930" y="10906"/>
                    <a:pt x="7156" y="10906"/>
                  </a:cubicBezTo>
                  <a:cubicBezTo>
                    <a:pt x="7383" y="10906"/>
                    <a:pt x="7573" y="10704"/>
                    <a:pt x="7573" y="10490"/>
                  </a:cubicBezTo>
                  <a:cubicBezTo>
                    <a:pt x="7573" y="10311"/>
                    <a:pt x="7466" y="10156"/>
                    <a:pt x="7299" y="10097"/>
                  </a:cubicBezTo>
                  <a:lnTo>
                    <a:pt x="7299" y="9180"/>
                  </a:lnTo>
                  <a:lnTo>
                    <a:pt x="9002" y="9180"/>
                  </a:lnTo>
                  <a:cubicBezTo>
                    <a:pt x="9085" y="9180"/>
                    <a:pt x="9169" y="9097"/>
                    <a:pt x="9169" y="9013"/>
                  </a:cubicBezTo>
                  <a:lnTo>
                    <a:pt x="9169" y="7311"/>
                  </a:lnTo>
                  <a:lnTo>
                    <a:pt x="10085" y="7311"/>
                  </a:lnTo>
                  <a:cubicBezTo>
                    <a:pt x="10145" y="7465"/>
                    <a:pt x="10300" y="7584"/>
                    <a:pt x="10478" y="7584"/>
                  </a:cubicBezTo>
                  <a:cubicBezTo>
                    <a:pt x="10716" y="7584"/>
                    <a:pt x="10895" y="7394"/>
                    <a:pt x="10895" y="7168"/>
                  </a:cubicBezTo>
                  <a:cubicBezTo>
                    <a:pt x="10895" y="6930"/>
                    <a:pt x="10693" y="6751"/>
                    <a:pt x="10478" y="6751"/>
                  </a:cubicBezTo>
                  <a:cubicBezTo>
                    <a:pt x="10300" y="6751"/>
                    <a:pt x="10145" y="6858"/>
                    <a:pt x="10085" y="7013"/>
                  </a:cubicBezTo>
                  <a:lnTo>
                    <a:pt x="9169" y="7013"/>
                  </a:lnTo>
                  <a:lnTo>
                    <a:pt x="9240" y="5644"/>
                  </a:lnTo>
                  <a:lnTo>
                    <a:pt x="10157" y="5644"/>
                  </a:lnTo>
                  <a:cubicBezTo>
                    <a:pt x="10216" y="5798"/>
                    <a:pt x="10371" y="5918"/>
                    <a:pt x="10550" y="5918"/>
                  </a:cubicBezTo>
                  <a:cubicBezTo>
                    <a:pt x="10788" y="5918"/>
                    <a:pt x="10966" y="5727"/>
                    <a:pt x="10966" y="5501"/>
                  </a:cubicBezTo>
                  <a:cubicBezTo>
                    <a:pt x="10966" y="5263"/>
                    <a:pt x="10776" y="5084"/>
                    <a:pt x="10550" y="5084"/>
                  </a:cubicBezTo>
                  <a:cubicBezTo>
                    <a:pt x="10371" y="5084"/>
                    <a:pt x="10216" y="5191"/>
                    <a:pt x="10157" y="5346"/>
                  </a:cubicBezTo>
                  <a:lnTo>
                    <a:pt x="9240" y="5346"/>
                  </a:lnTo>
                  <a:lnTo>
                    <a:pt x="9240" y="3905"/>
                  </a:lnTo>
                  <a:lnTo>
                    <a:pt x="10157" y="3905"/>
                  </a:lnTo>
                  <a:cubicBezTo>
                    <a:pt x="10216" y="4060"/>
                    <a:pt x="10371" y="4179"/>
                    <a:pt x="10550" y="4179"/>
                  </a:cubicBezTo>
                  <a:cubicBezTo>
                    <a:pt x="10788" y="4179"/>
                    <a:pt x="10966" y="3977"/>
                    <a:pt x="10966" y="3763"/>
                  </a:cubicBezTo>
                  <a:cubicBezTo>
                    <a:pt x="10966" y="3524"/>
                    <a:pt x="10776" y="3346"/>
                    <a:pt x="10550" y="3346"/>
                  </a:cubicBezTo>
                  <a:cubicBezTo>
                    <a:pt x="10371" y="3346"/>
                    <a:pt x="10216" y="3441"/>
                    <a:pt x="10157" y="3608"/>
                  </a:cubicBezTo>
                  <a:lnTo>
                    <a:pt x="9240" y="3608"/>
                  </a:lnTo>
                  <a:lnTo>
                    <a:pt x="9240" y="1917"/>
                  </a:lnTo>
                  <a:cubicBezTo>
                    <a:pt x="9240" y="1822"/>
                    <a:pt x="9169" y="1750"/>
                    <a:pt x="9073" y="1750"/>
                  </a:cubicBezTo>
                  <a:lnTo>
                    <a:pt x="8395" y="1750"/>
                  </a:lnTo>
                  <a:cubicBezTo>
                    <a:pt x="8299" y="1750"/>
                    <a:pt x="8228" y="1822"/>
                    <a:pt x="8228" y="1917"/>
                  </a:cubicBezTo>
                  <a:cubicBezTo>
                    <a:pt x="8228" y="2000"/>
                    <a:pt x="8299" y="2072"/>
                    <a:pt x="8395" y="2072"/>
                  </a:cubicBezTo>
                  <a:lnTo>
                    <a:pt x="8930" y="2072"/>
                  </a:lnTo>
                  <a:lnTo>
                    <a:pt x="8930" y="3763"/>
                  </a:lnTo>
                  <a:lnTo>
                    <a:pt x="8930" y="5489"/>
                  </a:lnTo>
                  <a:lnTo>
                    <a:pt x="8930" y="7215"/>
                  </a:lnTo>
                  <a:lnTo>
                    <a:pt x="8930" y="8906"/>
                  </a:lnTo>
                  <a:lnTo>
                    <a:pt x="2049" y="8906"/>
                  </a:lnTo>
                  <a:lnTo>
                    <a:pt x="2049" y="7215"/>
                  </a:lnTo>
                  <a:lnTo>
                    <a:pt x="2049" y="5489"/>
                  </a:lnTo>
                  <a:lnTo>
                    <a:pt x="2049" y="3763"/>
                  </a:lnTo>
                  <a:lnTo>
                    <a:pt x="2049" y="2060"/>
                  </a:lnTo>
                  <a:lnTo>
                    <a:pt x="7752" y="2060"/>
                  </a:lnTo>
                  <a:cubicBezTo>
                    <a:pt x="7835" y="2060"/>
                    <a:pt x="7918" y="1988"/>
                    <a:pt x="7918" y="1893"/>
                  </a:cubicBezTo>
                  <a:cubicBezTo>
                    <a:pt x="7918" y="1810"/>
                    <a:pt x="7835" y="1738"/>
                    <a:pt x="7752" y="1738"/>
                  </a:cubicBezTo>
                  <a:lnTo>
                    <a:pt x="7383" y="1738"/>
                  </a:lnTo>
                  <a:lnTo>
                    <a:pt x="7383" y="810"/>
                  </a:lnTo>
                  <a:cubicBezTo>
                    <a:pt x="7526" y="750"/>
                    <a:pt x="7645" y="595"/>
                    <a:pt x="7645" y="417"/>
                  </a:cubicBezTo>
                  <a:cubicBezTo>
                    <a:pt x="7645" y="179"/>
                    <a:pt x="7454" y="0"/>
                    <a:pt x="7228" y="0"/>
                  </a:cubicBezTo>
                  <a:cubicBezTo>
                    <a:pt x="6990" y="0"/>
                    <a:pt x="6811" y="203"/>
                    <a:pt x="6811" y="417"/>
                  </a:cubicBezTo>
                  <a:cubicBezTo>
                    <a:pt x="6811" y="595"/>
                    <a:pt x="6918" y="750"/>
                    <a:pt x="7085" y="810"/>
                  </a:cubicBezTo>
                  <a:lnTo>
                    <a:pt x="7085" y="1738"/>
                  </a:lnTo>
                  <a:lnTo>
                    <a:pt x="5668" y="1738"/>
                  </a:lnTo>
                  <a:lnTo>
                    <a:pt x="5668" y="810"/>
                  </a:lnTo>
                  <a:cubicBezTo>
                    <a:pt x="5811" y="750"/>
                    <a:pt x="5930" y="595"/>
                    <a:pt x="5930" y="417"/>
                  </a:cubicBezTo>
                  <a:cubicBezTo>
                    <a:pt x="5930" y="179"/>
                    <a:pt x="5740" y="0"/>
                    <a:pt x="5513" y="0"/>
                  </a:cubicBezTo>
                  <a:cubicBezTo>
                    <a:pt x="5275" y="0"/>
                    <a:pt x="5097" y="203"/>
                    <a:pt x="5097" y="417"/>
                  </a:cubicBezTo>
                  <a:cubicBezTo>
                    <a:pt x="5097" y="595"/>
                    <a:pt x="5204" y="750"/>
                    <a:pt x="5371" y="810"/>
                  </a:cubicBezTo>
                  <a:lnTo>
                    <a:pt x="5371" y="1738"/>
                  </a:lnTo>
                  <a:lnTo>
                    <a:pt x="3954" y="1738"/>
                  </a:lnTo>
                  <a:lnTo>
                    <a:pt x="3954" y="810"/>
                  </a:lnTo>
                  <a:cubicBezTo>
                    <a:pt x="4108" y="750"/>
                    <a:pt x="4216" y="595"/>
                    <a:pt x="4216" y="417"/>
                  </a:cubicBezTo>
                  <a:cubicBezTo>
                    <a:pt x="4216" y="179"/>
                    <a:pt x="4025" y="0"/>
                    <a:pt x="38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3" name="Google Shape;12403;p74"/>
            <p:cNvSpPr/>
            <p:nvPr/>
          </p:nvSpPr>
          <p:spPr>
            <a:xfrm>
              <a:off x="3599440" y="2956543"/>
              <a:ext cx="204494" cy="204843"/>
            </a:xfrm>
            <a:custGeom>
              <a:avLst/>
              <a:gdLst/>
              <a:ahLst/>
              <a:cxnLst/>
              <a:rect l="l" t="t" r="r" b="b"/>
              <a:pathLst>
                <a:path w="6455" h="6466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4644"/>
                  </a:lnTo>
                  <a:cubicBezTo>
                    <a:pt x="1" y="4739"/>
                    <a:pt x="72" y="4811"/>
                    <a:pt x="156" y="4811"/>
                  </a:cubicBezTo>
                  <a:cubicBezTo>
                    <a:pt x="251" y="4811"/>
                    <a:pt x="322" y="4739"/>
                    <a:pt x="322" y="4644"/>
                  </a:cubicBezTo>
                  <a:lnTo>
                    <a:pt x="322" y="334"/>
                  </a:lnTo>
                  <a:lnTo>
                    <a:pt x="6133" y="334"/>
                  </a:lnTo>
                  <a:lnTo>
                    <a:pt x="6133" y="6132"/>
                  </a:lnTo>
                  <a:lnTo>
                    <a:pt x="322" y="6132"/>
                  </a:lnTo>
                  <a:lnTo>
                    <a:pt x="322" y="5287"/>
                  </a:lnTo>
                  <a:cubicBezTo>
                    <a:pt x="322" y="5203"/>
                    <a:pt x="251" y="5120"/>
                    <a:pt x="156" y="5120"/>
                  </a:cubicBezTo>
                  <a:cubicBezTo>
                    <a:pt x="72" y="5120"/>
                    <a:pt x="1" y="5203"/>
                    <a:pt x="1" y="5287"/>
                  </a:cubicBezTo>
                  <a:lnTo>
                    <a:pt x="1" y="6299"/>
                  </a:lnTo>
                  <a:cubicBezTo>
                    <a:pt x="1" y="6394"/>
                    <a:pt x="72" y="6466"/>
                    <a:pt x="156" y="6466"/>
                  </a:cubicBezTo>
                  <a:lnTo>
                    <a:pt x="6287" y="6466"/>
                  </a:lnTo>
                  <a:cubicBezTo>
                    <a:pt x="6383" y="6466"/>
                    <a:pt x="6454" y="6394"/>
                    <a:pt x="6454" y="6299"/>
                  </a:cubicBezTo>
                  <a:lnTo>
                    <a:pt x="6454" y="167"/>
                  </a:lnTo>
                  <a:cubicBezTo>
                    <a:pt x="6442" y="84"/>
                    <a:pt x="6383" y="0"/>
                    <a:pt x="62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4" name="Google Shape;12404;p74"/>
            <p:cNvSpPr/>
            <p:nvPr/>
          </p:nvSpPr>
          <p:spPr>
            <a:xfrm>
              <a:off x="3661691" y="3018763"/>
              <a:ext cx="79992" cy="80372"/>
            </a:xfrm>
            <a:custGeom>
              <a:avLst/>
              <a:gdLst/>
              <a:ahLst/>
              <a:cxnLst/>
              <a:rect l="l" t="t" r="r" b="b"/>
              <a:pathLst>
                <a:path w="2525" h="2537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2370"/>
                  </a:lnTo>
                  <a:cubicBezTo>
                    <a:pt x="1" y="2466"/>
                    <a:pt x="72" y="2537"/>
                    <a:pt x="155" y="2537"/>
                  </a:cubicBezTo>
                  <a:lnTo>
                    <a:pt x="1013" y="2537"/>
                  </a:lnTo>
                  <a:cubicBezTo>
                    <a:pt x="1096" y="2537"/>
                    <a:pt x="1167" y="2466"/>
                    <a:pt x="1167" y="2370"/>
                  </a:cubicBezTo>
                  <a:cubicBezTo>
                    <a:pt x="1167" y="2287"/>
                    <a:pt x="1096" y="2204"/>
                    <a:pt x="1013" y="2204"/>
                  </a:cubicBezTo>
                  <a:lnTo>
                    <a:pt x="322" y="2204"/>
                  </a:lnTo>
                  <a:lnTo>
                    <a:pt x="322" y="322"/>
                  </a:lnTo>
                  <a:lnTo>
                    <a:pt x="2215" y="322"/>
                  </a:lnTo>
                  <a:lnTo>
                    <a:pt x="2215" y="2204"/>
                  </a:lnTo>
                  <a:lnTo>
                    <a:pt x="1632" y="2204"/>
                  </a:lnTo>
                  <a:cubicBezTo>
                    <a:pt x="1548" y="2204"/>
                    <a:pt x="1465" y="2287"/>
                    <a:pt x="1465" y="2370"/>
                  </a:cubicBezTo>
                  <a:cubicBezTo>
                    <a:pt x="1465" y="2466"/>
                    <a:pt x="1548" y="2537"/>
                    <a:pt x="1632" y="2537"/>
                  </a:cubicBezTo>
                  <a:lnTo>
                    <a:pt x="2346" y="2537"/>
                  </a:lnTo>
                  <a:cubicBezTo>
                    <a:pt x="2441" y="2537"/>
                    <a:pt x="2513" y="2466"/>
                    <a:pt x="2513" y="2370"/>
                  </a:cubicBezTo>
                  <a:lnTo>
                    <a:pt x="2513" y="168"/>
                  </a:lnTo>
                  <a:cubicBezTo>
                    <a:pt x="2525" y="84"/>
                    <a:pt x="2453" y="1"/>
                    <a:pt x="235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5" name="Google Shape;12405;p74"/>
            <p:cNvSpPr/>
            <p:nvPr/>
          </p:nvSpPr>
          <p:spPr>
            <a:xfrm>
              <a:off x="3625101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6" name="Google Shape;12406;p74"/>
            <p:cNvSpPr/>
            <p:nvPr/>
          </p:nvSpPr>
          <p:spPr>
            <a:xfrm>
              <a:off x="3651522" y="2982552"/>
              <a:ext cx="18881" cy="18533"/>
            </a:xfrm>
            <a:custGeom>
              <a:avLst/>
              <a:gdLst/>
              <a:ahLst/>
              <a:cxnLst/>
              <a:rect l="l" t="t" r="r" b="b"/>
              <a:pathLst>
                <a:path w="596" h="585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8"/>
                  </a:cubicBezTo>
                  <a:lnTo>
                    <a:pt x="583" y="168"/>
                  </a:lnTo>
                  <a:cubicBezTo>
                    <a:pt x="595" y="72"/>
                    <a:pt x="524" y="1"/>
                    <a:pt x="44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7" name="Google Shape;12407;p74"/>
            <p:cNvSpPr/>
            <p:nvPr/>
          </p:nvSpPr>
          <p:spPr>
            <a:xfrm>
              <a:off x="367905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8" name="Google Shape;12408;p74"/>
            <p:cNvSpPr/>
            <p:nvPr/>
          </p:nvSpPr>
          <p:spPr>
            <a:xfrm>
              <a:off x="370582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9" name="Google Shape;12409;p74"/>
            <p:cNvSpPr/>
            <p:nvPr/>
          </p:nvSpPr>
          <p:spPr>
            <a:xfrm>
              <a:off x="3732591" y="2982552"/>
              <a:ext cx="18533" cy="18533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0" name="Google Shape;12410;p74"/>
            <p:cNvSpPr/>
            <p:nvPr/>
          </p:nvSpPr>
          <p:spPr>
            <a:xfrm>
              <a:off x="3759773" y="2982552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1" name="Google Shape;12411;p74"/>
            <p:cNvSpPr/>
            <p:nvPr/>
          </p:nvSpPr>
          <p:spPr>
            <a:xfrm>
              <a:off x="3625101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2" name="Google Shape;12412;p74"/>
            <p:cNvSpPr/>
            <p:nvPr/>
          </p:nvSpPr>
          <p:spPr>
            <a:xfrm>
              <a:off x="3651522" y="3116844"/>
              <a:ext cx="18881" cy="18501"/>
            </a:xfrm>
            <a:custGeom>
              <a:avLst/>
              <a:gdLst/>
              <a:ahLst/>
              <a:cxnLst/>
              <a:rect l="l" t="t" r="r" b="b"/>
              <a:pathLst>
                <a:path w="596" h="58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7"/>
                  </a:cubicBezTo>
                  <a:lnTo>
                    <a:pt x="583" y="167"/>
                  </a:lnTo>
                  <a:cubicBezTo>
                    <a:pt x="595" y="84"/>
                    <a:pt x="524" y="1"/>
                    <a:pt x="44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3" name="Google Shape;12413;p74"/>
            <p:cNvSpPr/>
            <p:nvPr/>
          </p:nvSpPr>
          <p:spPr>
            <a:xfrm>
              <a:off x="367905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4" name="Google Shape;12414;p74"/>
            <p:cNvSpPr/>
            <p:nvPr/>
          </p:nvSpPr>
          <p:spPr>
            <a:xfrm>
              <a:off x="370582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5" name="Google Shape;12415;p74"/>
            <p:cNvSpPr/>
            <p:nvPr/>
          </p:nvSpPr>
          <p:spPr>
            <a:xfrm>
              <a:off x="3732591" y="3116844"/>
              <a:ext cx="18533" cy="18501"/>
            </a:xfrm>
            <a:custGeom>
              <a:avLst/>
              <a:gdLst/>
              <a:ahLst/>
              <a:cxnLst/>
              <a:rect l="l" t="t" r="r" b="b"/>
              <a:pathLst>
                <a:path w="585" h="58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6" name="Google Shape;12416;p74"/>
            <p:cNvSpPr/>
            <p:nvPr/>
          </p:nvSpPr>
          <p:spPr>
            <a:xfrm>
              <a:off x="3759773" y="311684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7" name="Google Shape;12417;p74"/>
            <p:cNvSpPr/>
            <p:nvPr/>
          </p:nvSpPr>
          <p:spPr>
            <a:xfrm>
              <a:off x="3625101" y="300935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0"/>
                    <a:pt x="4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8" name="Google Shape;12418;p74"/>
            <p:cNvSpPr/>
            <p:nvPr/>
          </p:nvSpPr>
          <p:spPr>
            <a:xfrm>
              <a:off x="3625101" y="3036503"/>
              <a:ext cx="18501" cy="18153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167" y="1"/>
                  </a:moveTo>
                  <a:cubicBezTo>
                    <a:pt x="84" y="1"/>
                    <a:pt x="1" y="72"/>
                    <a:pt x="1" y="155"/>
                  </a:cubicBezTo>
                  <a:lnTo>
                    <a:pt x="1" y="417"/>
                  </a:lnTo>
                  <a:cubicBezTo>
                    <a:pt x="1" y="501"/>
                    <a:pt x="84" y="572"/>
                    <a:pt x="167" y="572"/>
                  </a:cubicBezTo>
                  <a:lnTo>
                    <a:pt x="417" y="572"/>
                  </a:lnTo>
                  <a:cubicBezTo>
                    <a:pt x="513" y="572"/>
                    <a:pt x="584" y="501"/>
                    <a:pt x="584" y="417"/>
                  </a:cubicBezTo>
                  <a:lnTo>
                    <a:pt x="584" y="155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39" name="Google Shape;12419;p74"/>
            <p:cNvSpPr/>
            <p:nvPr/>
          </p:nvSpPr>
          <p:spPr>
            <a:xfrm>
              <a:off x="3625101" y="3063273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01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01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40" name="Google Shape;12420;p74"/>
            <p:cNvSpPr/>
            <p:nvPr/>
          </p:nvSpPr>
          <p:spPr>
            <a:xfrm>
              <a:off x="3625101" y="309007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72"/>
                    <a:pt x="513" y="0"/>
                    <a:pt x="4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41" name="Google Shape;12421;p74"/>
            <p:cNvSpPr/>
            <p:nvPr/>
          </p:nvSpPr>
          <p:spPr>
            <a:xfrm>
              <a:off x="3759773" y="300935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0"/>
                    <a:pt x="4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42" name="Google Shape;12422;p74"/>
            <p:cNvSpPr/>
            <p:nvPr/>
          </p:nvSpPr>
          <p:spPr>
            <a:xfrm>
              <a:off x="3759773" y="3036503"/>
              <a:ext cx="18121" cy="18153"/>
            </a:xfrm>
            <a:custGeom>
              <a:avLst/>
              <a:gdLst/>
              <a:ahLst/>
              <a:cxnLst/>
              <a:rect l="l" t="t" r="r" b="b"/>
              <a:pathLst>
                <a:path w="572" h="57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417"/>
                  </a:lnTo>
                  <a:cubicBezTo>
                    <a:pt x="0" y="501"/>
                    <a:pt x="72" y="572"/>
                    <a:pt x="155" y="572"/>
                  </a:cubicBezTo>
                  <a:lnTo>
                    <a:pt x="417" y="572"/>
                  </a:lnTo>
                  <a:cubicBezTo>
                    <a:pt x="500" y="572"/>
                    <a:pt x="572" y="501"/>
                    <a:pt x="572" y="417"/>
                  </a:cubicBezTo>
                  <a:lnTo>
                    <a:pt x="572" y="155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43" name="Google Shape;12423;p74"/>
            <p:cNvSpPr/>
            <p:nvPr/>
          </p:nvSpPr>
          <p:spPr>
            <a:xfrm>
              <a:off x="3759773" y="3063273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01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01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44" name="Google Shape;12424;p74"/>
            <p:cNvSpPr/>
            <p:nvPr/>
          </p:nvSpPr>
          <p:spPr>
            <a:xfrm>
              <a:off x="3759773" y="309007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72"/>
                    <a:pt x="500" y="0"/>
                    <a:pt x="4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45" name="Google Shape;13282;p75"/>
          <p:cNvGrpSpPr/>
          <p:nvPr/>
        </p:nvGrpSpPr>
        <p:grpSpPr>
          <a:xfrm>
            <a:off x="686996" y="2895308"/>
            <a:ext cx="237806" cy="250419"/>
            <a:chOff x="862283" y="4274771"/>
            <a:chExt cx="341204" cy="359301"/>
          </a:xfrm>
        </p:grpSpPr>
        <p:sp>
          <p:nvSpPr>
            <p:cNvPr id="146" name="Google Shape;13283;p75"/>
            <p:cNvSpPr/>
            <p:nvPr/>
          </p:nvSpPr>
          <p:spPr>
            <a:xfrm>
              <a:off x="1100089" y="4490790"/>
              <a:ext cx="24267" cy="17366"/>
            </a:xfrm>
            <a:custGeom>
              <a:avLst/>
              <a:gdLst/>
              <a:ahLst/>
              <a:cxnLst/>
              <a:rect l="l" t="t" r="r" b="b"/>
              <a:pathLst>
                <a:path w="763" h="546" extrusionOk="0">
                  <a:moveTo>
                    <a:pt x="561" y="0"/>
                  </a:moveTo>
                  <a:cubicBezTo>
                    <a:pt x="536" y="0"/>
                    <a:pt x="510" y="7"/>
                    <a:pt x="489" y="22"/>
                  </a:cubicBezTo>
                  <a:lnTo>
                    <a:pt x="108" y="224"/>
                  </a:lnTo>
                  <a:cubicBezTo>
                    <a:pt x="24" y="272"/>
                    <a:pt x="0" y="379"/>
                    <a:pt x="48" y="450"/>
                  </a:cubicBezTo>
                  <a:cubicBezTo>
                    <a:pt x="72" y="510"/>
                    <a:pt x="131" y="545"/>
                    <a:pt x="191" y="545"/>
                  </a:cubicBezTo>
                  <a:cubicBezTo>
                    <a:pt x="227" y="545"/>
                    <a:pt x="250" y="545"/>
                    <a:pt x="262" y="522"/>
                  </a:cubicBezTo>
                  <a:lnTo>
                    <a:pt x="655" y="319"/>
                  </a:lnTo>
                  <a:cubicBezTo>
                    <a:pt x="727" y="272"/>
                    <a:pt x="762" y="164"/>
                    <a:pt x="715" y="93"/>
                  </a:cubicBezTo>
                  <a:cubicBezTo>
                    <a:pt x="682" y="35"/>
                    <a:pt x="620" y="0"/>
                    <a:pt x="5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47" name="Google Shape;13284;p75"/>
            <p:cNvSpPr/>
            <p:nvPr/>
          </p:nvSpPr>
          <p:spPr>
            <a:xfrm>
              <a:off x="1100089" y="4476001"/>
              <a:ext cx="24267" cy="17397"/>
            </a:xfrm>
            <a:custGeom>
              <a:avLst/>
              <a:gdLst/>
              <a:ahLst/>
              <a:cxnLst/>
              <a:rect l="l" t="t" r="r" b="b"/>
              <a:pathLst>
                <a:path w="763" h="547" extrusionOk="0">
                  <a:moveTo>
                    <a:pt x="561" y="1"/>
                  </a:moveTo>
                  <a:cubicBezTo>
                    <a:pt x="536" y="1"/>
                    <a:pt x="510" y="8"/>
                    <a:pt x="489" y="22"/>
                  </a:cubicBezTo>
                  <a:lnTo>
                    <a:pt x="108" y="236"/>
                  </a:lnTo>
                  <a:cubicBezTo>
                    <a:pt x="24" y="272"/>
                    <a:pt x="0" y="379"/>
                    <a:pt x="48" y="451"/>
                  </a:cubicBezTo>
                  <a:cubicBezTo>
                    <a:pt x="72" y="510"/>
                    <a:pt x="131" y="546"/>
                    <a:pt x="191" y="546"/>
                  </a:cubicBezTo>
                  <a:cubicBezTo>
                    <a:pt x="227" y="546"/>
                    <a:pt x="250" y="546"/>
                    <a:pt x="262" y="534"/>
                  </a:cubicBezTo>
                  <a:lnTo>
                    <a:pt x="655" y="320"/>
                  </a:lnTo>
                  <a:cubicBezTo>
                    <a:pt x="727" y="272"/>
                    <a:pt x="762" y="177"/>
                    <a:pt x="715" y="94"/>
                  </a:cubicBezTo>
                  <a:cubicBezTo>
                    <a:pt x="682" y="36"/>
                    <a:pt x="620" y="1"/>
                    <a:pt x="56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48" name="Google Shape;13285;p75"/>
            <p:cNvSpPr/>
            <p:nvPr/>
          </p:nvSpPr>
          <p:spPr>
            <a:xfrm>
              <a:off x="862283" y="4274771"/>
              <a:ext cx="341204" cy="359301"/>
            </a:xfrm>
            <a:custGeom>
              <a:avLst/>
              <a:gdLst/>
              <a:ahLst/>
              <a:cxnLst/>
              <a:rect l="l" t="t" r="r" b="b"/>
              <a:pathLst>
                <a:path w="10728" h="11297" extrusionOk="0">
                  <a:moveTo>
                    <a:pt x="5203" y="444"/>
                  </a:moveTo>
                  <a:lnTo>
                    <a:pt x="5203" y="2194"/>
                  </a:lnTo>
                  <a:lnTo>
                    <a:pt x="2084" y="3920"/>
                  </a:lnTo>
                  <a:lnTo>
                    <a:pt x="512" y="3051"/>
                  </a:lnTo>
                  <a:lnTo>
                    <a:pt x="5203" y="444"/>
                  </a:lnTo>
                  <a:close/>
                  <a:moveTo>
                    <a:pt x="5537" y="444"/>
                  </a:moveTo>
                  <a:lnTo>
                    <a:pt x="10228" y="3051"/>
                  </a:lnTo>
                  <a:lnTo>
                    <a:pt x="8656" y="3920"/>
                  </a:lnTo>
                  <a:lnTo>
                    <a:pt x="5537" y="2194"/>
                  </a:lnTo>
                  <a:lnTo>
                    <a:pt x="5537" y="444"/>
                  </a:lnTo>
                  <a:close/>
                  <a:moveTo>
                    <a:pt x="5382" y="2480"/>
                  </a:moveTo>
                  <a:lnTo>
                    <a:pt x="8311" y="4099"/>
                  </a:lnTo>
                  <a:lnTo>
                    <a:pt x="5382" y="5730"/>
                  </a:lnTo>
                  <a:lnTo>
                    <a:pt x="2441" y="4099"/>
                  </a:lnTo>
                  <a:lnTo>
                    <a:pt x="5382" y="2480"/>
                  </a:lnTo>
                  <a:close/>
                  <a:moveTo>
                    <a:pt x="346" y="3325"/>
                  </a:moveTo>
                  <a:lnTo>
                    <a:pt x="1941" y="4206"/>
                  </a:lnTo>
                  <a:lnTo>
                    <a:pt x="1941" y="7278"/>
                  </a:lnTo>
                  <a:lnTo>
                    <a:pt x="346" y="7992"/>
                  </a:lnTo>
                  <a:lnTo>
                    <a:pt x="346" y="3325"/>
                  </a:lnTo>
                  <a:close/>
                  <a:moveTo>
                    <a:pt x="2262" y="4385"/>
                  </a:moveTo>
                  <a:lnTo>
                    <a:pt x="3477" y="5051"/>
                  </a:lnTo>
                  <a:lnTo>
                    <a:pt x="5215" y="6028"/>
                  </a:lnTo>
                  <a:lnTo>
                    <a:pt x="5215" y="8921"/>
                  </a:lnTo>
                  <a:lnTo>
                    <a:pt x="2262" y="7290"/>
                  </a:lnTo>
                  <a:lnTo>
                    <a:pt x="2262" y="4385"/>
                  </a:lnTo>
                  <a:close/>
                  <a:moveTo>
                    <a:pt x="8489" y="4385"/>
                  </a:moveTo>
                  <a:lnTo>
                    <a:pt x="8489" y="7290"/>
                  </a:lnTo>
                  <a:lnTo>
                    <a:pt x="5537" y="8921"/>
                  </a:lnTo>
                  <a:lnTo>
                    <a:pt x="5537" y="6028"/>
                  </a:lnTo>
                  <a:lnTo>
                    <a:pt x="8489" y="4385"/>
                  </a:lnTo>
                  <a:close/>
                  <a:moveTo>
                    <a:pt x="5374" y="0"/>
                  </a:moveTo>
                  <a:cubicBezTo>
                    <a:pt x="5346" y="0"/>
                    <a:pt x="5316" y="9"/>
                    <a:pt x="5287" y="27"/>
                  </a:cubicBezTo>
                  <a:lnTo>
                    <a:pt x="96" y="2896"/>
                  </a:lnTo>
                  <a:cubicBezTo>
                    <a:pt x="36" y="2932"/>
                    <a:pt x="0" y="2992"/>
                    <a:pt x="0" y="3051"/>
                  </a:cubicBezTo>
                  <a:lnTo>
                    <a:pt x="0" y="8242"/>
                  </a:lnTo>
                  <a:cubicBezTo>
                    <a:pt x="0" y="8302"/>
                    <a:pt x="36" y="8361"/>
                    <a:pt x="96" y="8385"/>
                  </a:cubicBezTo>
                  <a:lnTo>
                    <a:pt x="2382" y="9659"/>
                  </a:lnTo>
                  <a:cubicBezTo>
                    <a:pt x="2407" y="9670"/>
                    <a:pt x="2434" y="9676"/>
                    <a:pt x="2461" y="9676"/>
                  </a:cubicBezTo>
                  <a:cubicBezTo>
                    <a:pt x="2519" y="9676"/>
                    <a:pt x="2575" y="9649"/>
                    <a:pt x="2608" y="9600"/>
                  </a:cubicBezTo>
                  <a:cubicBezTo>
                    <a:pt x="2655" y="9516"/>
                    <a:pt x="2620" y="9421"/>
                    <a:pt x="2548" y="9373"/>
                  </a:cubicBezTo>
                  <a:lnTo>
                    <a:pt x="548" y="8266"/>
                  </a:lnTo>
                  <a:lnTo>
                    <a:pt x="2096" y="7587"/>
                  </a:lnTo>
                  <a:lnTo>
                    <a:pt x="5227" y="9314"/>
                  </a:lnTo>
                  <a:lnTo>
                    <a:pt x="5227" y="10862"/>
                  </a:lnTo>
                  <a:lnTo>
                    <a:pt x="3215" y="9742"/>
                  </a:lnTo>
                  <a:cubicBezTo>
                    <a:pt x="3193" y="9727"/>
                    <a:pt x="3167" y="9721"/>
                    <a:pt x="3140" y="9721"/>
                  </a:cubicBezTo>
                  <a:cubicBezTo>
                    <a:pt x="3082" y="9721"/>
                    <a:pt x="3021" y="9753"/>
                    <a:pt x="2989" y="9802"/>
                  </a:cubicBezTo>
                  <a:cubicBezTo>
                    <a:pt x="2953" y="9873"/>
                    <a:pt x="2977" y="9981"/>
                    <a:pt x="3060" y="10028"/>
                  </a:cubicBezTo>
                  <a:lnTo>
                    <a:pt x="5299" y="11278"/>
                  </a:lnTo>
                  <a:cubicBezTo>
                    <a:pt x="5322" y="11290"/>
                    <a:pt x="5349" y="11296"/>
                    <a:pt x="5377" y="11296"/>
                  </a:cubicBezTo>
                  <a:cubicBezTo>
                    <a:pt x="5406" y="11296"/>
                    <a:pt x="5435" y="11290"/>
                    <a:pt x="5465" y="11278"/>
                  </a:cubicBezTo>
                  <a:lnTo>
                    <a:pt x="7835" y="9969"/>
                  </a:lnTo>
                  <a:cubicBezTo>
                    <a:pt x="7906" y="9921"/>
                    <a:pt x="7930" y="9814"/>
                    <a:pt x="7894" y="9742"/>
                  </a:cubicBezTo>
                  <a:cubicBezTo>
                    <a:pt x="7861" y="9693"/>
                    <a:pt x="7801" y="9661"/>
                    <a:pt x="7743" y="9661"/>
                  </a:cubicBezTo>
                  <a:cubicBezTo>
                    <a:pt x="7716" y="9661"/>
                    <a:pt x="7690" y="9668"/>
                    <a:pt x="7668" y="9683"/>
                  </a:cubicBezTo>
                  <a:lnTo>
                    <a:pt x="5561" y="10862"/>
                  </a:lnTo>
                  <a:lnTo>
                    <a:pt x="5561" y="9314"/>
                  </a:lnTo>
                  <a:lnTo>
                    <a:pt x="8680" y="7587"/>
                  </a:lnTo>
                  <a:lnTo>
                    <a:pt x="10228" y="8266"/>
                  </a:lnTo>
                  <a:lnTo>
                    <a:pt x="8335" y="9314"/>
                  </a:lnTo>
                  <a:cubicBezTo>
                    <a:pt x="8263" y="9361"/>
                    <a:pt x="8239" y="9457"/>
                    <a:pt x="8275" y="9540"/>
                  </a:cubicBezTo>
                  <a:cubicBezTo>
                    <a:pt x="8311" y="9600"/>
                    <a:pt x="8370" y="9623"/>
                    <a:pt x="8430" y="9623"/>
                  </a:cubicBezTo>
                  <a:cubicBezTo>
                    <a:pt x="8454" y="9623"/>
                    <a:pt x="8489" y="9623"/>
                    <a:pt x="8501" y="9611"/>
                  </a:cubicBezTo>
                  <a:lnTo>
                    <a:pt x="10680" y="8409"/>
                  </a:lnTo>
                  <a:cubicBezTo>
                    <a:pt x="10680" y="8373"/>
                    <a:pt x="10692" y="8349"/>
                    <a:pt x="10704" y="8326"/>
                  </a:cubicBezTo>
                  <a:cubicBezTo>
                    <a:pt x="10716" y="8302"/>
                    <a:pt x="10728" y="8266"/>
                    <a:pt x="10728" y="8242"/>
                  </a:cubicBezTo>
                  <a:lnTo>
                    <a:pt x="10728" y="6778"/>
                  </a:lnTo>
                  <a:cubicBezTo>
                    <a:pt x="10728" y="6694"/>
                    <a:pt x="10656" y="6623"/>
                    <a:pt x="10573" y="6623"/>
                  </a:cubicBezTo>
                  <a:cubicBezTo>
                    <a:pt x="10478" y="6623"/>
                    <a:pt x="10406" y="6694"/>
                    <a:pt x="10406" y="6778"/>
                  </a:cubicBezTo>
                  <a:lnTo>
                    <a:pt x="10406" y="7992"/>
                  </a:lnTo>
                  <a:lnTo>
                    <a:pt x="8811" y="7278"/>
                  </a:lnTo>
                  <a:lnTo>
                    <a:pt x="8811" y="4206"/>
                  </a:lnTo>
                  <a:lnTo>
                    <a:pt x="10406" y="3325"/>
                  </a:lnTo>
                  <a:lnTo>
                    <a:pt x="10406" y="6063"/>
                  </a:lnTo>
                  <a:cubicBezTo>
                    <a:pt x="10406" y="6159"/>
                    <a:pt x="10478" y="6230"/>
                    <a:pt x="10573" y="6230"/>
                  </a:cubicBezTo>
                  <a:cubicBezTo>
                    <a:pt x="10656" y="6230"/>
                    <a:pt x="10728" y="6159"/>
                    <a:pt x="10728" y="6063"/>
                  </a:cubicBezTo>
                  <a:lnTo>
                    <a:pt x="10728" y="3051"/>
                  </a:lnTo>
                  <a:cubicBezTo>
                    <a:pt x="10728" y="2992"/>
                    <a:pt x="10704" y="2932"/>
                    <a:pt x="10644" y="2896"/>
                  </a:cubicBezTo>
                  <a:lnTo>
                    <a:pt x="5453" y="27"/>
                  </a:lnTo>
                  <a:cubicBezTo>
                    <a:pt x="5430" y="9"/>
                    <a:pt x="5403" y="0"/>
                    <a:pt x="537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49" name="Google Shape;11123;p72"/>
          <p:cNvGrpSpPr/>
          <p:nvPr/>
        </p:nvGrpSpPr>
        <p:grpSpPr>
          <a:xfrm>
            <a:off x="8059114" y="1264230"/>
            <a:ext cx="245920" cy="238727"/>
            <a:chOff x="5314188" y="3350032"/>
            <a:chExt cx="363752" cy="353113"/>
          </a:xfrm>
        </p:grpSpPr>
        <p:sp>
          <p:nvSpPr>
            <p:cNvPr id="150" name="Google Shape;11124;p72"/>
            <p:cNvSpPr/>
            <p:nvPr/>
          </p:nvSpPr>
          <p:spPr>
            <a:xfrm>
              <a:off x="5314188" y="3350032"/>
              <a:ext cx="363752" cy="353113"/>
            </a:xfrm>
            <a:custGeom>
              <a:avLst/>
              <a:gdLst/>
              <a:ahLst/>
              <a:cxnLst/>
              <a:rect l="l" t="t" r="r" b="b"/>
              <a:pathLst>
                <a:path w="11419" h="11085" extrusionOk="0">
                  <a:moveTo>
                    <a:pt x="8334" y="2667"/>
                  </a:moveTo>
                  <a:cubicBezTo>
                    <a:pt x="8394" y="2667"/>
                    <a:pt x="8453" y="2727"/>
                    <a:pt x="8453" y="2786"/>
                  </a:cubicBezTo>
                  <a:lnTo>
                    <a:pt x="8453" y="2869"/>
                  </a:lnTo>
                  <a:cubicBezTo>
                    <a:pt x="8453" y="2929"/>
                    <a:pt x="8394" y="2988"/>
                    <a:pt x="8334" y="2988"/>
                  </a:cubicBezTo>
                  <a:lnTo>
                    <a:pt x="6846" y="2988"/>
                  </a:lnTo>
                  <a:cubicBezTo>
                    <a:pt x="6787" y="2988"/>
                    <a:pt x="6727" y="2953"/>
                    <a:pt x="6727" y="2869"/>
                  </a:cubicBezTo>
                  <a:lnTo>
                    <a:pt x="6727" y="2786"/>
                  </a:lnTo>
                  <a:cubicBezTo>
                    <a:pt x="6727" y="2727"/>
                    <a:pt x="6787" y="2667"/>
                    <a:pt x="6846" y="2667"/>
                  </a:cubicBezTo>
                  <a:close/>
                  <a:moveTo>
                    <a:pt x="9608" y="3810"/>
                  </a:moveTo>
                  <a:cubicBezTo>
                    <a:pt x="10501" y="3810"/>
                    <a:pt x="10990" y="4858"/>
                    <a:pt x="10442" y="5536"/>
                  </a:cubicBezTo>
                  <a:cubicBezTo>
                    <a:pt x="10406" y="5530"/>
                    <a:pt x="10394" y="5530"/>
                    <a:pt x="10202" y="5530"/>
                  </a:cubicBezTo>
                  <a:cubicBezTo>
                    <a:pt x="10010" y="5530"/>
                    <a:pt x="9638" y="5530"/>
                    <a:pt x="8882" y="5525"/>
                  </a:cubicBezTo>
                  <a:cubicBezTo>
                    <a:pt x="8846" y="5525"/>
                    <a:pt x="8823" y="5525"/>
                    <a:pt x="8799" y="5536"/>
                  </a:cubicBezTo>
                  <a:cubicBezTo>
                    <a:pt x="8239" y="4858"/>
                    <a:pt x="8715" y="3810"/>
                    <a:pt x="9608" y="3810"/>
                  </a:cubicBezTo>
                  <a:close/>
                  <a:moveTo>
                    <a:pt x="4370" y="441"/>
                  </a:moveTo>
                  <a:lnTo>
                    <a:pt x="4953" y="464"/>
                  </a:lnTo>
                  <a:cubicBezTo>
                    <a:pt x="5382" y="464"/>
                    <a:pt x="5739" y="822"/>
                    <a:pt x="5739" y="1250"/>
                  </a:cubicBezTo>
                  <a:lnTo>
                    <a:pt x="5739" y="4941"/>
                  </a:lnTo>
                  <a:cubicBezTo>
                    <a:pt x="5739" y="5370"/>
                    <a:pt x="5382" y="5727"/>
                    <a:pt x="4953" y="5727"/>
                  </a:cubicBezTo>
                  <a:lnTo>
                    <a:pt x="4370" y="5727"/>
                  </a:lnTo>
                  <a:cubicBezTo>
                    <a:pt x="4382" y="5667"/>
                    <a:pt x="4405" y="5620"/>
                    <a:pt x="4405" y="5560"/>
                  </a:cubicBezTo>
                  <a:cubicBezTo>
                    <a:pt x="4393" y="381"/>
                    <a:pt x="4417" y="607"/>
                    <a:pt x="4370" y="441"/>
                  </a:cubicBezTo>
                  <a:close/>
                  <a:moveTo>
                    <a:pt x="10358" y="5870"/>
                  </a:moveTo>
                  <a:cubicBezTo>
                    <a:pt x="10418" y="5870"/>
                    <a:pt x="10478" y="5929"/>
                    <a:pt x="10478" y="5989"/>
                  </a:cubicBezTo>
                  <a:lnTo>
                    <a:pt x="10478" y="6072"/>
                  </a:lnTo>
                  <a:cubicBezTo>
                    <a:pt x="10478" y="6132"/>
                    <a:pt x="10418" y="6191"/>
                    <a:pt x="10358" y="6191"/>
                  </a:cubicBezTo>
                  <a:lnTo>
                    <a:pt x="8870" y="6191"/>
                  </a:lnTo>
                  <a:cubicBezTo>
                    <a:pt x="8811" y="6191"/>
                    <a:pt x="8751" y="6132"/>
                    <a:pt x="8751" y="6072"/>
                  </a:cubicBezTo>
                  <a:lnTo>
                    <a:pt x="8751" y="5989"/>
                  </a:lnTo>
                  <a:cubicBezTo>
                    <a:pt x="8751" y="5929"/>
                    <a:pt x="8811" y="5870"/>
                    <a:pt x="8870" y="5870"/>
                  </a:cubicBezTo>
                  <a:close/>
                  <a:moveTo>
                    <a:pt x="7584" y="0"/>
                  </a:moveTo>
                  <a:cubicBezTo>
                    <a:pt x="6918" y="0"/>
                    <a:pt x="6370" y="643"/>
                    <a:pt x="6370" y="1441"/>
                  </a:cubicBezTo>
                  <a:cubicBezTo>
                    <a:pt x="6370" y="1715"/>
                    <a:pt x="6441" y="2143"/>
                    <a:pt x="6584" y="2441"/>
                  </a:cubicBezTo>
                  <a:cubicBezTo>
                    <a:pt x="6489" y="2512"/>
                    <a:pt x="6406" y="2643"/>
                    <a:pt x="6406" y="2786"/>
                  </a:cubicBezTo>
                  <a:lnTo>
                    <a:pt x="6406" y="2869"/>
                  </a:lnTo>
                  <a:cubicBezTo>
                    <a:pt x="6406" y="3108"/>
                    <a:pt x="6608" y="3322"/>
                    <a:pt x="6858" y="3322"/>
                  </a:cubicBezTo>
                  <a:lnTo>
                    <a:pt x="7441" y="3322"/>
                  </a:lnTo>
                  <a:lnTo>
                    <a:pt x="7441" y="7953"/>
                  </a:lnTo>
                  <a:cubicBezTo>
                    <a:pt x="7441" y="8465"/>
                    <a:pt x="7025" y="8882"/>
                    <a:pt x="6501" y="8882"/>
                  </a:cubicBezTo>
                  <a:lnTo>
                    <a:pt x="5656" y="8882"/>
                  </a:lnTo>
                  <a:cubicBezTo>
                    <a:pt x="5132" y="8882"/>
                    <a:pt x="4715" y="8465"/>
                    <a:pt x="4715" y="7953"/>
                  </a:cubicBezTo>
                  <a:lnTo>
                    <a:pt x="4715" y="6060"/>
                  </a:lnTo>
                  <a:lnTo>
                    <a:pt x="4977" y="6060"/>
                  </a:lnTo>
                  <a:cubicBezTo>
                    <a:pt x="5596" y="6060"/>
                    <a:pt x="6096" y="5548"/>
                    <a:pt x="6096" y="4941"/>
                  </a:cubicBezTo>
                  <a:lnTo>
                    <a:pt x="6096" y="1250"/>
                  </a:lnTo>
                  <a:cubicBezTo>
                    <a:pt x="6096" y="643"/>
                    <a:pt x="5596" y="131"/>
                    <a:pt x="4977" y="131"/>
                  </a:cubicBezTo>
                  <a:lnTo>
                    <a:pt x="4167" y="131"/>
                  </a:lnTo>
                  <a:cubicBezTo>
                    <a:pt x="4060" y="60"/>
                    <a:pt x="3953" y="12"/>
                    <a:pt x="3822" y="12"/>
                  </a:cubicBezTo>
                  <a:lnTo>
                    <a:pt x="2334" y="12"/>
                  </a:lnTo>
                  <a:cubicBezTo>
                    <a:pt x="2250" y="12"/>
                    <a:pt x="2167" y="95"/>
                    <a:pt x="2167" y="179"/>
                  </a:cubicBezTo>
                  <a:cubicBezTo>
                    <a:pt x="2167" y="274"/>
                    <a:pt x="2250" y="345"/>
                    <a:pt x="2334" y="345"/>
                  </a:cubicBezTo>
                  <a:lnTo>
                    <a:pt x="3822" y="345"/>
                  </a:lnTo>
                  <a:cubicBezTo>
                    <a:pt x="4001" y="345"/>
                    <a:pt x="4120" y="488"/>
                    <a:pt x="4120" y="643"/>
                  </a:cubicBezTo>
                  <a:cubicBezTo>
                    <a:pt x="4108" y="6108"/>
                    <a:pt x="4143" y="5596"/>
                    <a:pt x="4072" y="5715"/>
                  </a:cubicBezTo>
                  <a:cubicBezTo>
                    <a:pt x="4012" y="5822"/>
                    <a:pt x="3917" y="5882"/>
                    <a:pt x="3822" y="5882"/>
                  </a:cubicBezTo>
                  <a:lnTo>
                    <a:pt x="1107" y="5882"/>
                  </a:lnTo>
                  <a:cubicBezTo>
                    <a:pt x="679" y="5882"/>
                    <a:pt x="322" y="5525"/>
                    <a:pt x="322" y="5096"/>
                  </a:cubicBezTo>
                  <a:lnTo>
                    <a:pt x="322" y="1167"/>
                  </a:lnTo>
                  <a:cubicBezTo>
                    <a:pt x="322" y="726"/>
                    <a:pt x="679" y="369"/>
                    <a:pt x="1107" y="369"/>
                  </a:cubicBezTo>
                  <a:lnTo>
                    <a:pt x="1524" y="369"/>
                  </a:lnTo>
                  <a:cubicBezTo>
                    <a:pt x="1619" y="369"/>
                    <a:pt x="1691" y="298"/>
                    <a:pt x="1691" y="214"/>
                  </a:cubicBezTo>
                  <a:cubicBezTo>
                    <a:pt x="1691" y="119"/>
                    <a:pt x="1619" y="48"/>
                    <a:pt x="1524" y="48"/>
                  </a:cubicBezTo>
                  <a:lnTo>
                    <a:pt x="1107" y="48"/>
                  </a:lnTo>
                  <a:cubicBezTo>
                    <a:pt x="500" y="48"/>
                    <a:pt x="0" y="548"/>
                    <a:pt x="0" y="1167"/>
                  </a:cubicBezTo>
                  <a:lnTo>
                    <a:pt x="0" y="5108"/>
                  </a:lnTo>
                  <a:cubicBezTo>
                    <a:pt x="0" y="5715"/>
                    <a:pt x="500" y="6227"/>
                    <a:pt x="1107" y="6227"/>
                  </a:cubicBezTo>
                  <a:lnTo>
                    <a:pt x="2048" y="6227"/>
                  </a:lnTo>
                  <a:lnTo>
                    <a:pt x="2048" y="9275"/>
                  </a:lnTo>
                  <a:cubicBezTo>
                    <a:pt x="2048" y="10275"/>
                    <a:pt x="2869" y="11085"/>
                    <a:pt x="3870" y="11085"/>
                  </a:cubicBezTo>
                  <a:lnTo>
                    <a:pt x="7977" y="11085"/>
                  </a:lnTo>
                  <a:cubicBezTo>
                    <a:pt x="8965" y="11085"/>
                    <a:pt x="9787" y="10275"/>
                    <a:pt x="9787" y="9275"/>
                  </a:cubicBezTo>
                  <a:lnTo>
                    <a:pt x="9787" y="6548"/>
                  </a:lnTo>
                  <a:lnTo>
                    <a:pt x="10370" y="6548"/>
                  </a:lnTo>
                  <a:cubicBezTo>
                    <a:pt x="10609" y="6548"/>
                    <a:pt x="10811" y="6358"/>
                    <a:pt x="10811" y="6108"/>
                  </a:cubicBezTo>
                  <a:cubicBezTo>
                    <a:pt x="10811" y="6048"/>
                    <a:pt x="10847" y="5929"/>
                    <a:pt x="10728" y="5763"/>
                  </a:cubicBezTo>
                  <a:cubicBezTo>
                    <a:pt x="11418" y="4810"/>
                    <a:pt x="10763" y="3500"/>
                    <a:pt x="9608" y="3500"/>
                  </a:cubicBezTo>
                  <a:cubicBezTo>
                    <a:pt x="8465" y="3500"/>
                    <a:pt x="7811" y="4810"/>
                    <a:pt x="8525" y="5727"/>
                  </a:cubicBezTo>
                  <a:cubicBezTo>
                    <a:pt x="8406" y="5894"/>
                    <a:pt x="8442" y="6025"/>
                    <a:pt x="8442" y="6072"/>
                  </a:cubicBezTo>
                  <a:cubicBezTo>
                    <a:pt x="8442" y="6310"/>
                    <a:pt x="8632" y="6525"/>
                    <a:pt x="8882" y="6525"/>
                  </a:cubicBezTo>
                  <a:lnTo>
                    <a:pt x="9466" y="6525"/>
                  </a:lnTo>
                  <a:lnTo>
                    <a:pt x="9466" y="9239"/>
                  </a:lnTo>
                  <a:cubicBezTo>
                    <a:pt x="9466" y="10061"/>
                    <a:pt x="8799" y="10728"/>
                    <a:pt x="7977" y="10728"/>
                  </a:cubicBezTo>
                  <a:lnTo>
                    <a:pt x="3858" y="10728"/>
                  </a:lnTo>
                  <a:cubicBezTo>
                    <a:pt x="3036" y="10728"/>
                    <a:pt x="2369" y="10061"/>
                    <a:pt x="2369" y="9239"/>
                  </a:cubicBezTo>
                  <a:lnTo>
                    <a:pt x="2369" y="6191"/>
                  </a:lnTo>
                  <a:lnTo>
                    <a:pt x="3810" y="6191"/>
                  </a:lnTo>
                  <a:cubicBezTo>
                    <a:pt x="3941" y="6191"/>
                    <a:pt x="4060" y="6132"/>
                    <a:pt x="4155" y="6072"/>
                  </a:cubicBezTo>
                  <a:lnTo>
                    <a:pt x="4370" y="6072"/>
                  </a:lnTo>
                  <a:lnTo>
                    <a:pt x="4370" y="7965"/>
                  </a:lnTo>
                  <a:cubicBezTo>
                    <a:pt x="4370" y="8668"/>
                    <a:pt x="4941" y="9227"/>
                    <a:pt x="5644" y="9227"/>
                  </a:cubicBezTo>
                  <a:lnTo>
                    <a:pt x="6489" y="9227"/>
                  </a:lnTo>
                  <a:cubicBezTo>
                    <a:pt x="7191" y="9227"/>
                    <a:pt x="7751" y="8668"/>
                    <a:pt x="7751" y="7965"/>
                  </a:cubicBezTo>
                  <a:lnTo>
                    <a:pt x="7751" y="3334"/>
                  </a:lnTo>
                  <a:lnTo>
                    <a:pt x="8334" y="3334"/>
                  </a:lnTo>
                  <a:cubicBezTo>
                    <a:pt x="8573" y="3334"/>
                    <a:pt x="8775" y="3143"/>
                    <a:pt x="8775" y="2893"/>
                  </a:cubicBezTo>
                  <a:lnTo>
                    <a:pt x="8775" y="2798"/>
                  </a:lnTo>
                  <a:cubicBezTo>
                    <a:pt x="8775" y="2667"/>
                    <a:pt x="8704" y="2548"/>
                    <a:pt x="8596" y="2453"/>
                  </a:cubicBezTo>
                  <a:cubicBezTo>
                    <a:pt x="8692" y="2262"/>
                    <a:pt x="8751" y="2036"/>
                    <a:pt x="8763" y="1905"/>
                  </a:cubicBezTo>
                  <a:cubicBezTo>
                    <a:pt x="8775" y="1810"/>
                    <a:pt x="8715" y="1726"/>
                    <a:pt x="8632" y="1715"/>
                  </a:cubicBezTo>
                  <a:cubicBezTo>
                    <a:pt x="8622" y="1713"/>
                    <a:pt x="8613" y="1713"/>
                    <a:pt x="8604" y="1713"/>
                  </a:cubicBezTo>
                  <a:cubicBezTo>
                    <a:pt x="8521" y="1713"/>
                    <a:pt x="8452" y="1760"/>
                    <a:pt x="8442" y="1845"/>
                  </a:cubicBezTo>
                  <a:cubicBezTo>
                    <a:pt x="8394" y="2048"/>
                    <a:pt x="8346" y="2238"/>
                    <a:pt x="8275" y="2346"/>
                  </a:cubicBezTo>
                  <a:lnTo>
                    <a:pt x="6870" y="2346"/>
                  </a:lnTo>
                  <a:cubicBezTo>
                    <a:pt x="6751" y="2143"/>
                    <a:pt x="6679" y="1726"/>
                    <a:pt x="6679" y="1441"/>
                  </a:cubicBezTo>
                  <a:cubicBezTo>
                    <a:pt x="6679" y="833"/>
                    <a:pt x="7084" y="321"/>
                    <a:pt x="7584" y="321"/>
                  </a:cubicBezTo>
                  <a:cubicBezTo>
                    <a:pt x="7989" y="321"/>
                    <a:pt x="8346" y="655"/>
                    <a:pt x="8453" y="1131"/>
                  </a:cubicBezTo>
                  <a:cubicBezTo>
                    <a:pt x="8464" y="1202"/>
                    <a:pt x="8534" y="1255"/>
                    <a:pt x="8606" y="1255"/>
                  </a:cubicBezTo>
                  <a:cubicBezTo>
                    <a:pt x="8619" y="1255"/>
                    <a:pt x="8631" y="1254"/>
                    <a:pt x="8644" y="1250"/>
                  </a:cubicBezTo>
                  <a:cubicBezTo>
                    <a:pt x="8727" y="1238"/>
                    <a:pt x="8799" y="1143"/>
                    <a:pt x="8763" y="1060"/>
                  </a:cubicBezTo>
                  <a:cubicBezTo>
                    <a:pt x="8608" y="429"/>
                    <a:pt x="8132" y="0"/>
                    <a:pt x="75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1" name="Google Shape;11125;p72"/>
            <p:cNvSpPr/>
            <p:nvPr/>
          </p:nvSpPr>
          <p:spPr>
            <a:xfrm>
              <a:off x="5615313" y="3481243"/>
              <a:ext cx="10289" cy="26567"/>
            </a:xfrm>
            <a:custGeom>
              <a:avLst/>
              <a:gdLst/>
              <a:ahLst/>
              <a:cxnLst/>
              <a:rect l="l" t="t" r="r" b="b"/>
              <a:pathLst>
                <a:path w="323" h="834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679"/>
                  </a:lnTo>
                  <a:cubicBezTo>
                    <a:pt x="13" y="763"/>
                    <a:pt x="84" y="834"/>
                    <a:pt x="155" y="834"/>
                  </a:cubicBezTo>
                  <a:cubicBezTo>
                    <a:pt x="251" y="834"/>
                    <a:pt x="322" y="763"/>
                    <a:pt x="322" y="679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52" name="Google Shape;11269;p72"/>
          <p:cNvGrpSpPr/>
          <p:nvPr/>
        </p:nvGrpSpPr>
        <p:grpSpPr>
          <a:xfrm>
            <a:off x="8119832" y="2895252"/>
            <a:ext cx="125523" cy="241003"/>
            <a:chOff x="4969421" y="2902852"/>
            <a:chExt cx="185109" cy="355406"/>
          </a:xfrm>
        </p:grpSpPr>
        <p:sp>
          <p:nvSpPr>
            <p:cNvPr id="153" name="Google Shape;11270;p72"/>
            <p:cNvSpPr/>
            <p:nvPr/>
          </p:nvSpPr>
          <p:spPr>
            <a:xfrm>
              <a:off x="5022906" y="3084138"/>
              <a:ext cx="16310" cy="15959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19" y="1"/>
                    <a:pt x="0" y="120"/>
                    <a:pt x="0" y="251"/>
                  </a:cubicBezTo>
                  <a:cubicBezTo>
                    <a:pt x="0" y="406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405" y="13"/>
                    <a:pt x="26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4" name="Google Shape;11271;p72"/>
            <p:cNvSpPr/>
            <p:nvPr/>
          </p:nvSpPr>
          <p:spPr>
            <a:xfrm>
              <a:off x="5086998" y="3107265"/>
              <a:ext cx="13284" cy="1331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21" y="0"/>
                  </a:moveTo>
                  <a:cubicBezTo>
                    <a:pt x="215" y="0"/>
                    <a:pt x="209" y="0"/>
                    <a:pt x="203" y="1"/>
                  </a:cubicBezTo>
                  <a:cubicBezTo>
                    <a:pt x="84" y="1"/>
                    <a:pt x="0" y="96"/>
                    <a:pt x="0" y="215"/>
                  </a:cubicBezTo>
                  <a:cubicBezTo>
                    <a:pt x="0" y="334"/>
                    <a:pt x="84" y="418"/>
                    <a:pt x="203" y="418"/>
                  </a:cubicBezTo>
                  <a:cubicBezTo>
                    <a:pt x="334" y="418"/>
                    <a:pt x="417" y="334"/>
                    <a:pt x="417" y="215"/>
                  </a:cubicBezTo>
                  <a:cubicBezTo>
                    <a:pt x="417" y="92"/>
                    <a:pt x="322" y="0"/>
                    <a:pt x="2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5" name="Google Shape;11272;p72"/>
            <p:cNvSpPr/>
            <p:nvPr/>
          </p:nvSpPr>
          <p:spPr>
            <a:xfrm>
              <a:off x="5039566" y="3205092"/>
              <a:ext cx="13315" cy="13347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225" y="1"/>
                  </a:moveTo>
                  <a:cubicBezTo>
                    <a:pt x="218" y="1"/>
                    <a:pt x="211" y="1"/>
                    <a:pt x="203" y="2"/>
                  </a:cubicBezTo>
                  <a:cubicBezTo>
                    <a:pt x="84" y="2"/>
                    <a:pt x="1" y="85"/>
                    <a:pt x="1" y="204"/>
                  </a:cubicBezTo>
                  <a:cubicBezTo>
                    <a:pt x="1" y="323"/>
                    <a:pt x="84" y="419"/>
                    <a:pt x="203" y="419"/>
                  </a:cubicBezTo>
                  <a:cubicBezTo>
                    <a:pt x="334" y="419"/>
                    <a:pt x="418" y="323"/>
                    <a:pt x="418" y="204"/>
                  </a:cubicBezTo>
                  <a:cubicBezTo>
                    <a:pt x="418" y="92"/>
                    <a:pt x="343" y="1"/>
                    <a:pt x="2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6" name="Google Shape;11273;p72"/>
            <p:cNvSpPr/>
            <p:nvPr/>
          </p:nvSpPr>
          <p:spPr>
            <a:xfrm>
              <a:off x="5086998" y="3175530"/>
              <a:ext cx="13284" cy="1331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19" y="0"/>
                  </a:moveTo>
                  <a:cubicBezTo>
                    <a:pt x="214" y="0"/>
                    <a:pt x="208" y="1"/>
                    <a:pt x="203" y="1"/>
                  </a:cubicBezTo>
                  <a:cubicBezTo>
                    <a:pt x="84" y="1"/>
                    <a:pt x="0" y="96"/>
                    <a:pt x="0" y="215"/>
                  </a:cubicBezTo>
                  <a:cubicBezTo>
                    <a:pt x="0" y="323"/>
                    <a:pt x="84" y="418"/>
                    <a:pt x="203" y="418"/>
                  </a:cubicBezTo>
                  <a:cubicBezTo>
                    <a:pt x="334" y="418"/>
                    <a:pt x="417" y="323"/>
                    <a:pt x="417" y="215"/>
                  </a:cubicBezTo>
                  <a:cubicBezTo>
                    <a:pt x="417" y="103"/>
                    <a:pt x="320" y="0"/>
                    <a:pt x="2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7" name="Google Shape;11274;p72"/>
            <p:cNvSpPr/>
            <p:nvPr/>
          </p:nvSpPr>
          <p:spPr>
            <a:xfrm>
              <a:off x="5033131" y="3137623"/>
              <a:ext cx="17106" cy="17106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2" y="1"/>
                  </a:moveTo>
                  <a:cubicBezTo>
                    <a:pt x="120" y="1"/>
                    <a:pt x="1" y="120"/>
                    <a:pt x="1" y="274"/>
                  </a:cubicBezTo>
                  <a:cubicBezTo>
                    <a:pt x="1" y="417"/>
                    <a:pt x="120" y="536"/>
                    <a:pt x="262" y="536"/>
                  </a:cubicBezTo>
                  <a:cubicBezTo>
                    <a:pt x="417" y="536"/>
                    <a:pt x="536" y="417"/>
                    <a:pt x="536" y="274"/>
                  </a:cubicBezTo>
                  <a:cubicBezTo>
                    <a:pt x="536" y="120"/>
                    <a:pt x="417" y="1"/>
                    <a:pt x="26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8" name="Google Shape;11275;p72"/>
            <p:cNvSpPr/>
            <p:nvPr/>
          </p:nvSpPr>
          <p:spPr>
            <a:xfrm>
              <a:off x="4969421" y="2902852"/>
              <a:ext cx="185109" cy="355406"/>
            </a:xfrm>
            <a:custGeom>
              <a:avLst/>
              <a:gdLst/>
              <a:ahLst/>
              <a:cxnLst/>
              <a:rect l="l" t="t" r="r" b="b"/>
              <a:pathLst>
                <a:path w="5811" h="11157" extrusionOk="0">
                  <a:moveTo>
                    <a:pt x="1916" y="4904"/>
                  </a:moveTo>
                  <a:cubicBezTo>
                    <a:pt x="2183" y="4904"/>
                    <a:pt x="2490" y="4967"/>
                    <a:pt x="2810" y="5156"/>
                  </a:cubicBezTo>
                  <a:cubicBezTo>
                    <a:pt x="3108" y="5335"/>
                    <a:pt x="3426" y="5421"/>
                    <a:pt x="3748" y="5421"/>
                  </a:cubicBezTo>
                  <a:cubicBezTo>
                    <a:pt x="4069" y="5421"/>
                    <a:pt x="4394" y="5335"/>
                    <a:pt x="4703" y="5168"/>
                  </a:cubicBezTo>
                  <a:lnTo>
                    <a:pt x="4703" y="9025"/>
                  </a:lnTo>
                  <a:cubicBezTo>
                    <a:pt x="4703" y="10026"/>
                    <a:pt x="3906" y="10823"/>
                    <a:pt x="2905" y="10823"/>
                  </a:cubicBezTo>
                  <a:cubicBezTo>
                    <a:pt x="1905" y="10823"/>
                    <a:pt x="1108" y="10026"/>
                    <a:pt x="1108" y="9025"/>
                  </a:cubicBezTo>
                  <a:lnTo>
                    <a:pt x="1108" y="5108"/>
                  </a:lnTo>
                  <a:cubicBezTo>
                    <a:pt x="1228" y="5038"/>
                    <a:pt x="1528" y="4904"/>
                    <a:pt x="1916" y="4904"/>
                  </a:cubicBezTo>
                  <a:close/>
                  <a:moveTo>
                    <a:pt x="512" y="1"/>
                  </a:moveTo>
                  <a:cubicBezTo>
                    <a:pt x="226" y="1"/>
                    <a:pt x="0" y="227"/>
                    <a:pt x="0" y="513"/>
                  </a:cubicBezTo>
                  <a:lnTo>
                    <a:pt x="0" y="834"/>
                  </a:lnTo>
                  <a:cubicBezTo>
                    <a:pt x="0" y="1120"/>
                    <a:pt x="226" y="1346"/>
                    <a:pt x="512" y="1346"/>
                  </a:cubicBezTo>
                  <a:lnTo>
                    <a:pt x="774" y="1346"/>
                  </a:lnTo>
                  <a:lnTo>
                    <a:pt x="774" y="9025"/>
                  </a:lnTo>
                  <a:cubicBezTo>
                    <a:pt x="774" y="10204"/>
                    <a:pt x="1727" y="11157"/>
                    <a:pt x="2905" y="11157"/>
                  </a:cubicBezTo>
                  <a:cubicBezTo>
                    <a:pt x="4084" y="11157"/>
                    <a:pt x="5037" y="10204"/>
                    <a:pt x="5037" y="9025"/>
                  </a:cubicBezTo>
                  <a:lnTo>
                    <a:pt x="5037" y="3441"/>
                  </a:lnTo>
                  <a:cubicBezTo>
                    <a:pt x="5037" y="3358"/>
                    <a:pt x="4953" y="3275"/>
                    <a:pt x="4870" y="3275"/>
                  </a:cubicBezTo>
                  <a:cubicBezTo>
                    <a:pt x="4775" y="3275"/>
                    <a:pt x="4703" y="3358"/>
                    <a:pt x="4703" y="3441"/>
                  </a:cubicBezTo>
                  <a:lnTo>
                    <a:pt x="4703" y="4787"/>
                  </a:lnTo>
                  <a:cubicBezTo>
                    <a:pt x="4571" y="4873"/>
                    <a:pt x="4209" y="5081"/>
                    <a:pt x="3757" y="5081"/>
                  </a:cubicBezTo>
                  <a:cubicBezTo>
                    <a:pt x="3519" y="5081"/>
                    <a:pt x="3256" y="5023"/>
                    <a:pt x="2989" y="4858"/>
                  </a:cubicBezTo>
                  <a:cubicBezTo>
                    <a:pt x="2617" y="4633"/>
                    <a:pt x="2259" y="4557"/>
                    <a:pt x="1945" y="4557"/>
                  </a:cubicBezTo>
                  <a:cubicBezTo>
                    <a:pt x="1596" y="4557"/>
                    <a:pt x="1302" y="4651"/>
                    <a:pt x="1108" y="4739"/>
                  </a:cubicBezTo>
                  <a:lnTo>
                    <a:pt x="1108" y="1334"/>
                  </a:lnTo>
                  <a:lnTo>
                    <a:pt x="4703" y="1334"/>
                  </a:lnTo>
                  <a:lnTo>
                    <a:pt x="4703" y="2560"/>
                  </a:lnTo>
                  <a:cubicBezTo>
                    <a:pt x="4703" y="2656"/>
                    <a:pt x="4775" y="2727"/>
                    <a:pt x="4870" y="2727"/>
                  </a:cubicBezTo>
                  <a:cubicBezTo>
                    <a:pt x="4953" y="2727"/>
                    <a:pt x="5037" y="2656"/>
                    <a:pt x="5037" y="2560"/>
                  </a:cubicBezTo>
                  <a:lnTo>
                    <a:pt x="5037" y="1334"/>
                  </a:lnTo>
                  <a:lnTo>
                    <a:pt x="5299" y="1334"/>
                  </a:lnTo>
                  <a:cubicBezTo>
                    <a:pt x="5584" y="1334"/>
                    <a:pt x="5811" y="1108"/>
                    <a:pt x="5811" y="822"/>
                  </a:cubicBezTo>
                  <a:lnTo>
                    <a:pt x="5811" y="501"/>
                  </a:lnTo>
                  <a:cubicBezTo>
                    <a:pt x="5787" y="227"/>
                    <a:pt x="5549" y="1"/>
                    <a:pt x="5287" y="1"/>
                  </a:cubicBezTo>
                  <a:lnTo>
                    <a:pt x="1822" y="1"/>
                  </a:lnTo>
                  <a:cubicBezTo>
                    <a:pt x="1727" y="1"/>
                    <a:pt x="1655" y="84"/>
                    <a:pt x="1655" y="167"/>
                  </a:cubicBezTo>
                  <a:cubicBezTo>
                    <a:pt x="1655" y="263"/>
                    <a:pt x="1727" y="334"/>
                    <a:pt x="1822" y="334"/>
                  </a:cubicBezTo>
                  <a:lnTo>
                    <a:pt x="5287" y="334"/>
                  </a:lnTo>
                  <a:cubicBezTo>
                    <a:pt x="5394" y="334"/>
                    <a:pt x="5465" y="405"/>
                    <a:pt x="5465" y="513"/>
                  </a:cubicBezTo>
                  <a:lnTo>
                    <a:pt x="5465" y="834"/>
                  </a:lnTo>
                  <a:cubicBezTo>
                    <a:pt x="5465" y="941"/>
                    <a:pt x="5394" y="1013"/>
                    <a:pt x="5287" y="1013"/>
                  </a:cubicBezTo>
                  <a:lnTo>
                    <a:pt x="512" y="1013"/>
                  </a:lnTo>
                  <a:cubicBezTo>
                    <a:pt x="405" y="1013"/>
                    <a:pt x="334" y="941"/>
                    <a:pt x="334" y="834"/>
                  </a:cubicBezTo>
                  <a:lnTo>
                    <a:pt x="334" y="513"/>
                  </a:lnTo>
                  <a:cubicBezTo>
                    <a:pt x="334" y="405"/>
                    <a:pt x="405" y="334"/>
                    <a:pt x="512" y="334"/>
                  </a:cubicBezTo>
                  <a:lnTo>
                    <a:pt x="941" y="334"/>
                  </a:lnTo>
                  <a:cubicBezTo>
                    <a:pt x="1024" y="334"/>
                    <a:pt x="1108" y="263"/>
                    <a:pt x="1108" y="167"/>
                  </a:cubicBezTo>
                  <a:cubicBezTo>
                    <a:pt x="1108" y="84"/>
                    <a:pt x="1024" y="1"/>
                    <a:pt x="94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59" name="Google Shape;11849;p73"/>
          <p:cNvGrpSpPr/>
          <p:nvPr/>
        </p:nvGrpSpPr>
        <p:grpSpPr>
          <a:xfrm>
            <a:off x="8072878" y="3704902"/>
            <a:ext cx="221030" cy="220799"/>
            <a:chOff x="2640993" y="3357835"/>
            <a:chExt cx="365348" cy="364966"/>
          </a:xfrm>
        </p:grpSpPr>
        <p:sp>
          <p:nvSpPr>
            <p:cNvPr id="160" name="Google Shape;11850;p73"/>
            <p:cNvSpPr/>
            <p:nvPr/>
          </p:nvSpPr>
          <p:spPr>
            <a:xfrm>
              <a:off x="2640993" y="3455227"/>
              <a:ext cx="365348" cy="267574"/>
            </a:xfrm>
            <a:custGeom>
              <a:avLst/>
              <a:gdLst/>
              <a:ahLst/>
              <a:cxnLst/>
              <a:rect l="l" t="t" r="r" b="b"/>
              <a:pathLst>
                <a:path w="11479" h="8407" extrusionOk="0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1" name="Google Shape;11851;p73"/>
            <p:cNvSpPr/>
            <p:nvPr/>
          </p:nvSpPr>
          <p:spPr>
            <a:xfrm>
              <a:off x="2724763" y="3357835"/>
              <a:ext cx="280050" cy="136476"/>
            </a:xfrm>
            <a:custGeom>
              <a:avLst/>
              <a:gdLst/>
              <a:ahLst/>
              <a:cxnLst/>
              <a:rect l="l" t="t" r="r" b="b"/>
              <a:pathLst>
                <a:path w="8799" h="4288" extrusionOk="0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2" name="Google Shape;11852;p73"/>
            <p:cNvSpPr/>
            <p:nvPr/>
          </p:nvSpPr>
          <p:spPr>
            <a:xfrm>
              <a:off x="2771359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3" name="Google Shape;11853;p73"/>
            <p:cNvSpPr/>
            <p:nvPr/>
          </p:nvSpPr>
          <p:spPr>
            <a:xfrm>
              <a:off x="2794084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4" name="Google Shape;11854;p73"/>
            <p:cNvSpPr/>
            <p:nvPr/>
          </p:nvSpPr>
          <p:spPr>
            <a:xfrm>
              <a:off x="2816840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5" name="Google Shape;11855;p73"/>
            <p:cNvSpPr/>
            <p:nvPr/>
          </p:nvSpPr>
          <p:spPr>
            <a:xfrm>
              <a:off x="2839947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6" name="Google Shape;11856;p73"/>
            <p:cNvSpPr/>
            <p:nvPr/>
          </p:nvSpPr>
          <p:spPr>
            <a:xfrm>
              <a:off x="2862672" y="3655327"/>
              <a:ext cx="10662" cy="21611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7" name="Google Shape;11857;p73"/>
            <p:cNvSpPr/>
            <p:nvPr/>
          </p:nvSpPr>
          <p:spPr>
            <a:xfrm>
              <a:off x="2885429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8" name="Google Shape;11858;p73"/>
            <p:cNvSpPr/>
            <p:nvPr/>
          </p:nvSpPr>
          <p:spPr>
            <a:xfrm>
              <a:off x="2908535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69" name="Google Shape;11859;p73"/>
            <p:cNvSpPr/>
            <p:nvPr/>
          </p:nvSpPr>
          <p:spPr>
            <a:xfrm>
              <a:off x="2931292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70" name="Google Shape;12311;p74"/>
          <p:cNvGrpSpPr/>
          <p:nvPr/>
        </p:nvGrpSpPr>
        <p:grpSpPr>
          <a:xfrm>
            <a:off x="8078281" y="2069828"/>
            <a:ext cx="189166" cy="244790"/>
            <a:chOff x="3119678" y="3360146"/>
            <a:chExt cx="269343" cy="348543"/>
          </a:xfrm>
        </p:grpSpPr>
        <p:sp>
          <p:nvSpPr>
            <p:cNvPr id="171" name="Google Shape;12312;p74"/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2" name="Google Shape;12313;p74"/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3" name="Google Shape;12314;p74"/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4" name="Google Shape;12315;p74"/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5" name="Google Shape;12316;p74"/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6" name="Google Shape;12317;p74"/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7" name="Google Shape;12318;p74"/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183" name="Прямоугольник 182"/>
          <p:cNvSpPr/>
          <p:nvPr/>
        </p:nvSpPr>
        <p:spPr>
          <a:xfrm>
            <a:off x="8492417" y="4545132"/>
            <a:ext cx="2584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4</a:t>
            </a:r>
            <a:endParaRPr lang="ru-RU" sz="1000" dirty="0"/>
          </a:p>
        </p:txBody>
      </p:sp>
      <p:grpSp>
        <p:nvGrpSpPr>
          <p:cNvPr id="178" name="Google Shape;1057;p35"/>
          <p:cNvGrpSpPr/>
          <p:nvPr/>
        </p:nvGrpSpPr>
        <p:grpSpPr>
          <a:xfrm>
            <a:off x="847652" y="4085211"/>
            <a:ext cx="3600966" cy="750625"/>
            <a:chOff x="1399875" y="1044600"/>
            <a:chExt cx="4962816" cy="1215600"/>
          </a:xfrm>
        </p:grpSpPr>
        <p:cxnSp>
          <p:nvCxnSpPr>
            <p:cNvPr id="179" name="Google Shape;1058;p35"/>
            <p:cNvCxnSpPr/>
            <p:nvPr/>
          </p:nvCxnSpPr>
          <p:spPr>
            <a:xfrm>
              <a:off x="6168704" y="1652402"/>
              <a:ext cx="193987" cy="16641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0" name="Google Shape;1060;p35"/>
            <p:cNvSpPr/>
            <p:nvPr/>
          </p:nvSpPr>
          <p:spPr>
            <a:xfrm>
              <a:off x="5807604" y="1468826"/>
              <a:ext cx="361101" cy="361076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059;p35"/>
            <p:cNvSpPr/>
            <p:nvPr/>
          </p:nvSpPr>
          <p:spPr>
            <a:xfrm>
              <a:off x="1399875" y="1044600"/>
              <a:ext cx="4588278" cy="12156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82" name="Google Shape;1061;p35"/>
          <p:cNvSpPr/>
          <p:nvPr/>
        </p:nvSpPr>
        <p:spPr>
          <a:xfrm>
            <a:off x="563637" y="4083312"/>
            <a:ext cx="572945" cy="750163"/>
          </a:xfrm>
          <a:custGeom>
            <a:avLst/>
            <a:gdLst/>
            <a:ahLst/>
            <a:cxnLst/>
            <a:rect l="l" t="t" r="r" b="b"/>
            <a:pathLst>
              <a:path w="11411" h="14941" extrusionOk="0">
                <a:moveTo>
                  <a:pt x="2092" y="1"/>
                </a:moveTo>
                <a:cubicBezTo>
                  <a:pt x="942" y="1"/>
                  <a:pt x="0" y="943"/>
                  <a:pt x="0" y="2093"/>
                </a:cubicBezTo>
                <a:lnTo>
                  <a:pt x="0" y="12858"/>
                </a:lnTo>
                <a:cubicBezTo>
                  <a:pt x="0" y="14008"/>
                  <a:pt x="942" y="14940"/>
                  <a:pt x="2092" y="14940"/>
                </a:cubicBezTo>
                <a:lnTo>
                  <a:pt x="8476" y="14940"/>
                </a:lnTo>
                <a:cubicBezTo>
                  <a:pt x="8615" y="14791"/>
                  <a:pt x="8754" y="14643"/>
                  <a:pt x="8882" y="14484"/>
                </a:cubicBezTo>
                <a:cubicBezTo>
                  <a:pt x="9329" y="13949"/>
                  <a:pt x="9725" y="13374"/>
                  <a:pt x="10062" y="12759"/>
                </a:cubicBezTo>
                <a:cubicBezTo>
                  <a:pt x="10925" y="11193"/>
                  <a:pt x="11411" y="9389"/>
                  <a:pt x="11411" y="7466"/>
                </a:cubicBezTo>
                <a:cubicBezTo>
                  <a:pt x="11411" y="7188"/>
                  <a:pt x="11400" y="6911"/>
                  <a:pt x="11381" y="6643"/>
                </a:cubicBezTo>
                <a:cubicBezTo>
                  <a:pt x="11193" y="4085"/>
                  <a:pt x="10131" y="1776"/>
                  <a:pt x="8486" y="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062;p35"/>
          <p:cNvSpPr/>
          <p:nvPr/>
        </p:nvSpPr>
        <p:spPr>
          <a:xfrm>
            <a:off x="676104" y="4432263"/>
            <a:ext cx="287251" cy="5473"/>
          </a:xfrm>
          <a:custGeom>
            <a:avLst/>
            <a:gdLst/>
            <a:ahLst/>
            <a:cxnLst/>
            <a:rect l="l" t="t" r="r" b="b"/>
            <a:pathLst>
              <a:path w="5721" h="109" extrusionOk="0">
                <a:moveTo>
                  <a:pt x="60" y="0"/>
                </a:moveTo>
                <a:cubicBezTo>
                  <a:pt x="31" y="0"/>
                  <a:pt x="1" y="30"/>
                  <a:pt x="1" y="60"/>
                </a:cubicBezTo>
                <a:cubicBezTo>
                  <a:pt x="1" y="89"/>
                  <a:pt x="31" y="109"/>
                  <a:pt x="60" y="109"/>
                </a:cubicBezTo>
                <a:lnTo>
                  <a:pt x="5661" y="109"/>
                </a:lnTo>
                <a:cubicBezTo>
                  <a:pt x="5691" y="109"/>
                  <a:pt x="5721" y="89"/>
                  <a:pt x="5721" y="60"/>
                </a:cubicBezTo>
                <a:cubicBezTo>
                  <a:pt x="5721" y="30"/>
                  <a:pt x="5691" y="0"/>
                  <a:pt x="56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" name="Google Shape;1064;p35"/>
          <p:cNvSpPr txBox="1"/>
          <p:nvPr/>
        </p:nvSpPr>
        <p:spPr>
          <a:xfrm>
            <a:off x="536229" y="4096410"/>
            <a:ext cx="572971" cy="35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rgbClr val="FFFFFF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05</a:t>
            </a:r>
            <a:endParaRPr sz="1400" dirty="0">
              <a:solidFill>
                <a:srgbClr val="FFFFFF"/>
              </a:solidFill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  <a:sym typeface="Fira Sans Extra Condensed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1204847" y="4193802"/>
            <a:ext cx="29720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000" dirty="0">
                <a:solidFill>
                  <a:schemeClr val="accent6"/>
                </a:solidFill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Технологии неразрушающего контроля, томография и ускорительные технологии</a:t>
            </a:r>
          </a:p>
        </p:txBody>
      </p:sp>
      <p:sp>
        <p:nvSpPr>
          <p:cNvPr id="192" name="Google Shape;1062;p35"/>
          <p:cNvSpPr/>
          <p:nvPr/>
        </p:nvSpPr>
        <p:spPr>
          <a:xfrm flipH="1">
            <a:off x="8030210" y="4432263"/>
            <a:ext cx="287251" cy="5473"/>
          </a:xfrm>
          <a:custGeom>
            <a:avLst/>
            <a:gdLst/>
            <a:ahLst/>
            <a:cxnLst/>
            <a:rect l="l" t="t" r="r" b="b"/>
            <a:pathLst>
              <a:path w="5721" h="109" extrusionOk="0">
                <a:moveTo>
                  <a:pt x="60" y="0"/>
                </a:moveTo>
                <a:cubicBezTo>
                  <a:pt x="31" y="0"/>
                  <a:pt x="1" y="30"/>
                  <a:pt x="1" y="60"/>
                </a:cubicBezTo>
                <a:cubicBezTo>
                  <a:pt x="1" y="89"/>
                  <a:pt x="31" y="109"/>
                  <a:pt x="60" y="109"/>
                </a:cubicBezTo>
                <a:lnTo>
                  <a:pt x="5661" y="109"/>
                </a:lnTo>
                <a:cubicBezTo>
                  <a:pt x="5691" y="109"/>
                  <a:pt x="5721" y="89"/>
                  <a:pt x="5721" y="60"/>
                </a:cubicBezTo>
                <a:cubicBezTo>
                  <a:pt x="5721" y="30"/>
                  <a:pt x="5691" y="0"/>
                  <a:pt x="56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" name="Google Shape;1063;p35"/>
          <p:cNvSpPr/>
          <p:nvPr/>
        </p:nvSpPr>
        <p:spPr>
          <a:xfrm flipH="1">
            <a:off x="4407270" y="4417300"/>
            <a:ext cx="82696" cy="82693"/>
          </a:xfrm>
          <a:custGeom>
            <a:avLst/>
            <a:gdLst/>
            <a:ahLst/>
            <a:cxnLst/>
            <a:rect l="l" t="t" r="r" b="b"/>
            <a:pathLst>
              <a:path w="1647" h="1647" extrusionOk="0">
                <a:moveTo>
                  <a:pt x="823" y="1"/>
                </a:moveTo>
                <a:cubicBezTo>
                  <a:pt x="367" y="1"/>
                  <a:pt x="1" y="367"/>
                  <a:pt x="1" y="823"/>
                </a:cubicBezTo>
                <a:cubicBezTo>
                  <a:pt x="1" y="1279"/>
                  <a:pt x="367" y="1646"/>
                  <a:pt x="823" y="1646"/>
                </a:cubicBezTo>
                <a:cubicBezTo>
                  <a:pt x="1279" y="1646"/>
                  <a:pt x="1646" y="1279"/>
                  <a:pt x="1646" y="823"/>
                </a:cubicBezTo>
                <a:cubicBezTo>
                  <a:pt x="1646" y="367"/>
                  <a:pt x="1279" y="1"/>
                  <a:pt x="823" y="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064;p35"/>
          <p:cNvSpPr txBox="1"/>
          <p:nvPr/>
        </p:nvSpPr>
        <p:spPr>
          <a:xfrm flipH="1">
            <a:off x="7887351" y="4103265"/>
            <a:ext cx="572971" cy="35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rgbClr val="FFFFFF"/>
                </a:solidFill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10</a:t>
            </a:r>
            <a:endParaRPr sz="1400" dirty="0">
              <a:solidFill>
                <a:srgbClr val="FFFFFF"/>
              </a:solidFill>
              <a:latin typeface="Rosatom" panose="020B0503040504020204" pitchFamily="34" charset="-52"/>
              <a:ea typeface="Rosatom" panose="020B0503040504020204" pitchFamily="34" charset="-52"/>
              <a:cs typeface="Fira Sans Extra Condensed"/>
              <a:sym typeface="Fira Sans Extra Condensed"/>
            </a:endParaRPr>
          </a:p>
        </p:txBody>
      </p:sp>
      <p:grpSp>
        <p:nvGrpSpPr>
          <p:cNvPr id="196" name="Google Shape;12401;p74"/>
          <p:cNvGrpSpPr/>
          <p:nvPr/>
        </p:nvGrpSpPr>
        <p:grpSpPr>
          <a:xfrm>
            <a:off x="700948" y="4502812"/>
            <a:ext cx="257697" cy="230014"/>
            <a:chOff x="3527780" y="2885263"/>
            <a:chExt cx="347435" cy="345534"/>
          </a:xfrm>
        </p:grpSpPr>
        <p:sp>
          <p:nvSpPr>
            <p:cNvPr id="197" name="Google Shape;12402;p74"/>
            <p:cNvSpPr/>
            <p:nvPr/>
          </p:nvSpPr>
          <p:spPr>
            <a:xfrm>
              <a:off x="3527780" y="2885263"/>
              <a:ext cx="347435" cy="345534"/>
            </a:xfrm>
            <a:custGeom>
              <a:avLst/>
              <a:gdLst/>
              <a:ahLst/>
              <a:cxnLst/>
              <a:rect l="l" t="t" r="r" b="b"/>
              <a:pathLst>
                <a:path w="10967" h="10907" extrusionOk="0">
                  <a:moveTo>
                    <a:pt x="3751" y="298"/>
                  </a:moveTo>
                  <a:cubicBezTo>
                    <a:pt x="3811" y="298"/>
                    <a:pt x="3847" y="345"/>
                    <a:pt x="3847" y="405"/>
                  </a:cubicBezTo>
                  <a:cubicBezTo>
                    <a:pt x="3847" y="464"/>
                    <a:pt x="3811" y="512"/>
                    <a:pt x="3751" y="512"/>
                  </a:cubicBezTo>
                  <a:cubicBezTo>
                    <a:pt x="3692" y="512"/>
                    <a:pt x="3644" y="464"/>
                    <a:pt x="3644" y="405"/>
                  </a:cubicBezTo>
                  <a:cubicBezTo>
                    <a:pt x="3656" y="345"/>
                    <a:pt x="3704" y="298"/>
                    <a:pt x="3751" y="298"/>
                  </a:cubicBezTo>
                  <a:close/>
                  <a:moveTo>
                    <a:pt x="5490" y="298"/>
                  </a:moveTo>
                  <a:cubicBezTo>
                    <a:pt x="5549" y="298"/>
                    <a:pt x="5597" y="345"/>
                    <a:pt x="5597" y="405"/>
                  </a:cubicBezTo>
                  <a:cubicBezTo>
                    <a:pt x="5597" y="464"/>
                    <a:pt x="5549" y="512"/>
                    <a:pt x="5490" y="512"/>
                  </a:cubicBezTo>
                  <a:cubicBezTo>
                    <a:pt x="5430" y="512"/>
                    <a:pt x="5382" y="464"/>
                    <a:pt x="5382" y="405"/>
                  </a:cubicBezTo>
                  <a:cubicBezTo>
                    <a:pt x="5382" y="345"/>
                    <a:pt x="5430" y="298"/>
                    <a:pt x="5490" y="298"/>
                  </a:cubicBezTo>
                  <a:close/>
                  <a:moveTo>
                    <a:pt x="7216" y="298"/>
                  </a:moveTo>
                  <a:cubicBezTo>
                    <a:pt x="7276" y="298"/>
                    <a:pt x="7323" y="345"/>
                    <a:pt x="7323" y="405"/>
                  </a:cubicBezTo>
                  <a:cubicBezTo>
                    <a:pt x="7323" y="464"/>
                    <a:pt x="7276" y="512"/>
                    <a:pt x="7216" y="512"/>
                  </a:cubicBezTo>
                  <a:cubicBezTo>
                    <a:pt x="7156" y="512"/>
                    <a:pt x="7109" y="464"/>
                    <a:pt x="7109" y="405"/>
                  </a:cubicBezTo>
                  <a:cubicBezTo>
                    <a:pt x="7109" y="345"/>
                    <a:pt x="7156" y="298"/>
                    <a:pt x="7216" y="298"/>
                  </a:cubicBezTo>
                  <a:close/>
                  <a:moveTo>
                    <a:pt x="394" y="3632"/>
                  </a:moveTo>
                  <a:cubicBezTo>
                    <a:pt x="453" y="3632"/>
                    <a:pt x="501" y="3679"/>
                    <a:pt x="501" y="3739"/>
                  </a:cubicBezTo>
                  <a:cubicBezTo>
                    <a:pt x="501" y="3798"/>
                    <a:pt x="453" y="3846"/>
                    <a:pt x="394" y="3846"/>
                  </a:cubicBezTo>
                  <a:cubicBezTo>
                    <a:pt x="334" y="3846"/>
                    <a:pt x="287" y="3798"/>
                    <a:pt x="287" y="3739"/>
                  </a:cubicBezTo>
                  <a:cubicBezTo>
                    <a:pt x="287" y="3679"/>
                    <a:pt x="334" y="3632"/>
                    <a:pt x="394" y="3632"/>
                  </a:cubicBezTo>
                  <a:close/>
                  <a:moveTo>
                    <a:pt x="10562" y="3655"/>
                  </a:moveTo>
                  <a:cubicBezTo>
                    <a:pt x="10621" y="3655"/>
                    <a:pt x="10669" y="3691"/>
                    <a:pt x="10669" y="3763"/>
                  </a:cubicBezTo>
                  <a:cubicBezTo>
                    <a:pt x="10669" y="3822"/>
                    <a:pt x="10621" y="3858"/>
                    <a:pt x="10562" y="3858"/>
                  </a:cubicBezTo>
                  <a:cubicBezTo>
                    <a:pt x="10502" y="3858"/>
                    <a:pt x="10454" y="3822"/>
                    <a:pt x="10454" y="3763"/>
                  </a:cubicBezTo>
                  <a:cubicBezTo>
                    <a:pt x="10454" y="3691"/>
                    <a:pt x="10502" y="3655"/>
                    <a:pt x="10562" y="3655"/>
                  </a:cubicBezTo>
                  <a:close/>
                  <a:moveTo>
                    <a:pt x="394" y="5382"/>
                  </a:moveTo>
                  <a:cubicBezTo>
                    <a:pt x="453" y="5382"/>
                    <a:pt x="501" y="5417"/>
                    <a:pt x="501" y="5477"/>
                  </a:cubicBezTo>
                  <a:cubicBezTo>
                    <a:pt x="501" y="5548"/>
                    <a:pt x="453" y="5584"/>
                    <a:pt x="394" y="5584"/>
                  </a:cubicBezTo>
                  <a:cubicBezTo>
                    <a:pt x="334" y="5584"/>
                    <a:pt x="287" y="5548"/>
                    <a:pt x="287" y="5477"/>
                  </a:cubicBezTo>
                  <a:cubicBezTo>
                    <a:pt x="287" y="5417"/>
                    <a:pt x="334" y="5382"/>
                    <a:pt x="394" y="5382"/>
                  </a:cubicBezTo>
                  <a:close/>
                  <a:moveTo>
                    <a:pt x="10562" y="5382"/>
                  </a:moveTo>
                  <a:cubicBezTo>
                    <a:pt x="10621" y="5382"/>
                    <a:pt x="10669" y="5429"/>
                    <a:pt x="10669" y="5489"/>
                  </a:cubicBezTo>
                  <a:cubicBezTo>
                    <a:pt x="10669" y="5548"/>
                    <a:pt x="10621" y="5584"/>
                    <a:pt x="10562" y="5584"/>
                  </a:cubicBezTo>
                  <a:cubicBezTo>
                    <a:pt x="10502" y="5584"/>
                    <a:pt x="10454" y="5548"/>
                    <a:pt x="10454" y="5489"/>
                  </a:cubicBezTo>
                  <a:cubicBezTo>
                    <a:pt x="10454" y="5429"/>
                    <a:pt x="10502" y="5382"/>
                    <a:pt x="10562" y="5382"/>
                  </a:cubicBezTo>
                  <a:close/>
                  <a:moveTo>
                    <a:pt x="394" y="7108"/>
                  </a:moveTo>
                  <a:cubicBezTo>
                    <a:pt x="453" y="7108"/>
                    <a:pt x="501" y="7144"/>
                    <a:pt x="501" y="7215"/>
                  </a:cubicBezTo>
                  <a:cubicBezTo>
                    <a:pt x="501" y="7275"/>
                    <a:pt x="453" y="7311"/>
                    <a:pt x="394" y="7311"/>
                  </a:cubicBezTo>
                  <a:cubicBezTo>
                    <a:pt x="334" y="7311"/>
                    <a:pt x="287" y="7275"/>
                    <a:pt x="287" y="7215"/>
                  </a:cubicBezTo>
                  <a:cubicBezTo>
                    <a:pt x="287" y="7144"/>
                    <a:pt x="334" y="7108"/>
                    <a:pt x="394" y="7108"/>
                  </a:cubicBezTo>
                  <a:close/>
                  <a:moveTo>
                    <a:pt x="10562" y="7120"/>
                  </a:moveTo>
                  <a:cubicBezTo>
                    <a:pt x="10621" y="7120"/>
                    <a:pt x="10669" y="7168"/>
                    <a:pt x="10669" y="7227"/>
                  </a:cubicBezTo>
                  <a:cubicBezTo>
                    <a:pt x="10669" y="7287"/>
                    <a:pt x="10621" y="7334"/>
                    <a:pt x="10562" y="7334"/>
                  </a:cubicBezTo>
                  <a:cubicBezTo>
                    <a:pt x="10502" y="7334"/>
                    <a:pt x="10454" y="7287"/>
                    <a:pt x="10454" y="7227"/>
                  </a:cubicBezTo>
                  <a:cubicBezTo>
                    <a:pt x="10454" y="7168"/>
                    <a:pt x="10502" y="7120"/>
                    <a:pt x="10562" y="7120"/>
                  </a:cubicBezTo>
                  <a:close/>
                  <a:moveTo>
                    <a:pt x="3751" y="10454"/>
                  </a:moveTo>
                  <a:cubicBezTo>
                    <a:pt x="3811" y="10454"/>
                    <a:pt x="3847" y="10501"/>
                    <a:pt x="3847" y="10561"/>
                  </a:cubicBezTo>
                  <a:cubicBezTo>
                    <a:pt x="3847" y="10621"/>
                    <a:pt x="3811" y="10668"/>
                    <a:pt x="3751" y="10668"/>
                  </a:cubicBezTo>
                  <a:cubicBezTo>
                    <a:pt x="3692" y="10668"/>
                    <a:pt x="3644" y="10621"/>
                    <a:pt x="3644" y="10561"/>
                  </a:cubicBezTo>
                  <a:cubicBezTo>
                    <a:pt x="3644" y="10501"/>
                    <a:pt x="3680" y="10454"/>
                    <a:pt x="3751" y="10454"/>
                  </a:cubicBezTo>
                  <a:close/>
                  <a:moveTo>
                    <a:pt x="5490" y="10454"/>
                  </a:moveTo>
                  <a:cubicBezTo>
                    <a:pt x="5549" y="10454"/>
                    <a:pt x="5597" y="10501"/>
                    <a:pt x="5597" y="10561"/>
                  </a:cubicBezTo>
                  <a:cubicBezTo>
                    <a:pt x="5597" y="10621"/>
                    <a:pt x="5537" y="10668"/>
                    <a:pt x="5490" y="10668"/>
                  </a:cubicBezTo>
                  <a:cubicBezTo>
                    <a:pt x="5430" y="10668"/>
                    <a:pt x="5382" y="10621"/>
                    <a:pt x="5382" y="10561"/>
                  </a:cubicBezTo>
                  <a:cubicBezTo>
                    <a:pt x="5382" y="10501"/>
                    <a:pt x="5430" y="10454"/>
                    <a:pt x="5490" y="10454"/>
                  </a:cubicBezTo>
                  <a:close/>
                  <a:moveTo>
                    <a:pt x="7216" y="10454"/>
                  </a:moveTo>
                  <a:cubicBezTo>
                    <a:pt x="7276" y="10454"/>
                    <a:pt x="7323" y="10501"/>
                    <a:pt x="7323" y="10561"/>
                  </a:cubicBezTo>
                  <a:cubicBezTo>
                    <a:pt x="7323" y="10621"/>
                    <a:pt x="7276" y="10668"/>
                    <a:pt x="7216" y="10668"/>
                  </a:cubicBezTo>
                  <a:cubicBezTo>
                    <a:pt x="7156" y="10668"/>
                    <a:pt x="7109" y="10621"/>
                    <a:pt x="7109" y="10561"/>
                  </a:cubicBezTo>
                  <a:cubicBezTo>
                    <a:pt x="7109" y="10501"/>
                    <a:pt x="7156" y="10454"/>
                    <a:pt x="7216" y="10454"/>
                  </a:cubicBezTo>
                  <a:close/>
                  <a:moveTo>
                    <a:pt x="3811" y="0"/>
                  </a:moveTo>
                  <a:cubicBezTo>
                    <a:pt x="3561" y="0"/>
                    <a:pt x="3394" y="203"/>
                    <a:pt x="3394" y="417"/>
                  </a:cubicBezTo>
                  <a:cubicBezTo>
                    <a:pt x="3394" y="595"/>
                    <a:pt x="3489" y="750"/>
                    <a:pt x="3656" y="810"/>
                  </a:cubicBezTo>
                  <a:lnTo>
                    <a:pt x="3656" y="1738"/>
                  </a:lnTo>
                  <a:lnTo>
                    <a:pt x="1965" y="1738"/>
                  </a:lnTo>
                  <a:cubicBezTo>
                    <a:pt x="1870" y="1738"/>
                    <a:pt x="1799" y="1810"/>
                    <a:pt x="1799" y="1893"/>
                  </a:cubicBezTo>
                  <a:lnTo>
                    <a:pt x="1799" y="3596"/>
                  </a:lnTo>
                  <a:lnTo>
                    <a:pt x="799" y="3596"/>
                  </a:lnTo>
                  <a:cubicBezTo>
                    <a:pt x="739" y="3441"/>
                    <a:pt x="596" y="3322"/>
                    <a:pt x="418" y="3322"/>
                  </a:cubicBezTo>
                  <a:cubicBezTo>
                    <a:pt x="179" y="3322"/>
                    <a:pt x="1" y="3524"/>
                    <a:pt x="1" y="3739"/>
                  </a:cubicBezTo>
                  <a:cubicBezTo>
                    <a:pt x="1" y="3977"/>
                    <a:pt x="191" y="4155"/>
                    <a:pt x="418" y="4155"/>
                  </a:cubicBezTo>
                  <a:cubicBezTo>
                    <a:pt x="596" y="4155"/>
                    <a:pt x="739" y="4048"/>
                    <a:pt x="799" y="3893"/>
                  </a:cubicBezTo>
                  <a:lnTo>
                    <a:pt x="1727" y="3893"/>
                  </a:lnTo>
                  <a:lnTo>
                    <a:pt x="1727" y="5310"/>
                  </a:lnTo>
                  <a:lnTo>
                    <a:pt x="799" y="5310"/>
                  </a:lnTo>
                  <a:cubicBezTo>
                    <a:pt x="739" y="5156"/>
                    <a:pt x="596" y="5036"/>
                    <a:pt x="418" y="5036"/>
                  </a:cubicBezTo>
                  <a:cubicBezTo>
                    <a:pt x="179" y="5036"/>
                    <a:pt x="1" y="5227"/>
                    <a:pt x="1" y="5453"/>
                  </a:cubicBezTo>
                  <a:cubicBezTo>
                    <a:pt x="1" y="5691"/>
                    <a:pt x="191" y="5870"/>
                    <a:pt x="418" y="5870"/>
                  </a:cubicBezTo>
                  <a:cubicBezTo>
                    <a:pt x="596" y="5870"/>
                    <a:pt x="739" y="5763"/>
                    <a:pt x="799" y="5608"/>
                  </a:cubicBezTo>
                  <a:lnTo>
                    <a:pt x="1727" y="5608"/>
                  </a:lnTo>
                  <a:lnTo>
                    <a:pt x="1727" y="7013"/>
                  </a:lnTo>
                  <a:lnTo>
                    <a:pt x="799" y="7013"/>
                  </a:lnTo>
                  <a:cubicBezTo>
                    <a:pt x="739" y="6870"/>
                    <a:pt x="596" y="6751"/>
                    <a:pt x="418" y="6751"/>
                  </a:cubicBezTo>
                  <a:cubicBezTo>
                    <a:pt x="179" y="6751"/>
                    <a:pt x="1" y="6941"/>
                    <a:pt x="1" y="7168"/>
                  </a:cubicBezTo>
                  <a:cubicBezTo>
                    <a:pt x="1" y="7406"/>
                    <a:pt x="191" y="7584"/>
                    <a:pt x="418" y="7584"/>
                  </a:cubicBezTo>
                  <a:cubicBezTo>
                    <a:pt x="596" y="7584"/>
                    <a:pt x="739" y="7477"/>
                    <a:pt x="799" y="7311"/>
                  </a:cubicBezTo>
                  <a:lnTo>
                    <a:pt x="1727" y="7311"/>
                  </a:lnTo>
                  <a:lnTo>
                    <a:pt x="1727" y="9013"/>
                  </a:lnTo>
                  <a:cubicBezTo>
                    <a:pt x="1727" y="9097"/>
                    <a:pt x="1799" y="9180"/>
                    <a:pt x="1882" y="9180"/>
                  </a:cubicBezTo>
                  <a:lnTo>
                    <a:pt x="3585" y="9180"/>
                  </a:lnTo>
                  <a:lnTo>
                    <a:pt x="3585" y="10097"/>
                  </a:lnTo>
                  <a:cubicBezTo>
                    <a:pt x="3430" y="10156"/>
                    <a:pt x="3311" y="10311"/>
                    <a:pt x="3311" y="10490"/>
                  </a:cubicBezTo>
                  <a:cubicBezTo>
                    <a:pt x="3311" y="10728"/>
                    <a:pt x="3513" y="10906"/>
                    <a:pt x="3727" y="10906"/>
                  </a:cubicBezTo>
                  <a:cubicBezTo>
                    <a:pt x="3966" y="10906"/>
                    <a:pt x="4144" y="10704"/>
                    <a:pt x="4144" y="10490"/>
                  </a:cubicBezTo>
                  <a:cubicBezTo>
                    <a:pt x="4144" y="10311"/>
                    <a:pt x="4049" y="10156"/>
                    <a:pt x="3882" y="10097"/>
                  </a:cubicBezTo>
                  <a:lnTo>
                    <a:pt x="3882" y="9180"/>
                  </a:lnTo>
                  <a:lnTo>
                    <a:pt x="5299" y="9180"/>
                  </a:lnTo>
                  <a:lnTo>
                    <a:pt x="5299" y="10097"/>
                  </a:lnTo>
                  <a:cubicBezTo>
                    <a:pt x="5144" y="10156"/>
                    <a:pt x="5025" y="10311"/>
                    <a:pt x="5025" y="10490"/>
                  </a:cubicBezTo>
                  <a:cubicBezTo>
                    <a:pt x="5025" y="10728"/>
                    <a:pt x="5216" y="10906"/>
                    <a:pt x="5442" y="10906"/>
                  </a:cubicBezTo>
                  <a:cubicBezTo>
                    <a:pt x="5680" y="10906"/>
                    <a:pt x="5859" y="10704"/>
                    <a:pt x="5859" y="10490"/>
                  </a:cubicBezTo>
                  <a:cubicBezTo>
                    <a:pt x="5859" y="10311"/>
                    <a:pt x="5752" y="10156"/>
                    <a:pt x="5597" y="10097"/>
                  </a:cubicBezTo>
                  <a:lnTo>
                    <a:pt x="5597" y="9180"/>
                  </a:lnTo>
                  <a:lnTo>
                    <a:pt x="7002" y="9180"/>
                  </a:lnTo>
                  <a:lnTo>
                    <a:pt x="7002" y="10097"/>
                  </a:lnTo>
                  <a:cubicBezTo>
                    <a:pt x="6859" y="10156"/>
                    <a:pt x="6740" y="10311"/>
                    <a:pt x="6740" y="10490"/>
                  </a:cubicBezTo>
                  <a:cubicBezTo>
                    <a:pt x="6740" y="10728"/>
                    <a:pt x="6930" y="10906"/>
                    <a:pt x="7156" y="10906"/>
                  </a:cubicBezTo>
                  <a:cubicBezTo>
                    <a:pt x="7383" y="10906"/>
                    <a:pt x="7573" y="10704"/>
                    <a:pt x="7573" y="10490"/>
                  </a:cubicBezTo>
                  <a:cubicBezTo>
                    <a:pt x="7573" y="10311"/>
                    <a:pt x="7466" y="10156"/>
                    <a:pt x="7299" y="10097"/>
                  </a:cubicBezTo>
                  <a:lnTo>
                    <a:pt x="7299" y="9180"/>
                  </a:lnTo>
                  <a:lnTo>
                    <a:pt x="9002" y="9180"/>
                  </a:lnTo>
                  <a:cubicBezTo>
                    <a:pt x="9085" y="9180"/>
                    <a:pt x="9169" y="9097"/>
                    <a:pt x="9169" y="9013"/>
                  </a:cubicBezTo>
                  <a:lnTo>
                    <a:pt x="9169" y="7311"/>
                  </a:lnTo>
                  <a:lnTo>
                    <a:pt x="10085" y="7311"/>
                  </a:lnTo>
                  <a:cubicBezTo>
                    <a:pt x="10145" y="7465"/>
                    <a:pt x="10300" y="7584"/>
                    <a:pt x="10478" y="7584"/>
                  </a:cubicBezTo>
                  <a:cubicBezTo>
                    <a:pt x="10716" y="7584"/>
                    <a:pt x="10895" y="7394"/>
                    <a:pt x="10895" y="7168"/>
                  </a:cubicBezTo>
                  <a:cubicBezTo>
                    <a:pt x="10895" y="6930"/>
                    <a:pt x="10693" y="6751"/>
                    <a:pt x="10478" y="6751"/>
                  </a:cubicBezTo>
                  <a:cubicBezTo>
                    <a:pt x="10300" y="6751"/>
                    <a:pt x="10145" y="6858"/>
                    <a:pt x="10085" y="7013"/>
                  </a:cubicBezTo>
                  <a:lnTo>
                    <a:pt x="9169" y="7013"/>
                  </a:lnTo>
                  <a:lnTo>
                    <a:pt x="9240" y="5644"/>
                  </a:lnTo>
                  <a:lnTo>
                    <a:pt x="10157" y="5644"/>
                  </a:lnTo>
                  <a:cubicBezTo>
                    <a:pt x="10216" y="5798"/>
                    <a:pt x="10371" y="5918"/>
                    <a:pt x="10550" y="5918"/>
                  </a:cubicBezTo>
                  <a:cubicBezTo>
                    <a:pt x="10788" y="5918"/>
                    <a:pt x="10966" y="5727"/>
                    <a:pt x="10966" y="5501"/>
                  </a:cubicBezTo>
                  <a:cubicBezTo>
                    <a:pt x="10966" y="5263"/>
                    <a:pt x="10776" y="5084"/>
                    <a:pt x="10550" y="5084"/>
                  </a:cubicBezTo>
                  <a:cubicBezTo>
                    <a:pt x="10371" y="5084"/>
                    <a:pt x="10216" y="5191"/>
                    <a:pt x="10157" y="5346"/>
                  </a:cubicBezTo>
                  <a:lnTo>
                    <a:pt x="9240" y="5346"/>
                  </a:lnTo>
                  <a:lnTo>
                    <a:pt x="9240" y="3905"/>
                  </a:lnTo>
                  <a:lnTo>
                    <a:pt x="10157" y="3905"/>
                  </a:lnTo>
                  <a:cubicBezTo>
                    <a:pt x="10216" y="4060"/>
                    <a:pt x="10371" y="4179"/>
                    <a:pt x="10550" y="4179"/>
                  </a:cubicBezTo>
                  <a:cubicBezTo>
                    <a:pt x="10788" y="4179"/>
                    <a:pt x="10966" y="3977"/>
                    <a:pt x="10966" y="3763"/>
                  </a:cubicBezTo>
                  <a:cubicBezTo>
                    <a:pt x="10966" y="3524"/>
                    <a:pt x="10776" y="3346"/>
                    <a:pt x="10550" y="3346"/>
                  </a:cubicBezTo>
                  <a:cubicBezTo>
                    <a:pt x="10371" y="3346"/>
                    <a:pt x="10216" y="3441"/>
                    <a:pt x="10157" y="3608"/>
                  </a:cubicBezTo>
                  <a:lnTo>
                    <a:pt x="9240" y="3608"/>
                  </a:lnTo>
                  <a:lnTo>
                    <a:pt x="9240" y="1917"/>
                  </a:lnTo>
                  <a:cubicBezTo>
                    <a:pt x="9240" y="1822"/>
                    <a:pt x="9169" y="1750"/>
                    <a:pt x="9073" y="1750"/>
                  </a:cubicBezTo>
                  <a:lnTo>
                    <a:pt x="8395" y="1750"/>
                  </a:lnTo>
                  <a:cubicBezTo>
                    <a:pt x="8299" y="1750"/>
                    <a:pt x="8228" y="1822"/>
                    <a:pt x="8228" y="1917"/>
                  </a:cubicBezTo>
                  <a:cubicBezTo>
                    <a:pt x="8228" y="2000"/>
                    <a:pt x="8299" y="2072"/>
                    <a:pt x="8395" y="2072"/>
                  </a:cubicBezTo>
                  <a:lnTo>
                    <a:pt x="8930" y="2072"/>
                  </a:lnTo>
                  <a:lnTo>
                    <a:pt x="8930" y="3763"/>
                  </a:lnTo>
                  <a:lnTo>
                    <a:pt x="8930" y="5489"/>
                  </a:lnTo>
                  <a:lnTo>
                    <a:pt x="8930" y="7215"/>
                  </a:lnTo>
                  <a:lnTo>
                    <a:pt x="8930" y="8906"/>
                  </a:lnTo>
                  <a:lnTo>
                    <a:pt x="2049" y="8906"/>
                  </a:lnTo>
                  <a:lnTo>
                    <a:pt x="2049" y="7215"/>
                  </a:lnTo>
                  <a:lnTo>
                    <a:pt x="2049" y="5489"/>
                  </a:lnTo>
                  <a:lnTo>
                    <a:pt x="2049" y="3763"/>
                  </a:lnTo>
                  <a:lnTo>
                    <a:pt x="2049" y="2060"/>
                  </a:lnTo>
                  <a:lnTo>
                    <a:pt x="7752" y="2060"/>
                  </a:lnTo>
                  <a:cubicBezTo>
                    <a:pt x="7835" y="2060"/>
                    <a:pt x="7918" y="1988"/>
                    <a:pt x="7918" y="1893"/>
                  </a:cubicBezTo>
                  <a:cubicBezTo>
                    <a:pt x="7918" y="1810"/>
                    <a:pt x="7835" y="1738"/>
                    <a:pt x="7752" y="1738"/>
                  </a:cubicBezTo>
                  <a:lnTo>
                    <a:pt x="7383" y="1738"/>
                  </a:lnTo>
                  <a:lnTo>
                    <a:pt x="7383" y="810"/>
                  </a:lnTo>
                  <a:cubicBezTo>
                    <a:pt x="7526" y="750"/>
                    <a:pt x="7645" y="595"/>
                    <a:pt x="7645" y="417"/>
                  </a:cubicBezTo>
                  <a:cubicBezTo>
                    <a:pt x="7645" y="179"/>
                    <a:pt x="7454" y="0"/>
                    <a:pt x="7228" y="0"/>
                  </a:cubicBezTo>
                  <a:cubicBezTo>
                    <a:pt x="6990" y="0"/>
                    <a:pt x="6811" y="203"/>
                    <a:pt x="6811" y="417"/>
                  </a:cubicBezTo>
                  <a:cubicBezTo>
                    <a:pt x="6811" y="595"/>
                    <a:pt x="6918" y="750"/>
                    <a:pt x="7085" y="810"/>
                  </a:cubicBezTo>
                  <a:lnTo>
                    <a:pt x="7085" y="1738"/>
                  </a:lnTo>
                  <a:lnTo>
                    <a:pt x="5668" y="1738"/>
                  </a:lnTo>
                  <a:lnTo>
                    <a:pt x="5668" y="810"/>
                  </a:lnTo>
                  <a:cubicBezTo>
                    <a:pt x="5811" y="750"/>
                    <a:pt x="5930" y="595"/>
                    <a:pt x="5930" y="417"/>
                  </a:cubicBezTo>
                  <a:cubicBezTo>
                    <a:pt x="5930" y="179"/>
                    <a:pt x="5740" y="0"/>
                    <a:pt x="5513" y="0"/>
                  </a:cubicBezTo>
                  <a:cubicBezTo>
                    <a:pt x="5275" y="0"/>
                    <a:pt x="5097" y="203"/>
                    <a:pt x="5097" y="417"/>
                  </a:cubicBezTo>
                  <a:cubicBezTo>
                    <a:pt x="5097" y="595"/>
                    <a:pt x="5204" y="750"/>
                    <a:pt x="5371" y="810"/>
                  </a:cubicBezTo>
                  <a:lnTo>
                    <a:pt x="5371" y="1738"/>
                  </a:lnTo>
                  <a:lnTo>
                    <a:pt x="3954" y="1738"/>
                  </a:lnTo>
                  <a:lnTo>
                    <a:pt x="3954" y="810"/>
                  </a:lnTo>
                  <a:cubicBezTo>
                    <a:pt x="4108" y="750"/>
                    <a:pt x="4216" y="595"/>
                    <a:pt x="4216" y="417"/>
                  </a:cubicBezTo>
                  <a:cubicBezTo>
                    <a:pt x="4216" y="179"/>
                    <a:pt x="4025" y="0"/>
                    <a:pt x="38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8" name="Google Shape;12403;p74"/>
            <p:cNvSpPr/>
            <p:nvPr/>
          </p:nvSpPr>
          <p:spPr>
            <a:xfrm>
              <a:off x="3599440" y="2956543"/>
              <a:ext cx="204494" cy="204843"/>
            </a:xfrm>
            <a:custGeom>
              <a:avLst/>
              <a:gdLst/>
              <a:ahLst/>
              <a:cxnLst/>
              <a:rect l="l" t="t" r="r" b="b"/>
              <a:pathLst>
                <a:path w="6455" h="6466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4644"/>
                  </a:lnTo>
                  <a:cubicBezTo>
                    <a:pt x="1" y="4739"/>
                    <a:pt x="72" y="4811"/>
                    <a:pt x="156" y="4811"/>
                  </a:cubicBezTo>
                  <a:cubicBezTo>
                    <a:pt x="251" y="4811"/>
                    <a:pt x="322" y="4739"/>
                    <a:pt x="322" y="4644"/>
                  </a:cubicBezTo>
                  <a:lnTo>
                    <a:pt x="322" y="334"/>
                  </a:lnTo>
                  <a:lnTo>
                    <a:pt x="6133" y="334"/>
                  </a:lnTo>
                  <a:lnTo>
                    <a:pt x="6133" y="6132"/>
                  </a:lnTo>
                  <a:lnTo>
                    <a:pt x="322" y="6132"/>
                  </a:lnTo>
                  <a:lnTo>
                    <a:pt x="322" y="5287"/>
                  </a:lnTo>
                  <a:cubicBezTo>
                    <a:pt x="322" y="5203"/>
                    <a:pt x="251" y="5120"/>
                    <a:pt x="156" y="5120"/>
                  </a:cubicBezTo>
                  <a:cubicBezTo>
                    <a:pt x="72" y="5120"/>
                    <a:pt x="1" y="5203"/>
                    <a:pt x="1" y="5287"/>
                  </a:cubicBezTo>
                  <a:lnTo>
                    <a:pt x="1" y="6299"/>
                  </a:lnTo>
                  <a:cubicBezTo>
                    <a:pt x="1" y="6394"/>
                    <a:pt x="72" y="6466"/>
                    <a:pt x="156" y="6466"/>
                  </a:cubicBezTo>
                  <a:lnTo>
                    <a:pt x="6287" y="6466"/>
                  </a:lnTo>
                  <a:cubicBezTo>
                    <a:pt x="6383" y="6466"/>
                    <a:pt x="6454" y="6394"/>
                    <a:pt x="6454" y="6299"/>
                  </a:cubicBezTo>
                  <a:lnTo>
                    <a:pt x="6454" y="167"/>
                  </a:lnTo>
                  <a:cubicBezTo>
                    <a:pt x="6442" y="84"/>
                    <a:pt x="6383" y="0"/>
                    <a:pt x="62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9" name="Google Shape;12404;p74"/>
            <p:cNvSpPr/>
            <p:nvPr/>
          </p:nvSpPr>
          <p:spPr>
            <a:xfrm>
              <a:off x="3661691" y="3018763"/>
              <a:ext cx="79992" cy="80372"/>
            </a:xfrm>
            <a:custGeom>
              <a:avLst/>
              <a:gdLst/>
              <a:ahLst/>
              <a:cxnLst/>
              <a:rect l="l" t="t" r="r" b="b"/>
              <a:pathLst>
                <a:path w="2525" h="2537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2370"/>
                  </a:lnTo>
                  <a:cubicBezTo>
                    <a:pt x="1" y="2466"/>
                    <a:pt x="72" y="2537"/>
                    <a:pt x="155" y="2537"/>
                  </a:cubicBezTo>
                  <a:lnTo>
                    <a:pt x="1013" y="2537"/>
                  </a:lnTo>
                  <a:cubicBezTo>
                    <a:pt x="1096" y="2537"/>
                    <a:pt x="1167" y="2466"/>
                    <a:pt x="1167" y="2370"/>
                  </a:cubicBezTo>
                  <a:cubicBezTo>
                    <a:pt x="1167" y="2287"/>
                    <a:pt x="1096" y="2204"/>
                    <a:pt x="1013" y="2204"/>
                  </a:cubicBezTo>
                  <a:lnTo>
                    <a:pt x="322" y="2204"/>
                  </a:lnTo>
                  <a:lnTo>
                    <a:pt x="322" y="322"/>
                  </a:lnTo>
                  <a:lnTo>
                    <a:pt x="2215" y="322"/>
                  </a:lnTo>
                  <a:lnTo>
                    <a:pt x="2215" y="2204"/>
                  </a:lnTo>
                  <a:lnTo>
                    <a:pt x="1632" y="2204"/>
                  </a:lnTo>
                  <a:cubicBezTo>
                    <a:pt x="1548" y="2204"/>
                    <a:pt x="1465" y="2287"/>
                    <a:pt x="1465" y="2370"/>
                  </a:cubicBezTo>
                  <a:cubicBezTo>
                    <a:pt x="1465" y="2466"/>
                    <a:pt x="1548" y="2537"/>
                    <a:pt x="1632" y="2537"/>
                  </a:cubicBezTo>
                  <a:lnTo>
                    <a:pt x="2346" y="2537"/>
                  </a:lnTo>
                  <a:cubicBezTo>
                    <a:pt x="2441" y="2537"/>
                    <a:pt x="2513" y="2466"/>
                    <a:pt x="2513" y="2370"/>
                  </a:cubicBezTo>
                  <a:lnTo>
                    <a:pt x="2513" y="168"/>
                  </a:lnTo>
                  <a:cubicBezTo>
                    <a:pt x="2525" y="84"/>
                    <a:pt x="2453" y="1"/>
                    <a:pt x="235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0" name="Google Shape;12405;p74"/>
            <p:cNvSpPr/>
            <p:nvPr/>
          </p:nvSpPr>
          <p:spPr>
            <a:xfrm>
              <a:off x="3625101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1" name="Google Shape;12406;p74"/>
            <p:cNvSpPr/>
            <p:nvPr/>
          </p:nvSpPr>
          <p:spPr>
            <a:xfrm>
              <a:off x="3651522" y="2982552"/>
              <a:ext cx="18881" cy="18533"/>
            </a:xfrm>
            <a:custGeom>
              <a:avLst/>
              <a:gdLst/>
              <a:ahLst/>
              <a:cxnLst/>
              <a:rect l="l" t="t" r="r" b="b"/>
              <a:pathLst>
                <a:path w="596" h="585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8"/>
                  </a:cubicBezTo>
                  <a:lnTo>
                    <a:pt x="583" y="168"/>
                  </a:lnTo>
                  <a:cubicBezTo>
                    <a:pt x="595" y="72"/>
                    <a:pt x="524" y="1"/>
                    <a:pt x="44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2" name="Google Shape;12407;p74"/>
            <p:cNvSpPr/>
            <p:nvPr/>
          </p:nvSpPr>
          <p:spPr>
            <a:xfrm>
              <a:off x="367905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3" name="Google Shape;12408;p74"/>
            <p:cNvSpPr/>
            <p:nvPr/>
          </p:nvSpPr>
          <p:spPr>
            <a:xfrm>
              <a:off x="370582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4" name="Google Shape;12409;p74"/>
            <p:cNvSpPr/>
            <p:nvPr/>
          </p:nvSpPr>
          <p:spPr>
            <a:xfrm>
              <a:off x="3732591" y="2982552"/>
              <a:ext cx="18533" cy="18533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5" name="Google Shape;12410;p74"/>
            <p:cNvSpPr/>
            <p:nvPr/>
          </p:nvSpPr>
          <p:spPr>
            <a:xfrm>
              <a:off x="3759773" y="2982552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6" name="Google Shape;12411;p74"/>
            <p:cNvSpPr/>
            <p:nvPr/>
          </p:nvSpPr>
          <p:spPr>
            <a:xfrm>
              <a:off x="3625101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7" name="Google Shape;12412;p74"/>
            <p:cNvSpPr/>
            <p:nvPr/>
          </p:nvSpPr>
          <p:spPr>
            <a:xfrm>
              <a:off x="3651522" y="3116844"/>
              <a:ext cx="18881" cy="18501"/>
            </a:xfrm>
            <a:custGeom>
              <a:avLst/>
              <a:gdLst/>
              <a:ahLst/>
              <a:cxnLst/>
              <a:rect l="l" t="t" r="r" b="b"/>
              <a:pathLst>
                <a:path w="596" h="58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7"/>
                  </a:cubicBezTo>
                  <a:lnTo>
                    <a:pt x="583" y="167"/>
                  </a:lnTo>
                  <a:cubicBezTo>
                    <a:pt x="595" y="84"/>
                    <a:pt x="524" y="1"/>
                    <a:pt x="44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8" name="Google Shape;12413;p74"/>
            <p:cNvSpPr/>
            <p:nvPr/>
          </p:nvSpPr>
          <p:spPr>
            <a:xfrm>
              <a:off x="367905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9" name="Google Shape;12414;p74"/>
            <p:cNvSpPr/>
            <p:nvPr/>
          </p:nvSpPr>
          <p:spPr>
            <a:xfrm>
              <a:off x="370582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0" name="Google Shape;12415;p74"/>
            <p:cNvSpPr/>
            <p:nvPr/>
          </p:nvSpPr>
          <p:spPr>
            <a:xfrm>
              <a:off x="3732591" y="3116844"/>
              <a:ext cx="18533" cy="18501"/>
            </a:xfrm>
            <a:custGeom>
              <a:avLst/>
              <a:gdLst/>
              <a:ahLst/>
              <a:cxnLst/>
              <a:rect l="l" t="t" r="r" b="b"/>
              <a:pathLst>
                <a:path w="585" h="58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1" name="Google Shape;12416;p74"/>
            <p:cNvSpPr/>
            <p:nvPr/>
          </p:nvSpPr>
          <p:spPr>
            <a:xfrm>
              <a:off x="3759773" y="311684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2" name="Google Shape;12417;p74"/>
            <p:cNvSpPr/>
            <p:nvPr/>
          </p:nvSpPr>
          <p:spPr>
            <a:xfrm>
              <a:off x="3625101" y="300935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0"/>
                    <a:pt x="4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3" name="Google Shape;12418;p74"/>
            <p:cNvSpPr/>
            <p:nvPr/>
          </p:nvSpPr>
          <p:spPr>
            <a:xfrm>
              <a:off x="3625101" y="3036503"/>
              <a:ext cx="18501" cy="18153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167" y="1"/>
                  </a:moveTo>
                  <a:cubicBezTo>
                    <a:pt x="84" y="1"/>
                    <a:pt x="1" y="72"/>
                    <a:pt x="1" y="155"/>
                  </a:cubicBezTo>
                  <a:lnTo>
                    <a:pt x="1" y="417"/>
                  </a:lnTo>
                  <a:cubicBezTo>
                    <a:pt x="1" y="501"/>
                    <a:pt x="84" y="572"/>
                    <a:pt x="167" y="572"/>
                  </a:cubicBezTo>
                  <a:lnTo>
                    <a:pt x="417" y="572"/>
                  </a:lnTo>
                  <a:cubicBezTo>
                    <a:pt x="513" y="572"/>
                    <a:pt x="584" y="501"/>
                    <a:pt x="584" y="417"/>
                  </a:cubicBezTo>
                  <a:lnTo>
                    <a:pt x="584" y="155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4" name="Google Shape;12419;p74"/>
            <p:cNvSpPr/>
            <p:nvPr/>
          </p:nvSpPr>
          <p:spPr>
            <a:xfrm>
              <a:off x="3625101" y="3063273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01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01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5" name="Google Shape;12420;p74"/>
            <p:cNvSpPr/>
            <p:nvPr/>
          </p:nvSpPr>
          <p:spPr>
            <a:xfrm>
              <a:off x="3625101" y="309007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72"/>
                    <a:pt x="513" y="0"/>
                    <a:pt x="4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6" name="Google Shape;12421;p74"/>
            <p:cNvSpPr/>
            <p:nvPr/>
          </p:nvSpPr>
          <p:spPr>
            <a:xfrm>
              <a:off x="3759773" y="300935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0"/>
                    <a:pt x="4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7" name="Google Shape;12422;p74"/>
            <p:cNvSpPr/>
            <p:nvPr/>
          </p:nvSpPr>
          <p:spPr>
            <a:xfrm>
              <a:off x="3759773" y="3036503"/>
              <a:ext cx="18121" cy="18153"/>
            </a:xfrm>
            <a:custGeom>
              <a:avLst/>
              <a:gdLst/>
              <a:ahLst/>
              <a:cxnLst/>
              <a:rect l="l" t="t" r="r" b="b"/>
              <a:pathLst>
                <a:path w="572" h="57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417"/>
                  </a:lnTo>
                  <a:cubicBezTo>
                    <a:pt x="0" y="501"/>
                    <a:pt x="72" y="572"/>
                    <a:pt x="155" y="572"/>
                  </a:cubicBezTo>
                  <a:lnTo>
                    <a:pt x="417" y="572"/>
                  </a:lnTo>
                  <a:cubicBezTo>
                    <a:pt x="500" y="572"/>
                    <a:pt x="572" y="501"/>
                    <a:pt x="572" y="417"/>
                  </a:cubicBezTo>
                  <a:lnTo>
                    <a:pt x="572" y="155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8" name="Google Shape;12423;p74"/>
            <p:cNvSpPr/>
            <p:nvPr/>
          </p:nvSpPr>
          <p:spPr>
            <a:xfrm>
              <a:off x="3759773" y="3063273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01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01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19" name="Google Shape;12424;p74"/>
            <p:cNvSpPr/>
            <p:nvPr/>
          </p:nvSpPr>
          <p:spPr>
            <a:xfrm>
              <a:off x="3759773" y="309007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72"/>
                    <a:pt x="500" y="0"/>
                    <a:pt x="4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220" name="Google Shape;11849;p73"/>
          <p:cNvGrpSpPr/>
          <p:nvPr/>
        </p:nvGrpSpPr>
        <p:grpSpPr>
          <a:xfrm>
            <a:off x="8086378" y="4517077"/>
            <a:ext cx="221030" cy="220799"/>
            <a:chOff x="2640993" y="3357835"/>
            <a:chExt cx="365348" cy="364966"/>
          </a:xfrm>
        </p:grpSpPr>
        <p:sp>
          <p:nvSpPr>
            <p:cNvPr id="221" name="Google Shape;11850;p73"/>
            <p:cNvSpPr/>
            <p:nvPr/>
          </p:nvSpPr>
          <p:spPr>
            <a:xfrm>
              <a:off x="2640993" y="3455227"/>
              <a:ext cx="365348" cy="267574"/>
            </a:xfrm>
            <a:custGeom>
              <a:avLst/>
              <a:gdLst/>
              <a:ahLst/>
              <a:cxnLst/>
              <a:rect l="l" t="t" r="r" b="b"/>
              <a:pathLst>
                <a:path w="11479" h="8407" extrusionOk="0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2" name="Google Shape;11851;p73"/>
            <p:cNvSpPr/>
            <p:nvPr/>
          </p:nvSpPr>
          <p:spPr>
            <a:xfrm>
              <a:off x="2724763" y="3357835"/>
              <a:ext cx="280050" cy="136476"/>
            </a:xfrm>
            <a:custGeom>
              <a:avLst/>
              <a:gdLst/>
              <a:ahLst/>
              <a:cxnLst/>
              <a:rect l="l" t="t" r="r" b="b"/>
              <a:pathLst>
                <a:path w="8799" h="4288" extrusionOk="0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3" name="Google Shape;11852;p73"/>
            <p:cNvSpPr/>
            <p:nvPr/>
          </p:nvSpPr>
          <p:spPr>
            <a:xfrm>
              <a:off x="2771359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4" name="Google Shape;11853;p73"/>
            <p:cNvSpPr/>
            <p:nvPr/>
          </p:nvSpPr>
          <p:spPr>
            <a:xfrm>
              <a:off x="2794084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5" name="Google Shape;11854;p73"/>
            <p:cNvSpPr/>
            <p:nvPr/>
          </p:nvSpPr>
          <p:spPr>
            <a:xfrm>
              <a:off x="2816840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6" name="Google Shape;11855;p73"/>
            <p:cNvSpPr/>
            <p:nvPr/>
          </p:nvSpPr>
          <p:spPr>
            <a:xfrm>
              <a:off x="2839947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7" name="Google Shape;11856;p73"/>
            <p:cNvSpPr/>
            <p:nvPr/>
          </p:nvSpPr>
          <p:spPr>
            <a:xfrm>
              <a:off x="2862672" y="3655327"/>
              <a:ext cx="10662" cy="21611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8" name="Google Shape;11857;p73"/>
            <p:cNvSpPr/>
            <p:nvPr/>
          </p:nvSpPr>
          <p:spPr>
            <a:xfrm>
              <a:off x="2885429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29" name="Google Shape;11858;p73"/>
            <p:cNvSpPr/>
            <p:nvPr/>
          </p:nvSpPr>
          <p:spPr>
            <a:xfrm>
              <a:off x="2908535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30" name="Google Shape;11859;p73"/>
            <p:cNvSpPr/>
            <p:nvPr/>
          </p:nvSpPr>
          <p:spPr>
            <a:xfrm>
              <a:off x="2931292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6298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Прямоугольник 209"/>
          <p:cNvSpPr/>
          <p:nvPr/>
        </p:nvSpPr>
        <p:spPr>
          <a:xfrm>
            <a:off x="338673" y="3748638"/>
            <a:ext cx="4088532" cy="1215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Электрофизические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установки   для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радиационных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воздействий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ЭМИР-2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модернизированная</a:t>
            </a:r>
            <a:endParaRPr lang="ru-RU" sz="700" dirty="0"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Ускоритель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ИПУЭ</a:t>
            </a:r>
            <a:endParaRPr lang="ru-RU" sz="700" dirty="0"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Ускоритель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СПРУТ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(УЭЛР-7-1А)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Ускоритель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РАПИД –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Ускоритель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ИГУР –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Направление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–   исследовательские импульсные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реакторы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  <a:endParaRPr lang="ru-RU" sz="700" dirty="0"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БАРС   -  5М+РУН-2</a:t>
            </a:r>
            <a:endParaRPr lang="ru-RU" sz="700" dirty="0"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ИГРИК –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ЯГУАР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Нейтронный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генератор   НГ   –  12И</a:t>
            </a:r>
            <a:endParaRPr lang="ru-RU" sz="700" dirty="0"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Циклотрон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СС-18/9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Направление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–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критических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экспериментов.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СКС 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ФКБН-2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0137" y="398780"/>
            <a:ext cx="7635788" cy="330200"/>
          </a:xfrm>
        </p:spPr>
        <p:txBody>
          <a:bodyPr/>
          <a:lstStyle/>
          <a:p>
            <a:r>
              <a:rPr lang="ru-RU" sz="20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Экспериментальная база научных направлений</a:t>
            </a:r>
            <a:r>
              <a:rPr lang="ru-RU" sz="2000" dirty="0">
                <a:latin typeface="Rosatom" panose="020B0503040504020204" pitchFamily="34" charset="-52"/>
                <a:ea typeface="Rosatom" panose="020B0503040504020204" pitchFamily="34" charset="-52"/>
              </a:rPr>
              <a:t/>
            </a:r>
            <a:br>
              <a:rPr lang="ru-RU" sz="2000" dirty="0">
                <a:latin typeface="Rosatom" panose="020B0503040504020204" pitchFamily="34" charset="-52"/>
                <a:ea typeface="Rosatom" panose="020B0503040504020204" pitchFamily="34" charset="-52"/>
              </a:rPr>
            </a:br>
            <a:endParaRPr lang="ru-RU" sz="20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8492417" y="4606092"/>
            <a:ext cx="2584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5</a:t>
            </a:r>
            <a:endParaRPr lang="ru-RU" sz="1000" dirty="0"/>
          </a:p>
        </p:txBody>
      </p:sp>
      <p:sp>
        <p:nvSpPr>
          <p:cNvPr id="178" name="Google Shape;2096;p41"/>
          <p:cNvSpPr/>
          <p:nvPr/>
        </p:nvSpPr>
        <p:spPr>
          <a:xfrm rot="5400000">
            <a:off x="4723753" y="2175192"/>
            <a:ext cx="364856" cy="364296"/>
          </a:xfrm>
          <a:custGeom>
            <a:avLst/>
            <a:gdLst/>
            <a:ahLst/>
            <a:cxnLst/>
            <a:rect l="l" t="t" r="r" b="b"/>
            <a:pathLst>
              <a:path w="26200" h="26161" extrusionOk="0">
                <a:moveTo>
                  <a:pt x="3919" y="1"/>
                </a:moveTo>
                <a:lnTo>
                  <a:pt x="3919" y="7639"/>
                </a:lnTo>
                <a:cubicBezTo>
                  <a:pt x="3919" y="7906"/>
                  <a:pt x="3682" y="8118"/>
                  <a:pt x="3417" y="8118"/>
                </a:cubicBezTo>
                <a:cubicBezTo>
                  <a:pt x="3406" y="8118"/>
                  <a:pt x="3394" y="8118"/>
                  <a:pt x="3382" y="8117"/>
                </a:cubicBezTo>
                <a:cubicBezTo>
                  <a:pt x="3306" y="8112"/>
                  <a:pt x="3229" y="8110"/>
                  <a:pt x="3152" y="8110"/>
                </a:cubicBezTo>
                <a:cubicBezTo>
                  <a:pt x="2884" y="8110"/>
                  <a:pt x="2610" y="8139"/>
                  <a:pt x="2348" y="8216"/>
                </a:cubicBezTo>
                <a:cubicBezTo>
                  <a:pt x="975" y="8594"/>
                  <a:pt x="0" y="9887"/>
                  <a:pt x="60" y="11300"/>
                </a:cubicBezTo>
                <a:cubicBezTo>
                  <a:pt x="120" y="12931"/>
                  <a:pt x="1472" y="14224"/>
                  <a:pt x="3104" y="14224"/>
                </a:cubicBezTo>
                <a:cubicBezTo>
                  <a:pt x="3203" y="14224"/>
                  <a:pt x="3283" y="14224"/>
                  <a:pt x="3382" y="14204"/>
                </a:cubicBezTo>
                <a:cubicBezTo>
                  <a:pt x="3394" y="14203"/>
                  <a:pt x="3406" y="14203"/>
                  <a:pt x="3417" y="14203"/>
                </a:cubicBezTo>
                <a:cubicBezTo>
                  <a:pt x="3682" y="14203"/>
                  <a:pt x="3919" y="14415"/>
                  <a:pt x="3919" y="14681"/>
                </a:cubicBezTo>
                <a:lnTo>
                  <a:pt x="3919" y="22320"/>
                </a:lnTo>
                <a:lnTo>
                  <a:pt x="11538" y="22320"/>
                </a:lnTo>
                <a:cubicBezTo>
                  <a:pt x="11817" y="22320"/>
                  <a:pt x="12035" y="22559"/>
                  <a:pt x="12016" y="22837"/>
                </a:cubicBezTo>
                <a:cubicBezTo>
                  <a:pt x="12016" y="22937"/>
                  <a:pt x="11996" y="23016"/>
                  <a:pt x="11996" y="23116"/>
                </a:cubicBezTo>
                <a:cubicBezTo>
                  <a:pt x="11996" y="24747"/>
                  <a:pt x="13289" y="26100"/>
                  <a:pt x="14920" y="26160"/>
                </a:cubicBezTo>
                <a:cubicBezTo>
                  <a:pt x="14947" y="26160"/>
                  <a:pt x="14975" y="26161"/>
                  <a:pt x="15002" y="26161"/>
                </a:cubicBezTo>
                <a:cubicBezTo>
                  <a:pt x="16363" y="26161"/>
                  <a:pt x="17613" y="25197"/>
                  <a:pt x="17983" y="23852"/>
                </a:cubicBezTo>
                <a:cubicBezTo>
                  <a:pt x="18083" y="23474"/>
                  <a:pt x="18103" y="23136"/>
                  <a:pt x="18083" y="22818"/>
                </a:cubicBezTo>
                <a:cubicBezTo>
                  <a:pt x="18063" y="22539"/>
                  <a:pt x="18282" y="22280"/>
                  <a:pt x="18560" y="22280"/>
                </a:cubicBezTo>
                <a:lnTo>
                  <a:pt x="26199" y="22280"/>
                </a:lnTo>
                <a:lnTo>
                  <a:pt x="2619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79" name="Прямоугольник 178"/>
          <p:cNvSpPr/>
          <p:nvPr/>
        </p:nvSpPr>
        <p:spPr>
          <a:xfrm>
            <a:off x="5089592" y="2252295"/>
            <a:ext cx="299364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05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Технологии атомной и водородной энергетики</a:t>
            </a:r>
          </a:p>
        </p:txBody>
      </p:sp>
      <p:grpSp>
        <p:nvGrpSpPr>
          <p:cNvPr id="180" name="Google Shape;11269;p72"/>
          <p:cNvGrpSpPr/>
          <p:nvPr/>
        </p:nvGrpSpPr>
        <p:grpSpPr>
          <a:xfrm>
            <a:off x="4888200" y="2294527"/>
            <a:ext cx="94672" cy="191935"/>
            <a:chOff x="4969421" y="2902852"/>
            <a:chExt cx="185109" cy="355406"/>
          </a:xfrm>
        </p:grpSpPr>
        <p:sp>
          <p:nvSpPr>
            <p:cNvPr id="181" name="Google Shape;11270;p72"/>
            <p:cNvSpPr/>
            <p:nvPr/>
          </p:nvSpPr>
          <p:spPr>
            <a:xfrm>
              <a:off x="5022906" y="3084138"/>
              <a:ext cx="16310" cy="15959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19" y="1"/>
                    <a:pt x="0" y="120"/>
                    <a:pt x="0" y="251"/>
                  </a:cubicBezTo>
                  <a:cubicBezTo>
                    <a:pt x="0" y="406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405" y="13"/>
                    <a:pt x="26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2" name="Google Shape;11271;p72"/>
            <p:cNvSpPr/>
            <p:nvPr/>
          </p:nvSpPr>
          <p:spPr>
            <a:xfrm>
              <a:off x="5086998" y="3107265"/>
              <a:ext cx="13284" cy="1331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21" y="0"/>
                  </a:moveTo>
                  <a:cubicBezTo>
                    <a:pt x="215" y="0"/>
                    <a:pt x="209" y="0"/>
                    <a:pt x="203" y="1"/>
                  </a:cubicBezTo>
                  <a:cubicBezTo>
                    <a:pt x="84" y="1"/>
                    <a:pt x="0" y="96"/>
                    <a:pt x="0" y="215"/>
                  </a:cubicBezTo>
                  <a:cubicBezTo>
                    <a:pt x="0" y="334"/>
                    <a:pt x="84" y="418"/>
                    <a:pt x="203" y="418"/>
                  </a:cubicBezTo>
                  <a:cubicBezTo>
                    <a:pt x="334" y="418"/>
                    <a:pt x="417" y="334"/>
                    <a:pt x="417" y="215"/>
                  </a:cubicBezTo>
                  <a:cubicBezTo>
                    <a:pt x="417" y="92"/>
                    <a:pt x="322" y="0"/>
                    <a:pt x="2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4" name="Google Shape;11272;p72"/>
            <p:cNvSpPr/>
            <p:nvPr/>
          </p:nvSpPr>
          <p:spPr>
            <a:xfrm>
              <a:off x="5039566" y="3205092"/>
              <a:ext cx="13315" cy="13347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225" y="1"/>
                  </a:moveTo>
                  <a:cubicBezTo>
                    <a:pt x="218" y="1"/>
                    <a:pt x="211" y="1"/>
                    <a:pt x="203" y="2"/>
                  </a:cubicBezTo>
                  <a:cubicBezTo>
                    <a:pt x="84" y="2"/>
                    <a:pt x="1" y="85"/>
                    <a:pt x="1" y="204"/>
                  </a:cubicBezTo>
                  <a:cubicBezTo>
                    <a:pt x="1" y="323"/>
                    <a:pt x="84" y="419"/>
                    <a:pt x="203" y="419"/>
                  </a:cubicBezTo>
                  <a:cubicBezTo>
                    <a:pt x="334" y="419"/>
                    <a:pt x="418" y="323"/>
                    <a:pt x="418" y="204"/>
                  </a:cubicBezTo>
                  <a:cubicBezTo>
                    <a:pt x="418" y="92"/>
                    <a:pt x="343" y="1"/>
                    <a:pt x="2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5" name="Google Shape;11273;p72"/>
            <p:cNvSpPr/>
            <p:nvPr/>
          </p:nvSpPr>
          <p:spPr>
            <a:xfrm>
              <a:off x="5086998" y="3175530"/>
              <a:ext cx="13284" cy="13315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219" y="0"/>
                  </a:moveTo>
                  <a:cubicBezTo>
                    <a:pt x="214" y="0"/>
                    <a:pt x="208" y="1"/>
                    <a:pt x="203" y="1"/>
                  </a:cubicBezTo>
                  <a:cubicBezTo>
                    <a:pt x="84" y="1"/>
                    <a:pt x="0" y="96"/>
                    <a:pt x="0" y="215"/>
                  </a:cubicBezTo>
                  <a:cubicBezTo>
                    <a:pt x="0" y="323"/>
                    <a:pt x="84" y="418"/>
                    <a:pt x="203" y="418"/>
                  </a:cubicBezTo>
                  <a:cubicBezTo>
                    <a:pt x="334" y="418"/>
                    <a:pt x="417" y="323"/>
                    <a:pt x="417" y="215"/>
                  </a:cubicBezTo>
                  <a:cubicBezTo>
                    <a:pt x="417" y="103"/>
                    <a:pt x="320" y="0"/>
                    <a:pt x="2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6" name="Google Shape;11274;p72"/>
            <p:cNvSpPr/>
            <p:nvPr/>
          </p:nvSpPr>
          <p:spPr>
            <a:xfrm>
              <a:off x="5033131" y="3137623"/>
              <a:ext cx="17106" cy="17106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62" y="1"/>
                  </a:moveTo>
                  <a:cubicBezTo>
                    <a:pt x="120" y="1"/>
                    <a:pt x="1" y="120"/>
                    <a:pt x="1" y="274"/>
                  </a:cubicBezTo>
                  <a:cubicBezTo>
                    <a:pt x="1" y="417"/>
                    <a:pt x="120" y="536"/>
                    <a:pt x="262" y="536"/>
                  </a:cubicBezTo>
                  <a:cubicBezTo>
                    <a:pt x="417" y="536"/>
                    <a:pt x="536" y="417"/>
                    <a:pt x="536" y="274"/>
                  </a:cubicBezTo>
                  <a:cubicBezTo>
                    <a:pt x="536" y="120"/>
                    <a:pt x="417" y="1"/>
                    <a:pt x="26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" name="Google Shape;11275;p72"/>
            <p:cNvSpPr/>
            <p:nvPr/>
          </p:nvSpPr>
          <p:spPr>
            <a:xfrm>
              <a:off x="4969421" y="2902852"/>
              <a:ext cx="185109" cy="355406"/>
            </a:xfrm>
            <a:custGeom>
              <a:avLst/>
              <a:gdLst/>
              <a:ahLst/>
              <a:cxnLst/>
              <a:rect l="l" t="t" r="r" b="b"/>
              <a:pathLst>
                <a:path w="5811" h="11157" extrusionOk="0">
                  <a:moveTo>
                    <a:pt x="1916" y="4904"/>
                  </a:moveTo>
                  <a:cubicBezTo>
                    <a:pt x="2183" y="4904"/>
                    <a:pt x="2490" y="4967"/>
                    <a:pt x="2810" y="5156"/>
                  </a:cubicBezTo>
                  <a:cubicBezTo>
                    <a:pt x="3108" y="5335"/>
                    <a:pt x="3426" y="5421"/>
                    <a:pt x="3748" y="5421"/>
                  </a:cubicBezTo>
                  <a:cubicBezTo>
                    <a:pt x="4069" y="5421"/>
                    <a:pt x="4394" y="5335"/>
                    <a:pt x="4703" y="5168"/>
                  </a:cubicBezTo>
                  <a:lnTo>
                    <a:pt x="4703" y="9025"/>
                  </a:lnTo>
                  <a:cubicBezTo>
                    <a:pt x="4703" y="10026"/>
                    <a:pt x="3906" y="10823"/>
                    <a:pt x="2905" y="10823"/>
                  </a:cubicBezTo>
                  <a:cubicBezTo>
                    <a:pt x="1905" y="10823"/>
                    <a:pt x="1108" y="10026"/>
                    <a:pt x="1108" y="9025"/>
                  </a:cubicBezTo>
                  <a:lnTo>
                    <a:pt x="1108" y="5108"/>
                  </a:lnTo>
                  <a:cubicBezTo>
                    <a:pt x="1228" y="5038"/>
                    <a:pt x="1528" y="4904"/>
                    <a:pt x="1916" y="4904"/>
                  </a:cubicBezTo>
                  <a:close/>
                  <a:moveTo>
                    <a:pt x="512" y="1"/>
                  </a:moveTo>
                  <a:cubicBezTo>
                    <a:pt x="226" y="1"/>
                    <a:pt x="0" y="227"/>
                    <a:pt x="0" y="513"/>
                  </a:cubicBezTo>
                  <a:lnTo>
                    <a:pt x="0" y="834"/>
                  </a:lnTo>
                  <a:cubicBezTo>
                    <a:pt x="0" y="1120"/>
                    <a:pt x="226" y="1346"/>
                    <a:pt x="512" y="1346"/>
                  </a:cubicBezTo>
                  <a:lnTo>
                    <a:pt x="774" y="1346"/>
                  </a:lnTo>
                  <a:lnTo>
                    <a:pt x="774" y="9025"/>
                  </a:lnTo>
                  <a:cubicBezTo>
                    <a:pt x="774" y="10204"/>
                    <a:pt x="1727" y="11157"/>
                    <a:pt x="2905" y="11157"/>
                  </a:cubicBezTo>
                  <a:cubicBezTo>
                    <a:pt x="4084" y="11157"/>
                    <a:pt x="5037" y="10204"/>
                    <a:pt x="5037" y="9025"/>
                  </a:cubicBezTo>
                  <a:lnTo>
                    <a:pt x="5037" y="3441"/>
                  </a:lnTo>
                  <a:cubicBezTo>
                    <a:pt x="5037" y="3358"/>
                    <a:pt x="4953" y="3275"/>
                    <a:pt x="4870" y="3275"/>
                  </a:cubicBezTo>
                  <a:cubicBezTo>
                    <a:pt x="4775" y="3275"/>
                    <a:pt x="4703" y="3358"/>
                    <a:pt x="4703" y="3441"/>
                  </a:cubicBezTo>
                  <a:lnTo>
                    <a:pt x="4703" y="4787"/>
                  </a:lnTo>
                  <a:cubicBezTo>
                    <a:pt x="4571" y="4873"/>
                    <a:pt x="4209" y="5081"/>
                    <a:pt x="3757" y="5081"/>
                  </a:cubicBezTo>
                  <a:cubicBezTo>
                    <a:pt x="3519" y="5081"/>
                    <a:pt x="3256" y="5023"/>
                    <a:pt x="2989" y="4858"/>
                  </a:cubicBezTo>
                  <a:cubicBezTo>
                    <a:pt x="2617" y="4633"/>
                    <a:pt x="2259" y="4557"/>
                    <a:pt x="1945" y="4557"/>
                  </a:cubicBezTo>
                  <a:cubicBezTo>
                    <a:pt x="1596" y="4557"/>
                    <a:pt x="1302" y="4651"/>
                    <a:pt x="1108" y="4739"/>
                  </a:cubicBezTo>
                  <a:lnTo>
                    <a:pt x="1108" y="1334"/>
                  </a:lnTo>
                  <a:lnTo>
                    <a:pt x="4703" y="1334"/>
                  </a:lnTo>
                  <a:lnTo>
                    <a:pt x="4703" y="2560"/>
                  </a:lnTo>
                  <a:cubicBezTo>
                    <a:pt x="4703" y="2656"/>
                    <a:pt x="4775" y="2727"/>
                    <a:pt x="4870" y="2727"/>
                  </a:cubicBezTo>
                  <a:cubicBezTo>
                    <a:pt x="4953" y="2727"/>
                    <a:pt x="5037" y="2656"/>
                    <a:pt x="5037" y="2560"/>
                  </a:cubicBezTo>
                  <a:lnTo>
                    <a:pt x="5037" y="1334"/>
                  </a:lnTo>
                  <a:lnTo>
                    <a:pt x="5299" y="1334"/>
                  </a:lnTo>
                  <a:cubicBezTo>
                    <a:pt x="5584" y="1334"/>
                    <a:pt x="5811" y="1108"/>
                    <a:pt x="5811" y="822"/>
                  </a:cubicBezTo>
                  <a:lnTo>
                    <a:pt x="5811" y="501"/>
                  </a:lnTo>
                  <a:cubicBezTo>
                    <a:pt x="5787" y="227"/>
                    <a:pt x="5549" y="1"/>
                    <a:pt x="5287" y="1"/>
                  </a:cubicBezTo>
                  <a:lnTo>
                    <a:pt x="1822" y="1"/>
                  </a:lnTo>
                  <a:cubicBezTo>
                    <a:pt x="1727" y="1"/>
                    <a:pt x="1655" y="84"/>
                    <a:pt x="1655" y="167"/>
                  </a:cubicBezTo>
                  <a:cubicBezTo>
                    <a:pt x="1655" y="263"/>
                    <a:pt x="1727" y="334"/>
                    <a:pt x="1822" y="334"/>
                  </a:cubicBezTo>
                  <a:lnTo>
                    <a:pt x="5287" y="334"/>
                  </a:lnTo>
                  <a:cubicBezTo>
                    <a:pt x="5394" y="334"/>
                    <a:pt x="5465" y="405"/>
                    <a:pt x="5465" y="513"/>
                  </a:cubicBezTo>
                  <a:lnTo>
                    <a:pt x="5465" y="834"/>
                  </a:lnTo>
                  <a:cubicBezTo>
                    <a:pt x="5465" y="941"/>
                    <a:pt x="5394" y="1013"/>
                    <a:pt x="5287" y="1013"/>
                  </a:cubicBezTo>
                  <a:lnTo>
                    <a:pt x="512" y="1013"/>
                  </a:lnTo>
                  <a:cubicBezTo>
                    <a:pt x="405" y="1013"/>
                    <a:pt x="334" y="941"/>
                    <a:pt x="334" y="834"/>
                  </a:cubicBezTo>
                  <a:lnTo>
                    <a:pt x="334" y="513"/>
                  </a:lnTo>
                  <a:cubicBezTo>
                    <a:pt x="334" y="405"/>
                    <a:pt x="405" y="334"/>
                    <a:pt x="512" y="334"/>
                  </a:cubicBezTo>
                  <a:lnTo>
                    <a:pt x="941" y="334"/>
                  </a:lnTo>
                  <a:cubicBezTo>
                    <a:pt x="1024" y="334"/>
                    <a:pt x="1108" y="263"/>
                    <a:pt x="1108" y="167"/>
                  </a:cubicBezTo>
                  <a:cubicBezTo>
                    <a:pt x="1108" y="84"/>
                    <a:pt x="1024" y="1"/>
                    <a:pt x="94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658162" y="2544311"/>
            <a:ext cx="4144074" cy="170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Действующие: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Установка БМ-П (большой макет прочный), на которой выполняются эти работы по моделированию аварий на АЭС.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Установка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БМ-Т для определения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пределов  ускорения  пламен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Установка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БМ-К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для исследования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ускорения  пламен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Стенд СТРУЯ для проведения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исследований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струйного истечения однокомпонентных газов.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Стенд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СТРУЯ-700  для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определения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излучательных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газодинамических  характеристик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струй и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диффузионных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пламен.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Стенд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БМ-Л  для  исследования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барических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воздействий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на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ограниченные  помещения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Стенды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БМ-ЛМ1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,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БМ-ЛМ2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для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проведения  испытаний  пассивных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рекомбинаторов водорода.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Стенд БМ-У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для  определения  параметров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распространения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пламени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в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крупных объемах  и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проверки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масштабных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эффектов.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Стенд Бассейн  для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исследования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проливов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крио-водорода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на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поверхности.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Стенд  МУТ,  Стенд МУТ-ТК,   Стенд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МУТ-ПК</a:t>
            </a:r>
          </a:p>
        </p:txBody>
      </p:sp>
      <p:sp>
        <p:nvSpPr>
          <p:cNvPr id="188" name="Google Shape;2096;p41"/>
          <p:cNvSpPr/>
          <p:nvPr/>
        </p:nvSpPr>
        <p:spPr>
          <a:xfrm rot="5400000">
            <a:off x="321837" y="644502"/>
            <a:ext cx="364856" cy="364296"/>
          </a:xfrm>
          <a:custGeom>
            <a:avLst/>
            <a:gdLst/>
            <a:ahLst/>
            <a:cxnLst/>
            <a:rect l="l" t="t" r="r" b="b"/>
            <a:pathLst>
              <a:path w="26200" h="26161" extrusionOk="0">
                <a:moveTo>
                  <a:pt x="3919" y="1"/>
                </a:moveTo>
                <a:lnTo>
                  <a:pt x="3919" y="7639"/>
                </a:lnTo>
                <a:cubicBezTo>
                  <a:pt x="3919" y="7906"/>
                  <a:pt x="3682" y="8118"/>
                  <a:pt x="3417" y="8118"/>
                </a:cubicBezTo>
                <a:cubicBezTo>
                  <a:pt x="3406" y="8118"/>
                  <a:pt x="3394" y="8118"/>
                  <a:pt x="3382" y="8117"/>
                </a:cubicBezTo>
                <a:cubicBezTo>
                  <a:pt x="3306" y="8112"/>
                  <a:pt x="3229" y="8110"/>
                  <a:pt x="3152" y="8110"/>
                </a:cubicBezTo>
                <a:cubicBezTo>
                  <a:pt x="2884" y="8110"/>
                  <a:pt x="2610" y="8139"/>
                  <a:pt x="2348" y="8216"/>
                </a:cubicBezTo>
                <a:cubicBezTo>
                  <a:pt x="975" y="8594"/>
                  <a:pt x="0" y="9887"/>
                  <a:pt x="60" y="11300"/>
                </a:cubicBezTo>
                <a:cubicBezTo>
                  <a:pt x="120" y="12931"/>
                  <a:pt x="1472" y="14224"/>
                  <a:pt x="3104" y="14224"/>
                </a:cubicBezTo>
                <a:cubicBezTo>
                  <a:pt x="3203" y="14224"/>
                  <a:pt x="3283" y="14224"/>
                  <a:pt x="3382" y="14204"/>
                </a:cubicBezTo>
                <a:cubicBezTo>
                  <a:pt x="3394" y="14203"/>
                  <a:pt x="3406" y="14203"/>
                  <a:pt x="3417" y="14203"/>
                </a:cubicBezTo>
                <a:cubicBezTo>
                  <a:pt x="3682" y="14203"/>
                  <a:pt x="3919" y="14415"/>
                  <a:pt x="3919" y="14681"/>
                </a:cubicBezTo>
                <a:lnTo>
                  <a:pt x="3919" y="22320"/>
                </a:lnTo>
                <a:lnTo>
                  <a:pt x="11538" y="22320"/>
                </a:lnTo>
                <a:cubicBezTo>
                  <a:pt x="11817" y="22320"/>
                  <a:pt x="12035" y="22559"/>
                  <a:pt x="12016" y="22837"/>
                </a:cubicBezTo>
                <a:cubicBezTo>
                  <a:pt x="12016" y="22937"/>
                  <a:pt x="11996" y="23016"/>
                  <a:pt x="11996" y="23116"/>
                </a:cubicBezTo>
                <a:cubicBezTo>
                  <a:pt x="11996" y="24747"/>
                  <a:pt x="13289" y="26100"/>
                  <a:pt x="14920" y="26160"/>
                </a:cubicBezTo>
                <a:cubicBezTo>
                  <a:pt x="14947" y="26160"/>
                  <a:pt x="14975" y="26161"/>
                  <a:pt x="15002" y="26161"/>
                </a:cubicBezTo>
                <a:cubicBezTo>
                  <a:pt x="16363" y="26161"/>
                  <a:pt x="17613" y="25197"/>
                  <a:pt x="17983" y="23852"/>
                </a:cubicBezTo>
                <a:cubicBezTo>
                  <a:pt x="18083" y="23474"/>
                  <a:pt x="18103" y="23136"/>
                  <a:pt x="18083" y="22818"/>
                </a:cubicBezTo>
                <a:cubicBezTo>
                  <a:pt x="18063" y="22539"/>
                  <a:pt x="18282" y="22280"/>
                  <a:pt x="18560" y="22280"/>
                </a:cubicBezTo>
                <a:lnTo>
                  <a:pt x="26199" y="22280"/>
                </a:lnTo>
                <a:lnTo>
                  <a:pt x="26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89" name="Прямоугольник 188"/>
          <p:cNvSpPr/>
          <p:nvPr/>
        </p:nvSpPr>
        <p:spPr>
          <a:xfrm>
            <a:off x="760300" y="698745"/>
            <a:ext cx="299364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05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Технологии для микроэлектроники</a:t>
            </a:r>
          </a:p>
        </p:txBody>
      </p:sp>
      <p:sp>
        <p:nvSpPr>
          <p:cNvPr id="197" name="Google Shape;11181;p72"/>
          <p:cNvSpPr/>
          <p:nvPr/>
        </p:nvSpPr>
        <p:spPr>
          <a:xfrm>
            <a:off x="446300" y="768505"/>
            <a:ext cx="174670" cy="149310"/>
          </a:xfrm>
          <a:custGeom>
            <a:avLst/>
            <a:gdLst/>
            <a:ahLst/>
            <a:cxnLst/>
            <a:rect l="l" t="t" r="r" b="b"/>
            <a:pathLst>
              <a:path w="12550" h="10728" extrusionOk="0">
                <a:moveTo>
                  <a:pt x="6298" y="369"/>
                </a:moveTo>
                <a:cubicBezTo>
                  <a:pt x="6306" y="369"/>
                  <a:pt x="6315" y="369"/>
                  <a:pt x="6323" y="370"/>
                </a:cubicBezTo>
                <a:cubicBezTo>
                  <a:pt x="6442" y="393"/>
                  <a:pt x="6525" y="477"/>
                  <a:pt x="6525" y="596"/>
                </a:cubicBezTo>
                <a:cubicBezTo>
                  <a:pt x="6525" y="727"/>
                  <a:pt x="6430" y="834"/>
                  <a:pt x="6287" y="834"/>
                </a:cubicBezTo>
                <a:cubicBezTo>
                  <a:pt x="6156" y="834"/>
                  <a:pt x="6049" y="727"/>
                  <a:pt x="6049" y="596"/>
                </a:cubicBezTo>
                <a:cubicBezTo>
                  <a:pt x="6049" y="482"/>
                  <a:pt x="6136" y="369"/>
                  <a:pt x="6298" y="369"/>
                </a:cubicBezTo>
                <a:close/>
                <a:moveTo>
                  <a:pt x="6871" y="727"/>
                </a:moveTo>
                <a:lnTo>
                  <a:pt x="8668" y="2513"/>
                </a:lnTo>
                <a:lnTo>
                  <a:pt x="3906" y="2513"/>
                </a:lnTo>
                <a:lnTo>
                  <a:pt x="5716" y="727"/>
                </a:lnTo>
                <a:cubicBezTo>
                  <a:pt x="5775" y="1001"/>
                  <a:pt x="6013" y="1191"/>
                  <a:pt x="6287" y="1191"/>
                </a:cubicBezTo>
                <a:cubicBezTo>
                  <a:pt x="6573" y="1191"/>
                  <a:pt x="6811" y="1001"/>
                  <a:pt x="6871" y="727"/>
                </a:cubicBezTo>
                <a:close/>
                <a:moveTo>
                  <a:pt x="3573" y="8787"/>
                </a:moveTo>
                <a:cubicBezTo>
                  <a:pt x="5216" y="8787"/>
                  <a:pt x="5097" y="8787"/>
                  <a:pt x="5156" y="8799"/>
                </a:cubicBezTo>
                <a:cubicBezTo>
                  <a:pt x="5275" y="8823"/>
                  <a:pt x="5370" y="8942"/>
                  <a:pt x="5370" y="9061"/>
                </a:cubicBezTo>
                <a:lnTo>
                  <a:pt x="5370" y="9513"/>
                </a:lnTo>
                <a:lnTo>
                  <a:pt x="3287" y="9513"/>
                </a:lnTo>
                <a:cubicBezTo>
                  <a:pt x="3275" y="9049"/>
                  <a:pt x="3275" y="9049"/>
                  <a:pt x="3287" y="9002"/>
                </a:cubicBezTo>
                <a:cubicBezTo>
                  <a:pt x="3334" y="8859"/>
                  <a:pt x="3430" y="8787"/>
                  <a:pt x="3573" y="8787"/>
                </a:cubicBezTo>
                <a:close/>
                <a:moveTo>
                  <a:pt x="10651" y="2885"/>
                </a:moveTo>
                <a:cubicBezTo>
                  <a:pt x="11916" y="2885"/>
                  <a:pt x="11740" y="2894"/>
                  <a:pt x="11740" y="2929"/>
                </a:cubicBezTo>
                <a:cubicBezTo>
                  <a:pt x="11729" y="9255"/>
                  <a:pt x="11779" y="9516"/>
                  <a:pt x="11713" y="9516"/>
                </a:cubicBezTo>
                <a:cubicBezTo>
                  <a:pt x="11707" y="9516"/>
                  <a:pt x="11700" y="9513"/>
                  <a:pt x="11693" y="9513"/>
                </a:cubicBezTo>
                <a:lnTo>
                  <a:pt x="5739" y="9513"/>
                </a:lnTo>
                <a:lnTo>
                  <a:pt x="5739" y="9144"/>
                </a:lnTo>
                <a:lnTo>
                  <a:pt x="11193" y="9144"/>
                </a:lnTo>
                <a:cubicBezTo>
                  <a:pt x="11288" y="9144"/>
                  <a:pt x="11371" y="9049"/>
                  <a:pt x="11371" y="8966"/>
                </a:cubicBezTo>
                <a:lnTo>
                  <a:pt x="11371" y="3441"/>
                </a:lnTo>
                <a:cubicBezTo>
                  <a:pt x="11371" y="3334"/>
                  <a:pt x="11276" y="3263"/>
                  <a:pt x="11193" y="3263"/>
                </a:cubicBezTo>
                <a:lnTo>
                  <a:pt x="3346" y="3263"/>
                </a:lnTo>
                <a:cubicBezTo>
                  <a:pt x="3239" y="3263"/>
                  <a:pt x="3168" y="3346"/>
                  <a:pt x="3168" y="3441"/>
                </a:cubicBezTo>
                <a:cubicBezTo>
                  <a:pt x="3168" y="3537"/>
                  <a:pt x="3251" y="3620"/>
                  <a:pt x="3346" y="3620"/>
                </a:cubicBezTo>
                <a:lnTo>
                  <a:pt x="10990" y="3620"/>
                </a:lnTo>
                <a:lnTo>
                  <a:pt x="10990" y="8775"/>
                </a:lnTo>
                <a:lnTo>
                  <a:pt x="5656" y="8775"/>
                </a:lnTo>
                <a:cubicBezTo>
                  <a:pt x="5561" y="8585"/>
                  <a:pt x="5370" y="8454"/>
                  <a:pt x="5156" y="8430"/>
                </a:cubicBezTo>
                <a:cubicBezTo>
                  <a:pt x="5128" y="8422"/>
                  <a:pt x="4938" y="8419"/>
                  <a:pt x="4696" y="8419"/>
                </a:cubicBezTo>
                <a:cubicBezTo>
                  <a:pt x="4212" y="8419"/>
                  <a:pt x="3521" y="8430"/>
                  <a:pt x="3513" y="8430"/>
                </a:cubicBezTo>
                <a:cubicBezTo>
                  <a:pt x="3287" y="8442"/>
                  <a:pt x="3072" y="8573"/>
                  <a:pt x="2977" y="8775"/>
                </a:cubicBezTo>
                <a:lnTo>
                  <a:pt x="1608" y="8775"/>
                </a:lnTo>
                <a:lnTo>
                  <a:pt x="1608" y="3620"/>
                </a:lnTo>
                <a:lnTo>
                  <a:pt x="2656" y="3620"/>
                </a:lnTo>
                <a:cubicBezTo>
                  <a:pt x="2763" y="3620"/>
                  <a:pt x="2834" y="3525"/>
                  <a:pt x="2834" y="3441"/>
                </a:cubicBezTo>
                <a:cubicBezTo>
                  <a:pt x="2834" y="3334"/>
                  <a:pt x="2751" y="3263"/>
                  <a:pt x="2656" y="3263"/>
                </a:cubicBezTo>
                <a:lnTo>
                  <a:pt x="1429" y="3263"/>
                </a:lnTo>
                <a:cubicBezTo>
                  <a:pt x="1322" y="3263"/>
                  <a:pt x="1251" y="3346"/>
                  <a:pt x="1251" y="3441"/>
                </a:cubicBezTo>
                <a:lnTo>
                  <a:pt x="1251" y="8966"/>
                </a:lnTo>
                <a:cubicBezTo>
                  <a:pt x="1251" y="9061"/>
                  <a:pt x="1334" y="9144"/>
                  <a:pt x="1429" y="9144"/>
                </a:cubicBezTo>
                <a:lnTo>
                  <a:pt x="2918" y="9144"/>
                </a:lnTo>
                <a:lnTo>
                  <a:pt x="2918" y="9513"/>
                </a:lnTo>
                <a:lnTo>
                  <a:pt x="917" y="9513"/>
                </a:lnTo>
                <a:cubicBezTo>
                  <a:pt x="894" y="9513"/>
                  <a:pt x="870" y="9490"/>
                  <a:pt x="870" y="9466"/>
                </a:cubicBezTo>
                <a:cubicBezTo>
                  <a:pt x="892" y="3144"/>
                  <a:pt x="843" y="2892"/>
                  <a:pt x="900" y="2892"/>
                </a:cubicBezTo>
                <a:cubicBezTo>
                  <a:pt x="905" y="2892"/>
                  <a:pt x="911" y="2894"/>
                  <a:pt x="917" y="2894"/>
                </a:cubicBezTo>
                <a:cubicBezTo>
                  <a:pt x="6680" y="2894"/>
                  <a:pt x="9386" y="2885"/>
                  <a:pt x="10651" y="2885"/>
                </a:cubicBezTo>
                <a:close/>
                <a:moveTo>
                  <a:pt x="6277" y="0"/>
                </a:moveTo>
                <a:cubicBezTo>
                  <a:pt x="6049" y="0"/>
                  <a:pt x="5823" y="84"/>
                  <a:pt x="5656" y="250"/>
                </a:cubicBezTo>
                <a:lnTo>
                  <a:pt x="3370" y="2513"/>
                </a:lnTo>
                <a:lnTo>
                  <a:pt x="894" y="2513"/>
                </a:lnTo>
                <a:cubicBezTo>
                  <a:pt x="667" y="2513"/>
                  <a:pt x="477" y="2691"/>
                  <a:pt x="477" y="2929"/>
                </a:cubicBezTo>
                <a:lnTo>
                  <a:pt x="477" y="9513"/>
                </a:lnTo>
                <a:lnTo>
                  <a:pt x="417" y="9513"/>
                </a:lnTo>
                <a:cubicBezTo>
                  <a:pt x="191" y="9513"/>
                  <a:pt x="1" y="9692"/>
                  <a:pt x="1" y="9930"/>
                </a:cubicBezTo>
                <a:lnTo>
                  <a:pt x="1" y="10311"/>
                </a:lnTo>
                <a:cubicBezTo>
                  <a:pt x="1" y="10537"/>
                  <a:pt x="179" y="10728"/>
                  <a:pt x="417" y="10728"/>
                </a:cubicBezTo>
                <a:lnTo>
                  <a:pt x="7811" y="10728"/>
                </a:lnTo>
                <a:cubicBezTo>
                  <a:pt x="7918" y="10728"/>
                  <a:pt x="7990" y="10645"/>
                  <a:pt x="7990" y="10549"/>
                </a:cubicBezTo>
                <a:cubicBezTo>
                  <a:pt x="7990" y="10454"/>
                  <a:pt x="7895" y="10371"/>
                  <a:pt x="7811" y="10371"/>
                </a:cubicBezTo>
                <a:cubicBezTo>
                  <a:pt x="7049" y="10370"/>
                  <a:pt x="6364" y="10369"/>
                  <a:pt x="5749" y="10369"/>
                </a:cubicBezTo>
                <a:cubicBezTo>
                  <a:pt x="2782" y="10369"/>
                  <a:pt x="1447" y="10380"/>
                  <a:pt x="848" y="10380"/>
                </a:cubicBezTo>
                <a:cubicBezTo>
                  <a:pt x="301" y="10380"/>
                  <a:pt x="370" y="10371"/>
                  <a:pt x="370" y="10335"/>
                </a:cubicBezTo>
                <a:lnTo>
                  <a:pt x="370" y="9942"/>
                </a:lnTo>
                <a:cubicBezTo>
                  <a:pt x="370" y="9904"/>
                  <a:pt x="221" y="9896"/>
                  <a:pt x="1247" y="9896"/>
                </a:cubicBezTo>
                <a:cubicBezTo>
                  <a:pt x="2032" y="9896"/>
                  <a:pt x="3502" y="9901"/>
                  <a:pt x="6250" y="9901"/>
                </a:cubicBezTo>
                <a:cubicBezTo>
                  <a:pt x="7776" y="9901"/>
                  <a:pt x="9695" y="9899"/>
                  <a:pt x="12109" y="9894"/>
                </a:cubicBezTo>
                <a:cubicBezTo>
                  <a:pt x="12145" y="9894"/>
                  <a:pt x="12157" y="9918"/>
                  <a:pt x="12157" y="9942"/>
                </a:cubicBezTo>
                <a:lnTo>
                  <a:pt x="12157" y="10335"/>
                </a:lnTo>
                <a:cubicBezTo>
                  <a:pt x="12157" y="10359"/>
                  <a:pt x="12145" y="10371"/>
                  <a:pt x="12109" y="10371"/>
                </a:cubicBezTo>
                <a:lnTo>
                  <a:pt x="8478" y="10371"/>
                </a:lnTo>
                <a:cubicBezTo>
                  <a:pt x="8371" y="10371"/>
                  <a:pt x="8299" y="10466"/>
                  <a:pt x="8299" y="10549"/>
                </a:cubicBezTo>
                <a:cubicBezTo>
                  <a:pt x="8299" y="10656"/>
                  <a:pt x="8395" y="10728"/>
                  <a:pt x="8478" y="10728"/>
                </a:cubicBezTo>
                <a:lnTo>
                  <a:pt x="12145" y="10728"/>
                </a:lnTo>
                <a:cubicBezTo>
                  <a:pt x="12359" y="10728"/>
                  <a:pt x="12550" y="10549"/>
                  <a:pt x="12550" y="10311"/>
                </a:cubicBezTo>
                <a:lnTo>
                  <a:pt x="12550" y="9930"/>
                </a:lnTo>
                <a:cubicBezTo>
                  <a:pt x="12550" y="9704"/>
                  <a:pt x="12383" y="9513"/>
                  <a:pt x="12145" y="9513"/>
                </a:cubicBezTo>
                <a:lnTo>
                  <a:pt x="12086" y="9513"/>
                </a:lnTo>
                <a:lnTo>
                  <a:pt x="12086" y="2929"/>
                </a:lnTo>
                <a:cubicBezTo>
                  <a:pt x="12086" y="2715"/>
                  <a:pt x="11907" y="2513"/>
                  <a:pt x="11669" y="2513"/>
                </a:cubicBezTo>
                <a:lnTo>
                  <a:pt x="9180" y="2513"/>
                </a:lnTo>
                <a:lnTo>
                  <a:pt x="6906" y="250"/>
                </a:lnTo>
                <a:cubicBezTo>
                  <a:pt x="6734" y="84"/>
                  <a:pt x="6504" y="0"/>
                  <a:pt x="62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2491" y="1018604"/>
            <a:ext cx="4316010" cy="111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Участок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материаловедческих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исследований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структурного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и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фазового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состояния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радиоактивных веществ (РВ) и делящихся материалов (ДМ).</a:t>
            </a:r>
            <a:endParaRPr lang="ru-RU" sz="700" dirty="0"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Участок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исследований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теплофизических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,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физико-химических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характеристик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РВ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ДМ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Участок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исследований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эксплуатационных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характеристик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изделий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новой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техники.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Участок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исследования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свойств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поверхности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изделий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из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делящихся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материалов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 радиоактивных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материалов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Участок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разработки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технологий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нанесения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защитных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покрытий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функциональных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покрытий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на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РВ и ДМ.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Участок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разработки,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изготовления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материалов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изделий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на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основе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РВ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и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ДМ.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Участок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разработки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химико-спектральных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химико-аналитических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методов определения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состава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радиоактивных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делящихся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материалов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</a:p>
        </p:txBody>
      </p:sp>
      <p:sp>
        <p:nvSpPr>
          <p:cNvPr id="198" name="Google Shape;2096;p41"/>
          <p:cNvSpPr/>
          <p:nvPr/>
        </p:nvSpPr>
        <p:spPr>
          <a:xfrm rot="5400000">
            <a:off x="344991" y="2162589"/>
            <a:ext cx="364856" cy="364296"/>
          </a:xfrm>
          <a:custGeom>
            <a:avLst/>
            <a:gdLst/>
            <a:ahLst/>
            <a:cxnLst/>
            <a:rect l="l" t="t" r="r" b="b"/>
            <a:pathLst>
              <a:path w="26200" h="26161" extrusionOk="0">
                <a:moveTo>
                  <a:pt x="3919" y="1"/>
                </a:moveTo>
                <a:lnTo>
                  <a:pt x="3919" y="7639"/>
                </a:lnTo>
                <a:cubicBezTo>
                  <a:pt x="3919" y="7906"/>
                  <a:pt x="3682" y="8118"/>
                  <a:pt x="3417" y="8118"/>
                </a:cubicBezTo>
                <a:cubicBezTo>
                  <a:pt x="3406" y="8118"/>
                  <a:pt x="3394" y="8118"/>
                  <a:pt x="3382" y="8117"/>
                </a:cubicBezTo>
                <a:cubicBezTo>
                  <a:pt x="3306" y="8112"/>
                  <a:pt x="3229" y="8110"/>
                  <a:pt x="3152" y="8110"/>
                </a:cubicBezTo>
                <a:cubicBezTo>
                  <a:pt x="2884" y="8110"/>
                  <a:pt x="2610" y="8139"/>
                  <a:pt x="2348" y="8216"/>
                </a:cubicBezTo>
                <a:cubicBezTo>
                  <a:pt x="975" y="8594"/>
                  <a:pt x="0" y="9887"/>
                  <a:pt x="60" y="11300"/>
                </a:cubicBezTo>
                <a:cubicBezTo>
                  <a:pt x="120" y="12931"/>
                  <a:pt x="1472" y="14224"/>
                  <a:pt x="3104" y="14224"/>
                </a:cubicBezTo>
                <a:cubicBezTo>
                  <a:pt x="3203" y="14224"/>
                  <a:pt x="3283" y="14224"/>
                  <a:pt x="3382" y="14204"/>
                </a:cubicBezTo>
                <a:cubicBezTo>
                  <a:pt x="3394" y="14203"/>
                  <a:pt x="3406" y="14203"/>
                  <a:pt x="3417" y="14203"/>
                </a:cubicBezTo>
                <a:cubicBezTo>
                  <a:pt x="3682" y="14203"/>
                  <a:pt x="3919" y="14415"/>
                  <a:pt x="3919" y="14681"/>
                </a:cubicBezTo>
                <a:lnTo>
                  <a:pt x="3919" y="22320"/>
                </a:lnTo>
                <a:lnTo>
                  <a:pt x="11538" y="22320"/>
                </a:lnTo>
                <a:cubicBezTo>
                  <a:pt x="11817" y="22320"/>
                  <a:pt x="12035" y="22559"/>
                  <a:pt x="12016" y="22837"/>
                </a:cubicBezTo>
                <a:cubicBezTo>
                  <a:pt x="12016" y="22937"/>
                  <a:pt x="11996" y="23016"/>
                  <a:pt x="11996" y="23116"/>
                </a:cubicBezTo>
                <a:cubicBezTo>
                  <a:pt x="11996" y="24747"/>
                  <a:pt x="13289" y="26100"/>
                  <a:pt x="14920" y="26160"/>
                </a:cubicBezTo>
                <a:cubicBezTo>
                  <a:pt x="14947" y="26160"/>
                  <a:pt x="14975" y="26161"/>
                  <a:pt x="15002" y="26161"/>
                </a:cubicBezTo>
                <a:cubicBezTo>
                  <a:pt x="16363" y="26161"/>
                  <a:pt x="17613" y="25197"/>
                  <a:pt x="17983" y="23852"/>
                </a:cubicBezTo>
                <a:cubicBezTo>
                  <a:pt x="18083" y="23474"/>
                  <a:pt x="18103" y="23136"/>
                  <a:pt x="18083" y="22818"/>
                </a:cubicBezTo>
                <a:cubicBezTo>
                  <a:pt x="18063" y="22539"/>
                  <a:pt x="18282" y="22280"/>
                  <a:pt x="18560" y="22280"/>
                </a:cubicBezTo>
                <a:lnTo>
                  <a:pt x="26199" y="22280"/>
                </a:lnTo>
                <a:lnTo>
                  <a:pt x="2619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01" name="Прямоугольник 200"/>
          <p:cNvSpPr/>
          <p:nvPr/>
        </p:nvSpPr>
        <p:spPr>
          <a:xfrm>
            <a:off x="786035" y="2133363"/>
            <a:ext cx="390938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0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Энергетические материалы, технологии их применения и регистрации быстропротекающих процессов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3759" y="2572886"/>
            <a:ext cx="401908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Центр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лазерно-физических   исследований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Комплекс  лазерных  установок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: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«Сокол-3»,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«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Сокол-П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»,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«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Сокол-Ф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».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Комплекс   по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изучению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 гравитационного 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турбулентного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  перемешивания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(ГТП) и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динамических  свойств   конструкционных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материалов.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Установки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ЭКАП и МУТ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для   изучения   неустойчивостей   и   ГТП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Электрофизическая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 установка   ГНУВ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,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 одноступенчатая   </a:t>
            </a:r>
            <a:r>
              <a:rPr lang="ru-RU" sz="700" dirty="0" err="1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легкогазовая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 пушка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,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двухступенчатая   </a:t>
            </a:r>
            <a:r>
              <a:rPr lang="ru-RU" sz="700" dirty="0" err="1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легкогазовая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 пушка   –   изучение 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динамических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свойств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</a:p>
        </p:txBody>
      </p:sp>
      <p:grpSp>
        <p:nvGrpSpPr>
          <p:cNvPr id="202" name="Google Shape;11054;p72"/>
          <p:cNvGrpSpPr/>
          <p:nvPr/>
        </p:nvGrpSpPr>
        <p:grpSpPr>
          <a:xfrm>
            <a:off x="449643" y="2280112"/>
            <a:ext cx="213825" cy="196734"/>
            <a:chOff x="1284212" y="1963766"/>
            <a:chExt cx="379489" cy="366046"/>
          </a:xfrm>
        </p:grpSpPr>
        <p:sp>
          <p:nvSpPr>
            <p:cNvPr id="203" name="Google Shape;11055;p72"/>
            <p:cNvSpPr/>
            <p:nvPr/>
          </p:nvSpPr>
          <p:spPr>
            <a:xfrm>
              <a:off x="1436861" y="2112975"/>
              <a:ext cx="69444" cy="68902"/>
            </a:xfrm>
            <a:custGeom>
              <a:avLst/>
              <a:gdLst/>
              <a:ahLst/>
              <a:cxnLst/>
              <a:rect l="l" t="t" r="r" b="b"/>
              <a:pathLst>
                <a:path w="2180" h="2163" extrusionOk="0">
                  <a:moveTo>
                    <a:pt x="1086" y="1"/>
                  </a:moveTo>
                  <a:cubicBezTo>
                    <a:pt x="526" y="1"/>
                    <a:pt x="0" y="443"/>
                    <a:pt x="0" y="1079"/>
                  </a:cubicBezTo>
                  <a:cubicBezTo>
                    <a:pt x="0" y="1675"/>
                    <a:pt x="501" y="2163"/>
                    <a:pt x="1096" y="2163"/>
                  </a:cubicBezTo>
                  <a:cubicBezTo>
                    <a:pt x="1703" y="2163"/>
                    <a:pt x="2179" y="1675"/>
                    <a:pt x="2179" y="1079"/>
                  </a:cubicBezTo>
                  <a:cubicBezTo>
                    <a:pt x="2144" y="1020"/>
                    <a:pt x="2144" y="960"/>
                    <a:pt x="2132" y="889"/>
                  </a:cubicBezTo>
                  <a:cubicBezTo>
                    <a:pt x="2121" y="802"/>
                    <a:pt x="2040" y="744"/>
                    <a:pt x="1963" y="744"/>
                  </a:cubicBezTo>
                  <a:cubicBezTo>
                    <a:pt x="1955" y="744"/>
                    <a:pt x="1948" y="745"/>
                    <a:pt x="1941" y="746"/>
                  </a:cubicBezTo>
                  <a:cubicBezTo>
                    <a:pt x="1846" y="770"/>
                    <a:pt x="1786" y="853"/>
                    <a:pt x="1810" y="948"/>
                  </a:cubicBezTo>
                  <a:cubicBezTo>
                    <a:pt x="1883" y="1428"/>
                    <a:pt x="1488" y="1811"/>
                    <a:pt x="1059" y="1811"/>
                  </a:cubicBezTo>
                  <a:cubicBezTo>
                    <a:pt x="923" y="1811"/>
                    <a:pt x="784" y="1772"/>
                    <a:pt x="655" y="1687"/>
                  </a:cubicBezTo>
                  <a:cubicBezTo>
                    <a:pt x="48" y="1282"/>
                    <a:pt x="346" y="329"/>
                    <a:pt x="1072" y="329"/>
                  </a:cubicBezTo>
                  <a:cubicBezTo>
                    <a:pt x="1239" y="329"/>
                    <a:pt x="1405" y="389"/>
                    <a:pt x="1536" y="496"/>
                  </a:cubicBezTo>
                  <a:cubicBezTo>
                    <a:pt x="1567" y="522"/>
                    <a:pt x="1605" y="534"/>
                    <a:pt x="1642" y="534"/>
                  </a:cubicBezTo>
                  <a:cubicBezTo>
                    <a:pt x="1692" y="534"/>
                    <a:pt x="1741" y="513"/>
                    <a:pt x="1774" y="472"/>
                  </a:cubicBezTo>
                  <a:cubicBezTo>
                    <a:pt x="1834" y="389"/>
                    <a:pt x="1822" y="294"/>
                    <a:pt x="1751" y="234"/>
                  </a:cubicBezTo>
                  <a:cubicBezTo>
                    <a:pt x="1545" y="73"/>
                    <a:pt x="1313" y="1"/>
                    <a:pt x="108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1056;p72"/>
            <p:cNvSpPr/>
            <p:nvPr/>
          </p:nvSpPr>
          <p:spPr>
            <a:xfrm>
              <a:off x="1284212" y="1963766"/>
              <a:ext cx="379489" cy="366046"/>
            </a:xfrm>
            <a:custGeom>
              <a:avLst/>
              <a:gdLst/>
              <a:ahLst/>
              <a:cxnLst/>
              <a:rect l="l" t="t" r="r" b="b"/>
              <a:pathLst>
                <a:path w="11913" h="11491" extrusionOk="0">
                  <a:moveTo>
                    <a:pt x="1031" y="2185"/>
                  </a:moveTo>
                  <a:cubicBezTo>
                    <a:pt x="1151" y="2185"/>
                    <a:pt x="1275" y="2224"/>
                    <a:pt x="1387" y="2311"/>
                  </a:cubicBezTo>
                  <a:cubicBezTo>
                    <a:pt x="1625" y="2489"/>
                    <a:pt x="1673" y="2834"/>
                    <a:pt x="1506" y="3084"/>
                  </a:cubicBezTo>
                  <a:cubicBezTo>
                    <a:pt x="1389" y="3256"/>
                    <a:pt x="1207" y="3337"/>
                    <a:pt x="1026" y="3337"/>
                  </a:cubicBezTo>
                  <a:cubicBezTo>
                    <a:pt x="767" y="3337"/>
                    <a:pt x="510" y="3171"/>
                    <a:pt x="447" y="2870"/>
                  </a:cubicBezTo>
                  <a:cubicBezTo>
                    <a:pt x="376" y="2492"/>
                    <a:pt x="689" y="2185"/>
                    <a:pt x="1031" y="2185"/>
                  </a:cubicBezTo>
                  <a:close/>
                  <a:moveTo>
                    <a:pt x="4269" y="3025"/>
                  </a:moveTo>
                  <a:cubicBezTo>
                    <a:pt x="4364" y="3073"/>
                    <a:pt x="5435" y="3680"/>
                    <a:pt x="5519" y="3739"/>
                  </a:cubicBezTo>
                  <a:lnTo>
                    <a:pt x="4269" y="4454"/>
                  </a:lnTo>
                  <a:lnTo>
                    <a:pt x="4269" y="3025"/>
                  </a:lnTo>
                  <a:close/>
                  <a:moveTo>
                    <a:pt x="7448" y="3025"/>
                  </a:moveTo>
                  <a:lnTo>
                    <a:pt x="7448" y="4454"/>
                  </a:lnTo>
                  <a:lnTo>
                    <a:pt x="6197" y="3739"/>
                  </a:lnTo>
                  <a:lnTo>
                    <a:pt x="7448" y="3025"/>
                  </a:lnTo>
                  <a:close/>
                  <a:moveTo>
                    <a:pt x="2550" y="2268"/>
                  </a:moveTo>
                  <a:cubicBezTo>
                    <a:pt x="2817" y="2268"/>
                    <a:pt x="3085" y="2336"/>
                    <a:pt x="3328" y="2477"/>
                  </a:cubicBezTo>
                  <a:cubicBezTo>
                    <a:pt x="3697" y="2692"/>
                    <a:pt x="3566" y="2608"/>
                    <a:pt x="3935" y="2811"/>
                  </a:cubicBezTo>
                  <a:lnTo>
                    <a:pt x="3935" y="4644"/>
                  </a:lnTo>
                  <a:lnTo>
                    <a:pt x="2328" y="5573"/>
                  </a:lnTo>
                  <a:lnTo>
                    <a:pt x="1744" y="5240"/>
                  </a:lnTo>
                  <a:cubicBezTo>
                    <a:pt x="1375" y="5037"/>
                    <a:pt x="1125" y="4692"/>
                    <a:pt x="1006" y="4275"/>
                  </a:cubicBezTo>
                  <a:cubicBezTo>
                    <a:pt x="947" y="4085"/>
                    <a:pt x="923" y="3870"/>
                    <a:pt x="959" y="3680"/>
                  </a:cubicBezTo>
                  <a:lnTo>
                    <a:pt x="959" y="3680"/>
                  </a:lnTo>
                  <a:cubicBezTo>
                    <a:pt x="981" y="3681"/>
                    <a:pt x="1003" y="3682"/>
                    <a:pt x="1025" y="3682"/>
                  </a:cubicBezTo>
                  <a:cubicBezTo>
                    <a:pt x="1659" y="3682"/>
                    <a:pt x="2129" y="3028"/>
                    <a:pt x="1875" y="2418"/>
                  </a:cubicBezTo>
                  <a:cubicBezTo>
                    <a:pt x="2090" y="2319"/>
                    <a:pt x="2320" y="2268"/>
                    <a:pt x="2550" y="2268"/>
                  </a:cubicBezTo>
                  <a:close/>
                  <a:moveTo>
                    <a:pt x="9186" y="2275"/>
                  </a:moveTo>
                  <a:cubicBezTo>
                    <a:pt x="10067" y="2275"/>
                    <a:pt x="10781" y="2977"/>
                    <a:pt x="10781" y="3858"/>
                  </a:cubicBezTo>
                  <a:cubicBezTo>
                    <a:pt x="10781" y="4418"/>
                    <a:pt x="10460" y="4954"/>
                    <a:pt x="9972" y="5240"/>
                  </a:cubicBezTo>
                  <a:lnTo>
                    <a:pt x="9400" y="5573"/>
                  </a:lnTo>
                  <a:cubicBezTo>
                    <a:pt x="9186" y="5454"/>
                    <a:pt x="7983" y="4751"/>
                    <a:pt x="7793" y="4644"/>
                  </a:cubicBezTo>
                  <a:lnTo>
                    <a:pt x="7793" y="2834"/>
                  </a:lnTo>
                  <a:cubicBezTo>
                    <a:pt x="8245" y="2596"/>
                    <a:pt x="8567" y="2275"/>
                    <a:pt x="9186" y="2275"/>
                  </a:cubicBezTo>
                  <a:close/>
                  <a:moveTo>
                    <a:pt x="3935" y="5013"/>
                  </a:moveTo>
                  <a:lnTo>
                    <a:pt x="3935" y="6478"/>
                  </a:lnTo>
                  <a:lnTo>
                    <a:pt x="2673" y="5751"/>
                  </a:lnTo>
                  <a:lnTo>
                    <a:pt x="3935" y="5013"/>
                  </a:lnTo>
                  <a:close/>
                  <a:moveTo>
                    <a:pt x="7793" y="5037"/>
                  </a:moveTo>
                  <a:cubicBezTo>
                    <a:pt x="7948" y="5120"/>
                    <a:pt x="8900" y="5668"/>
                    <a:pt x="9055" y="5763"/>
                  </a:cubicBezTo>
                  <a:lnTo>
                    <a:pt x="7793" y="6490"/>
                  </a:lnTo>
                  <a:lnTo>
                    <a:pt x="7793" y="5037"/>
                  </a:lnTo>
                  <a:close/>
                  <a:moveTo>
                    <a:pt x="5852" y="3918"/>
                  </a:moveTo>
                  <a:lnTo>
                    <a:pt x="7448" y="4823"/>
                  </a:lnTo>
                  <a:lnTo>
                    <a:pt x="7448" y="6668"/>
                  </a:lnTo>
                  <a:lnTo>
                    <a:pt x="5852" y="7573"/>
                  </a:lnTo>
                  <a:lnTo>
                    <a:pt x="4257" y="6668"/>
                  </a:lnTo>
                  <a:lnTo>
                    <a:pt x="4257" y="4823"/>
                  </a:lnTo>
                  <a:lnTo>
                    <a:pt x="5852" y="3918"/>
                  </a:lnTo>
                  <a:close/>
                  <a:moveTo>
                    <a:pt x="7448" y="7061"/>
                  </a:moveTo>
                  <a:lnTo>
                    <a:pt x="7448" y="8490"/>
                  </a:lnTo>
                  <a:cubicBezTo>
                    <a:pt x="7352" y="8442"/>
                    <a:pt x="6281" y="7835"/>
                    <a:pt x="6197" y="7776"/>
                  </a:cubicBezTo>
                  <a:lnTo>
                    <a:pt x="7448" y="7061"/>
                  </a:lnTo>
                  <a:close/>
                  <a:moveTo>
                    <a:pt x="4269" y="7073"/>
                  </a:moveTo>
                  <a:lnTo>
                    <a:pt x="5519" y="7787"/>
                  </a:lnTo>
                  <a:lnTo>
                    <a:pt x="4269" y="8502"/>
                  </a:lnTo>
                  <a:lnTo>
                    <a:pt x="4269" y="7073"/>
                  </a:lnTo>
                  <a:close/>
                  <a:moveTo>
                    <a:pt x="9376" y="5954"/>
                  </a:moveTo>
                  <a:lnTo>
                    <a:pt x="9960" y="6287"/>
                  </a:lnTo>
                  <a:cubicBezTo>
                    <a:pt x="10329" y="6490"/>
                    <a:pt x="10579" y="6835"/>
                    <a:pt x="10710" y="7252"/>
                  </a:cubicBezTo>
                  <a:cubicBezTo>
                    <a:pt x="10746" y="7430"/>
                    <a:pt x="10757" y="7609"/>
                    <a:pt x="10757" y="7787"/>
                  </a:cubicBezTo>
                  <a:cubicBezTo>
                    <a:pt x="10736" y="7786"/>
                    <a:pt x="10714" y="7785"/>
                    <a:pt x="10693" y="7785"/>
                  </a:cubicBezTo>
                  <a:cubicBezTo>
                    <a:pt x="10049" y="7785"/>
                    <a:pt x="9612" y="8474"/>
                    <a:pt x="9888" y="9085"/>
                  </a:cubicBezTo>
                  <a:cubicBezTo>
                    <a:pt x="9662" y="9190"/>
                    <a:pt x="9412" y="9249"/>
                    <a:pt x="9161" y="9249"/>
                  </a:cubicBezTo>
                  <a:cubicBezTo>
                    <a:pt x="8898" y="9249"/>
                    <a:pt x="8632" y="9184"/>
                    <a:pt x="8388" y="9038"/>
                  </a:cubicBezTo>
                  <a:cubicBezTo>
                    <a:pt x="8007" y="8811"/>
                    <a:pt x="8138" y="8907"/>
                    <a:pt x="7769" y="8692"/>
                  </a:cubicBezTo>
                  <a:lnTo>
                    <a:pt x="7769" y="6883"/>
                  </a:lnTo>
                  <a:lnTo>
                    <a:pt x="9376" y="5954"/>
                  </a:lnTo>
                  <a:close/>
                  <a:moveTo>
                    <a:pt x="10731" y="8111"/>
                  </a:moveTo>
                  <a:cubicBezTo>
                    <a:pt x="10841" y="8111"/>
                    <a:pt x="10950" y="8142"/>
                    <a:pt x="11043" y="8204"/>
                  </a:cubicBezTo>
                  <a:cubicBezTo>
                    <a:pt x="11484" y="8502"/>
                    <a:pt x="11329" y="9157"/>
                    <a:pt x="10841" y="9264"/>
                  </a:cubicBezTo>
                  <a:cubicBezTo>
                    <a:pt x="10802" y="9271"/>
                    <a:pt x="10764" y="9275"/>
                    <a:pt x="10726" y="9275"/>
                  </a:cubicBezTo>
                  <a:cubicBezTo>
                    <a:pt x="10276" y="9275"/>
                    <a:pt x="9982" y="8767"/>
                    <a:pt x="10246" y="8371"/>
                  </a:cubicBezTo>
                  <a:cubicBezTo>
                    <a:pt x="10358" y="8199"/>
                    <a:pt x="10545" y="8111"/>
                    <a:pt x="10731" y="8111"/>
                  </a:cubicBezTo>
                  <a:close/>
                  <a:moveTo>
                    <a:pt x="5852" y="7978"/>
                  </a:moveTo>
                  <a:cubicBezTo>
                    <a:pt x="6043" y="8097"/>
                    <a:pt x="7233" y="8764"/>
                    <a:pt x="7448" y="8883"/>
                  </a:cubicBezTo>
                  <a:lnTo>
                    <a:pt x="7448" y="9585"/>
                  </a:lnTo>
                  <a:cubicBezTo>
                    <a:pt x="7448" y="10466"/>
                    <a:pt x="6733" y="11181"/>
                    <a:pt x="5852" y="11181"/>
                  </a:cubicBezTo>
                  <a:cubicBezTo>
                    <a:pt x="4971" y="11181"/>
                    <a:pt x="4257" y="10466"/>
                    <a:pt x="4257" y="9585"/>
                  </a:cubicBezTo>
                  <a:lnTo>
                    <a:pt x="4257" y="8883"/>
                  </a:lnTo>
                  <a:lnTo>
                    <a:pt x="5852" y="7978"/>
                  </a:lnTo>
                  <a:close/>
                  <a:moveTo>
                    <a:pt x="5852" y="1"/>
                  </a:moveTo>
                  <a:cubicBezTo>
                    <a:pt x="4792" y="1"/>
                    <a:pt x="3935" y="870"/>
                    <a:pt x="3935" y="1918"/>
                  </a:cubicBezTo>
                  <a:lnTo>
                    <a:pt x="3935" y="2430"/>
                  </a:lnTo>
                  <a:cubicBezTo>
                    <a:pt x="3649" y="2263"/>
                    <a:pt x="3757" y="2322"/>
                    <a:pt x="3483" y="2180"/>
                  </a:cubicBezTo>
                  <a:cubicBezTo>
                    <a:pt x="3183" y="2005"/>
                    <a:pt x="2854" y="1922"/>
                    <a:pt x="2529" y="1922"/>
                  </a:cubicBezTo>
                  <a:cubicBezTo>
                    <a:pt x="2235" y="1922"/>
                    <a:pt x="1945" y="1990"/>
                    <a:pt x="1685" y="2120"/>
                  </a:cubicBezTo>
                  <a:cubicBezTo>
                    <a:pt x="1491" y="1915"/>
                    <a:pt x="1256" y="1827"/>
                    <a:pt x="1027" y="1827"/>
                  </a:cubicBezTo>
                  <a:cubicBezTo>
                    <a:pt x="497" y="1827"/>
                    <a:pt x="0" y="2303"/>
                    <a:pt x="125" y="2918"/>
                  </a:cubicBezTo>
                  <a:cubicBezTo>
                    <a:pt x="185" y="3215"/>
                    <a:pt x="375" y="3454"/>
                    <a:pt x="625" y="3573"/>
                  </a:cubicBezTo>
                  <a:cubicBezTo>
                    <a:pt x="530" y="4335"/>
                    <a:pt x="887" y="5109"/>
                    <a:pt x="1578" y="5501"/>
                  </a:cubicBezTo>
                  <a:cubicBezTo>
                    <a:pt x="1816" y="5644"/>
                    <a:pt x="1744" y="5597"/>
                    <a:pt x="1983" y="5728"/>
                  </a:cubicBezTo>
                  <a:lnTo>
                    <a:pt x="1578" y="5954"/>
                  </a:lnTo>
                  <a:cubicBezTo>
                    <a:pt x="982" y="6299"/>
                    <a:pt x="613" y="6942"/>
                    <a:pt x="613" y="7633"/>
                  </a:cubicBezTo>
                  <a:cubicBezTo>
                    <a:pt x="613" y="8633"/>
                    <a:pt x="1375" y="9466"/>
                    <a:pt x="2375" y="9538"/>
                  </a:cubicBezTo>
                  <a:lnTo>
                    <a:pt x="2387" y="9538"/>
                  </a:lnTo>
                  <a:cubicBezTo>
                    <a:pt x="2471" y="9538"/>
                    <a:pt x="2554" y="9478"/>
                    <a:pt x="2554" y="9395"/>
                  </a:cubicBezTo>
                  <a:cubicBezTo>
                    <a:pt x="2566" y="9300"/>
                    <a:pt x="2495" y="9216"/>
                    <a:pt x="2399" y="9216"/>
                  </a:cubicBezTo>
                  <a:cubicBezTo>
                    <a:pt x="1578" y="9145"/>
                    <a:pt x="959" y="8454"/>
                    <a:pt x="959" y="7633"/>
                  </a:cubicBezTo>
                  <a:cubicBezTo>
                    <a:pt x="959" y="7073"/>
                    <a:pt x="1268" y="6537"/>
                    <a:pt x="1756" y="6252"/>
                  </a:cubicBezTo>
                  <a:lnTo>
                    <a:pt x="2340" y="5918"/>
                  </a:lnTo>
                  <a:lnTo>
                    <a:pt x="3947" y="6847"/>
                  </a:lnTo>
                  <a:lnTo>
                    <a:pt x="3947" y="8657"/>
                  </a:lnTo>
                  <a:cubicBezTo>
                    <a:pt x="3411" y="8954"/>
                    <a:pt x="3280" y="9061"/>
                    <a:pt x="3030" y="9157"/>
                  </a:cubicBezTo>
                  <a:cubicBezTo>
                    <a:pt x="2935" y="9180"/>
                    <a:pt x="2887" y="9276"/>
                    <a:pt x="2911" y="9359"/>
                  </a:cubicBezTo>
                  <a:cubicBezTo>
                    <a:pt x="2932" y="9443"/>
                    <a:pt x="3008" y="9480"/>
                    <a:pt x="3082" y="9480"/>
                  </a:cubicBezTo>
                  <a:cubicBezTo>
                    <a:pt x="3093" y="9480"/>
                    <a:pt x="3103" y="9480"/>
                    <a:pt x="3114" y="9478"/>
                  </a:cubicBezTo>
                  <a:cubicBezTo>
                    <a:pt x="3423" y="9395"/>
                    <a:pt x="3578" y="9252"/>
                    <a:pt x="3947" y="9061"/>
                  </a:cubicBezTo>
                  <a:lnTo>
                    <a:pt x="3947" y="9573"/>
                  </a:lnTo>
                  <a:cubicBezTo>
                    <a:pt x="3947" y="10621"/>
                    <a:pt x="4816" y="11490"/>
                    <a:pt x="5864" y="11490"/>
                  </a:cubicBezTo>
                  <a:cubicBezTo>
                    <a:pt x="6924" y="11490"/>
                    <a:pt x="7793" y="10621"/>
                    <a:pt x="7793" y="9573"/>
                  </a:cubicBezTo>
                  <a:lnTo>
                    <a:pt x="7793" y="9085"/>
                  </a:lnTo>
                  <a:cubicBezTo>
                    <a:pt x="8269" y="9347"/>
                    <a:pt x="8591" y="9585"/>
                    <a:pt x="9186" y="9585"/>
                  </a:cubicBezTo>
                  <a:cubicBezTo>
                    <a:pt x="9495" y="9585"/>
                    <a:pt x="9829" y="9514"/>
                    <a:pt x="10115" y="9359"/>
                  </a:cubicBezTo>
                  <a:cubicBezTo>
                    <a:pt x="10277" y="9521"/>
                    <a:pt x="10500" y="9615"/>
                    <a:pt x="10736" y="9615"/>
                  </a:cubicBezTo>
                  <a:cubicBezTo>
                    <a:pt x="10794" y="9615"/>
                    <a:pt x="10853" y="9609"/>
                    <a:pt x="10912" y="9597"/>
                  </a:cubicBezTo>
                  <a:cubicBezTo>
                    <a:pt x="11781" y="9419"/>
                    <a:pt x="11912" y="8216"/>
                    <a:pt x="11091" y="7847"/>
                  </a:cubicBezTo>
                  <a:cubicBezTo>
                    <a:pt x="11162" y="7121"/>
                    <a:pt x="10805" y="6371"/>
                    <a:pt x="10138" y="5990"/>
                  </a:cubicBezTo>
                  <a:cubicBezTo>
                    <a:pt x="9900" y="5847"/>
                    <a:pt x="9972" y="5894"/>
                    <a:pt x="9734" y="5763"/>
                  </a:cubicBezTo>
                  <a:lnTo>
                    <a:pt x="10138" y="5537"/>
                  </a:lnTo>
                  <a:cubicBezTo>
                    <a:pt x="11067" y="5013"/>
                    <a:pt x="11377" y="3823"/>
                    <a:pt x="10853" y="2906"/>
                  </a:cubicBezTo>
                  <a:cubicBezTo>
                    <a:pt x="10507" y="2311"/>
                    <a:pt x="9876" y="1941"/>
                    <a:pt x="9174" y="1941"/>
                  </a:cubicBezTo>
                  <a:cubicBezTo>
                    <a:pt x="8471" y="1941"/>
                    <a:pt x="8067" y="2311"/>
                    <a:pt x="7769" y="2442"/>
                  </a:cubicBezTo>
                  <a:cubicBezTo>
                    <a:pt x="7757" y="2025"/>
                    <a:pt x="7805" y="1834"/>
                    <a:pt x="7733" y="1525"/>
                  </a:cubicBezTo>
                  <a:cubicBezTo>
                    <a:pt x="7711" y="1438"/>
                    <a:pt x="7640" y="1380"/>
                    <a:pt x="7546" y="1380"/>
                  </a:cubicBezTo>
                  <a:cubicBezTo>
                    <a:pt x="7537" y="1380"/>
                    <a:pt x="7528" y="1381"/>
                    <a:pt x="7519" y="1382"/>
                  </a:cubicBezTo>
                  <a:cubicBezTo>
                    <a:pt x="7436" y="1406"/>
                    <a:pt x="7376" y="1489"/>
                    <a:pt x="7388" y="1596"/>
                  </a:cubicBezTo>
                  <a:cubicBezTo>
                    <a:pt x="7448" y="1858"/>
                    <a:pt x="7412" y="2013"/>
                    <a:pt x="7436" y="2632"/>
                  </a:cubicBezTo>
                  <a:lnTo>
                    <a:pt x="5840" y="3549"/>
                  </a:lnTo>
                  <a:lnTo>
                    <a:pt x="4245" y="2632"/>
                  </a:lnTo>
                  <a:lnTo>
                    <a:pt x="4245" y="1941"/>
                  </a:lnTo>
                  <a:cubicBezTo>
                    <a:pt x="4245" y="1060"/>
                    <a:pt x="4959" y="346"/>
                    <a:pt x="5840" y="346"/>
                  </a:cubicBezTo>
                  <a:cubicBezTo>
                    <a:pt x="6364" y="346"/>
                    <a:pt x="6840" y="596"/>
                    <a:pt x="7150" y="1025"/>
                  </a:cubicBezTo>
                  <a:cubicBezTo>
                    <a:pt x="7186" y="1076"/>
                    <a:pt x="7241" y="1100"/>
                    <a:pt x="7294" y="1100"/>
                  </a:cubicBezTo>
                  <a:cubicBezTo>
                    <a:pt x="7328" y="1100"/>
                    <a:pt x="7360" y="1091"/>
                    <a:pt x="7388" y="1072"/>
                  </a:cubicBezTo>
                  <a:cubicBezTo>
                    <a:pt x="7459" y="1013"/>
                    <a:pt x="7471" y="906"/>
                    <a:pt x="7436" y="834"/>
                  </a:cubicBezTo>
                  <a:cubicBezTo>
                    <a:pt x="7078" y="310"/>
                    <a:pt x="6483" y="1"/>
                    <a:pt x="585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5" name="Google Shape;2096;p41"/>
          <p:cNvSpPr/>
          <p:nvPr/>
        </p:nvSpPr>
        <p:spPr>
          <a:xfrm rot="5400000">
            <a:off x="316802" y="3443503"/>
            <a:ext cx="364856" cy="364296"/>
          </a:xfrm>
          <a:custGeom>
            <a:avLst/>
            <a:gdLst/>
            <a:ahLst/>
            <a:cxnLst/>
            <a:rect l="l" t="t" r="r" b="b"/>
            <a:pathLst>
              <a:path w="26200" h="26161" extrusionOk="0">
                <a:moveTo>
                  <a:pt x="3919" y="1"/>
                </a:moveTo>
                <a:lnTo>
                  <a:pt x="3919" y="7639"/>
                </a:lnTo>
                <a:cubicBezTo>
                  <a:pt x="3919" y="7906"/>
                  <a:pt x="3682" y="8118"/>
                  <a:pt x="3417" y="8118"/>
                </a:cubicBezTo>
                <a:cubicBezTo>
                  <a:pt x="3406" y="8118"/>
                  <a:pt x="3394" y="8118"/>
                  <a:pt x="3382" y="8117"/>
                </a:cubicBezTo>
                <a:cubicBezTo>
                  <a:pt x="3306" y="8112"/>
                  <a:pt x="3229" y="8110"/>
                  <a:pt x="3152" y="8110"/>
                </a:cubicBezTo>
                <a:cubicBezTo>
                  <a:pt x="2884" y="8110"/>
                  <a:pt x="2610" y="8139"/>
                  <a:pt x="2348" y="8216"/>
                </a:cubicBezTo>
                <a:cubicBezTo>
                  <a:pt x="975" y="8594"/>
                  <a:pt x="0" y="9887"/>
                  <a:pt x="60" y="11300"/>
                </a:cubicBezTo>
                <a:cubicBezTo>
                  <a:pt x="120" y="12931"/>
                  <a:pt x="1472" y="14224"/>
                  <a:pt x="3104" y="14224"/>
                </a:cubicBezTo>
                <a:cubicBezTo>
                  <a:pt x="3203" y="14224"/>
                  <a:pt x="3283" y="14224"/>
                  <a:pt x="3382" y="14204"/>
                </a:cubicBezTo>
                <a:cubicBezTo>
                  <a:pt x="3394" y="14203"/>
                  <a:pt x="3406" y="14203"/>
                  <a:pt x="3417" y="14203"/>
                </a:cubicBezTo>
                <a:cubicBezTo>
                  <a:pt x="3682" y="14203"/>
                  <a:pt x="3919" y="14415"/>
                  <a:pt x="3919" y="14681"/>
                </a:cubicBezTo>
                <a:lnTo>
                  <a:pt x="3919" y="22320"/>
                </a:lnTo>
                <a:lnTo>
                  <a:pt x="11538" y="22320"/>
                </a:lnTo>
                <a:cubicBezTo>
                  <a:pt x="11817" y="22320"/>
                  <a:pt x="12035" y="22559"/>
                  <a:pt x="12016" y="22837"/>
                </a:cubicBezTo>
                <a:cubicBezTo>
                  <a:pt x="12016" y="22937"/>
                  <a:pt x="11996" y="23016"/>
                  <a:pt x="11996" y="23116"/>
                </a:cubicBezTo>
                <a:cubicBezTo>
                  <a:pt x="11996" y="24747"/>
                  <a:pt x="13289" y="26100"/>
                  <a:pt x="14920" y="26160"/>
                </a:cubicBezTo>
                <a:cubicBezTo>
                  <a:pt x="14947" y="26160"/>
                  <a:pt x="14975" y="26161"/>
                  <a:pt x="15002" y="26161"/>
                </a:cubicBezTo>
                <a:cubicBezTo>
                  <a:pt x="16363" y="26161"/>
                  <a:pt x="17613" y="25197"/>
                  <a:pt x="17983" y="23852"/>
                </a:cubicBezTo>
                <a:cubicBezTo>
                  <a:pt x="18083" y="23474"/>
                  <a:pt x="18103" y="23136"/>
                  <a:pt x="18083" y="22818"/>
                </a:cubicBezTo>
                <a:cubicBezTo>
                  <a:pt x="18063" y="22539"/>
                  <a:pt x="18282" y="22280"/>
                  <a:pt x="18560" y="22280"/>
                </a:cubicBezTo>
                <a:lnTo>
                  <a:pt x="26199" y="22280"/>
                </a:lnTo>
                <a:lnTo>
                  <a:pt x="2619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734041" y="3528838"/>
            <a:ext cx="35052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05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Электрофизические технологии</a:t>
            </a:r>
          </a:p>
        </p:txBody>
      </p:sp>
      <p:sp>
        <p:nvSpPr>
          <p:cNvPr id="217" name="Google Shape;2096;p41"/>
          <p:cNvSpPr/>
          <p:nvPr/>
        </p:nvSpPr>
        <p:spPr>
          <a:xfrm rot="5400000">
            <a:off x="4727294" y="4258265"/>
            <a:ext cx="364856" cy="364296"/>
          </a:xfrm>
          <a:custGeom>
            <a:avLst/>
            <a:gdLst/>
            <a:ahLst/>
            <a:cxnLst/>
            <a:rect l="l" t="t" r="r" b="b"/>
            <a:pathLst>
              <a:path w="26200" h="26161" extrusionOk="0">
                <a:moveTo>
                  <a:pt x="3919" y="1"/>
                </a:moveTo>
                <a:lnTo>
                  <a:pt x="3919" y="7639"/>
                </a:lnTo>
                <a:cubicBezTo>
                  <a:pt x="3919" y="7906"/>
                  <a:pt x="3682" y="8118"/>
                  <a:pt x="3417" y="8118"/>
                </a:cubicBezTo>
                <a:cubicBezTo>
                  <a:pt x="3406" y="8118"/>
                  <a:pt x="3394" y="8118"/>
                  <a:pt x="3382" y="8117"/>
                </a:cubicBezTo>
                <a:cubicBezTo>
                  <a:pt x="3306" y="8112"/>
                  <a:pt x="3229" y="8110"/>
                  <a:pt x="3152" y="8110"/>
                </a:cubicBezTo>
                <a:cubicBezTo>
                  <a:pt x="2884" y="8110"/>
                  <a:pt x="2610" y="8139"/>
                  <a:pt x="2348" y="8216"/>
                </a:cubicBezTo>
                <a:cubicBezTo>
                  <a:pt x="975" y="8594"/>
                  <a:pt x="0" y="9887"/>
                  <a:pt x="60" y="11300"/>
                </a:cubicBezTo>
                <a:cubicBezTo>
                  <a:pt x="120" y="12931"/>
                  <a:pt x="1472" y="14224"/>
                  <a:pt x="3104" y="14224"/>
                </a:cubicBezTo>
                <a:cubicBezTo>
                  <a:pt x="3203" y="14224"/>
                  <a:pt x="3283" y="14224"/>
                  <a:pt x="3382" y="14204"/>
                </a:cubicBezTo>
                <a:cubicBezTo>
                  <a:pt x="3394" y="14203"/>
                  <a:pt x="3406" y="14203"/>
                  <a:pt x="3417" y="14203"/>
                </a:cubicBezTo>
                <a:cubicBezTo>
                  <a:pt x="3682" y="14203"/>
                  <a:pt x="3919" y="14415"/>
                  <a:pt x="3919" y="14681"/>
                </a:cubicBezTo>
                <a:lnTo>
                  <a:pt x="3919" y="22320"/>
                </a:lnTo>
                <a:lnTo>
                  <a:pt x="11538" y="22320"/>
                </a:lnTo>
                <a:cubicBezTo>
                  <a:pt x="11817" y="22320"/>
                  <a:pt x="12035" y="22559"/>
                  <a:pt x="12016" y="22837"/>
                </a:cubicBezTo>
                <a:cubicBezTo>
                  <a:pt x="12016" y="22937"/>
                  <a:pt x="11996" y="23016"/>
                  <a:pt x="11996" y="23116"/>
                </a:cubicBezTo>
                <a:cubicBezTo>
                  <a:pt x="11996" y="24747"/>
                  <a:pt x="13289" y="26100"/>
                  <a:pt x="14920" y="26160"/>
                </a:cubicBezTo>
                <a:cubicBezTo>
                  <a:pt x="14947" y="26160"/>
                  <a:pt x="14975" y="26161"/>
                  <a:pt x="15002" y="26161"/>
                </a:cubicBezTo>
                <a:cubicBezTo>
                  <a:pt x="16363" y="26161"/>
                  <a:pt x="17613" y="25197"/>
                  <a:pt x="17983" y="23852"/>
                </a:cubicBezTo>
                <a:cubicBezTo>
                  <a:pt x="18083" y="23474"/>
                  <a:pt x="18103" y="23136"/>
                  <a:pt x="18083" y="22818"/>
                </a:cubicBezTo>
                <a:cubicBezTo>
                  <a:pt x="18063" y="22539"/>
                  <a:pt x="18282" y="22280"/>
                  <a:pt x="18560" y="22280"/>
                </a:cubicBezTo>
                <a:lnTo>
                  <a:pt x="26199" y="22280"/>
                </a:lnTo>
                <a:lnTo>
                  <a:pt x="2619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1" name="Прямоугольник 220"/>
          <p:cNvSpPr/>
          <p:nvPr/>
        </p:nvSpPr>
        <p:spPr>
          <a:xfrm>
            <a:off x="5114053" y="4328360"/>
            <a:ext cx="35052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05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Дополнительно: Газодинамическое направление</a:t>
            </a:r>
            <a:endParaRPr lang="ru-RU" sz="1050" dirty="0">
              <a:latin typeface="Rosatom" panose="020B0503040504020204" pitchFamily="34" charset="-52"/>
              <a:ea typeface="Rosatom" panose="020B0503040504020204" pitchFamily="34" charset="-52"/>
              <a:cs typeface="Roboto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4694993" y="1020582"/>
            <a:ext cx="4088532" cy="56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Вычислительный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комплекс  </a:t>
            </a:r>
            <a:r>
              <a:rPr lang="ru-RU" sz="700" dirty="0" err="1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микроЦОД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Для  исследований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по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тематике   НЦ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планируется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создание   вычислительного   центра  с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вычислительной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системой производительностью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(до 5 </a:t>
            </a:r>
            <a:r>
              <a:rPr lang="ru-RU" sz="700" dirty="0" err="1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Пфлопс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).</a:t>
            </a:r>
          </a:p>
        </p:txBody>
      </p:sp>
      <p:sp>
        <p:nvSpPr>
          <p:cNvPr id="211" name="Google Shape;2096;p41"/>
          <p:cNvSpPr/>
          <p:nvPr/>
        </p:nvSpPr>
        <p:spPr>
          <a:xfrm rot="5400000">
            <a:off x="4706339" y="1462339"/>
            <a:ext cx="364856" cy="364296"/>
          </a:xfrm>
          <a:custGeom>
            <a:avLst/>
            <a:gdLst/>
            <a:ahLst/>
            <a:cxnLst/>
            <a:rect l="l" t="t" r="r" b="b"/>
            <a:pathLst>
              <a:path w="26200" h="26161" extrusionOk="0">
                <a:moveTo>
                  <a:pt x="3919" y="1"/>
                </a:moveTo>
                <a:lnTo>
                  <a:pt x="3919" y="7639"/>
                </a:lnTo>
                <a:cubicBezTo>
                  <a:pt x="3919" y="7906"/>
                  <a:pt x="3682" y="8118"/>
                  <a:pt x="3417" y="8118"/>
                </a:cubicBezTo>
                <a:cubicBezTo>
                  <a:pt x="3406" y="8118"/>
                  <a:pt x="3394" y="8118"/>
                  <a:pt x="3382" y="8117"/>
                </a:cubicBezTo>
                <a:cubicBezTo>
                  <a:pt x="3306" y="8112"/>
                  <a:pt x="3229" y="8110"/>
                  <a:pt x="3152" y="8110"/>
                </a:cubicBezTo>
                <a:cubicBezTo>
                  <a:pt x="2884" y="8110"/>
                  <a:pt x="2610" y="8139"/>
                  <a:pt x="2348" y="8216"/>
                </a:cubicBezTo>
                <a:cubicBezTo>
                  <a:pt x="975" y="8594"/>
                  <a:pt x="0" y="9887"/>
                  <a:pt x="60" y="11300"/>
                </a:cubicBezTo>
                <a:cubicBezTo>
                  <a:pt x="120" y="12931"/>
                  <a:pt x="1472" y="14224"/>
                  <a:pt x="3104" y="14224"/>
                </a:cubicBezTo>
                <a:cubicBezTo>
                  <a:pt x="3203" y="14224"/>
                  <a:pt x="3283" y="14224"/>
                  <a:pt x="3382" y="14204"/>
                </a:cubicBezTo>
                <a:cubicBezTo>
                  <a:pt x="3394" y="14203"/>
                  <a:pt x="3406" y="14203"/>
                  <a:pt x="3417" y="14203"/>
                </a:cubicBezTo>
                <a:cubicBezTo>
                  <a:pt x="3682" y="14203"/>
                  <a:pt x="3919" y="14415"/>
                  <a:pt x="3919" y="14681"/>
                </a:cubicBezTo>
                <a:lnTo>
                  <a:pt x="3919" y="22320"/>
                </a:lnTo>
                <a:lnTo>
                  <a:pt x="11538" y="22320"/>
                </a:lnTo>
                <a:cubicBezTo>
                  <a:pt x="11817" y="22320"/>
                  <a:pt x="12035" y="22559"/>
                  <a:pt x="12016" y="22837"/>
                </a:cubicBezTo>
                <a:cubicBezTo>
                  <a:pt x="12016" y="22937"/>
                  <a:pt x="11996" y="23016"/>
                  <a:pt x="11996" y="23116"/>
                </a:cubicBezTo>
                <a:cubicBezTo>
                  <a:pt x="11996" y="24747"/>
                  <a:pt x="13289" y="26100"/>
                  <a:pt x="14920" y="26160"/>
                </a:cubicBezTo>
                <a:cubicBezTo>
                  <a:pt x="14947" y="26160"/>
                  <a:pt x="14975" y="26161"/>
                  <a:pt x="15002" y="26161"/>
                </a:cubicBezTo>
                <a:cubicBezTo>
                  <a:pt x="16363" y="26161"/>
                  <a:pt x="17613" y="25197"/>
                  <a:pt x="17983" y="23852"/>
                </a:cubicBezTo>
                <a:cubicBezTo>
                  <a:pt x="18083" y="23474"/>
                  <a:pt x="18103" y="23136"/>
                  <a:pt x="18083" y="22818"/>
                </a:cubicBezTo>
                <a:cubicBezTo>
                  <a:pt x="18063" y="22539"/>
                  <a:pt x="18282" y="22280"/>
                  <a:pt x="18560" y="22280"/>
                </a:cubicBezTo>
                <a:lnTo>
                  <a:pt x="26199" y="22280"/>
                </a:lnTo>
                <a:lnTo>
                  <a:pt x="26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5" name="Прямоугольник 214"/>
          <p:cNvSpPr/>
          <p:nvPr/>
        </p:nvSpPr>
        <p:spPr>
          <a:xfrm>
            <a:off x="5123578" y="1547674"/>
            <a:ext cx="35052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05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Оптоэлектронные и лазерные системы</a:t>
            </a:r>
          </a:p>
        </p:txBody>
      </p:sp>
      <p:sp>
        <p:nvSpPr>
          <p:cNvPr id="216" name="Прямоугольник 215"/>
          <p:cNvSpPr/>
          <p:nvPr/>
        </p:nvSpPr>
        <p:spPr>
          <a:xfrm>
            <a:off x="4712970" y="1754140"/>
            <a:ext cx="4088532" cy="408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Дифрактометр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рентгеновский  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Bede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Сканирующий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базовый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микроскоп 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Solver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</a:t>
            </a:r>
            <a:r>
              <a:rPr lang="en-US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PRO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Установка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неразрушающего   контроля   паяных   соединений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Филин-273</a:t>
            </a:r>
            <a:r>
              <a:rPr lang="en-US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MF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</a:p>
        </p:txBody>
      </p:sp>
      <p:grpSp>
        <p:nvGrpSpPr>
          <p:cNvPr id="223" name="Google Shape;11123;p72"/>
          <p:cNvGrpSpPr/>
          <p:nvPr/>
        </p:nvGrpSpPr>
        <p:grpSpPr>
          <a:xfrm>
            <a:off x="4847800" y="1596370"/>
            <a:ext cx="161240" cy="156524"/>
            <a:chOff x="5314188" y="3350032"/>
            <a:chExt cx="363752" cy="353113"/>
          </a:xfrm>
        </p:grpSpPr>
        <p:sp>
          <p:nvSpPr>
            <p:cNvPr id="224" name="Google Shape;11124;p72"/>
            <p:cNvSpPr/>
            <p:nvPr/>
          </p:nvSpPr>
          <p:spPr>
            <a:xfrm>
              <a:off x="5314188" y="3350032"/>
              <a:ext cx="363752" cy="353113"/>
            </a:xfrm>
            <a:custGeom>
              <a:avLst/>
              <a:gdLst/>
              <a:ahLst/>
              <a:cxnLst/>
              <a:rect l="l" t="t" r="r" b="b"/>
              <a:pathLst>
                <a:path w="11419" h="11085" extrusionOk="0">
                  <a:moveTo>
                    <a:pt x="8334" y="2667"/>
                  </a:moveTo>
                  <a:cubicBezTo>
                    <a:pt x="8394" y="2667"/>
                    <a:pt x="8453" y="2727"/>
                    <a:pt x="8453" y="2786"/>
                  </a:cubicBezTo>
                  <a:lnTo>
                    <a:pt x="8453" y="2869"/>
                  </a:lnTo>
                  <a:cubicBezTo>
                    <a:pt x="8453" y="2929"/>
                    <a:pt x="8394" y="2988"/>
                    <a:pt x="8334" y="2988"/>
                  </a:cubicBezTo>
                  <a:lnTo>
                    <a:pt x="6846" y="2988"/>
                  </a:lnTo>
                  <a:cubicBezTo>
                    <a:pt x="6787" y="2988"/>
                    <a:pt x="6727" y="2953"/>
                    <a:pt x="6727" y="2869"/>
                  </a:cubicBezTo>
                  <a:lnTo>
                    <a:pt x="6727" y="2786"/>
                  </a:lnTo>
                  <a:cubicBezTo>
                    <a:pt x="6727" y="2727"/>
                    <a:pt x="6787" y="2667"/>
                    <a:pt x="6846" y="2667"/>
                  </a:cubicBezTo>
                  <a:close/>
                  <a:moveTo>
                    <a:pt x="9608" y="3810"/>
                  </a:moveTo>
                  <a:cubicBezTo>
                    <a:pt x="10501" y="3810"/>
                    <a:pt x="10990" y="4858"/>
                    <a:pt x="10442" y="5536"/>
                  </a:cubicBezTo>
                  <a:cubicBezTo>
                    <a:pt x="10406" y="5530"/>
                    <a:pt x="10394" y="5530"/>
                    <a:pt x="10202" y="5530"/>
                  </a:cubicBezTo>
                  <a:cubicBezTo>
                    <a:pt x="10010" y="5530"/>
                    <a:pt x="9638" y="5530"/>
                    <a:pt x="8882" y="5525"/>
                  </a:cubicBezTo>
                  <a:cubicBezTo>
                    <a:pt x="8846" y="5525"/>
                    <a:pt x="8823" y="5525"/>
                    <a:pt x="8799" y="5536"/>
                  </a:cubicBezTo>
                  <a:cubicBezTo>
                    <a:pt x="8239" y="4858"/>
                    <a:pt x="8715" y="3810"/>
                    <a:pt x="9608" y="3810"/>
                  </a:cubicBezTo>
                  <a:close/>
                  <a:moveTo>
                    <a:pt x="4370" y="441"/>
                  </a:moveTo>
                  <a:lnTo>
                    <a:pt x="4953" y="464"/>
                  </a:lnTo>
                  <a:cubicBezTo>
                    <a:pt x="5382" y="464"/>
                    <a:pt x="5739" y="822"/>
                    <a:pt x="5739" y="1250"/>
                  </a:cubicBezTo>
                  <a:lnTo>
                    <a:pt x="5739" y="4941"/>
                  </a:lnTo>
                  <a:cubicBezTo>
                    <a:pt x="5739" y="5370"/>
                    <a:pt x="5382" y="5727"/>
                    <a:pt x="4953" y="5727"/>
                  </a:cubicBezTo>
                  <a:lnTo>
                    <a:pt x="4370" y="5727"/>
                  </a:lnTo>
                  <a:cubicBezTo>
                    <a:pt x="4382" y="5667"/>
                    <a:pt x="4405" y="5620"/>
                    <a:pt x="4405" y="5560"/>
                  </a:cubicBezTo>
                  <a:cubicBezTo>
                    <a:pt x="4393" y="381"/>
                    <a:pt x="4417" y="607"/>
                    <a:pt x="4370" y="441"/>
                  </a:cubicBezTo>
                  <a:close/>
                  <a:moveTo>
                    <a:pt x="10358" y="5870"/>
                  </a:moveTo>
                  <a:cubicBezTo>
                    <a:pt x="10418" y="5870"/>
                    <a:pt x="10478" y="5929"/>
                    <a:pt x="10478" y="5989"/>
                  </a:cubicBezTo>
                  <a:lnTo>
                    <a:pt x="10478" y="6072"/>
                  </a:lnTo>
                  <a:cubicBezTo>
                    <a:pt x="10478" y="6132"/>
                    <a:pt x="10418" y="6191"/>
                    <a:pt x="10358" y="6191"/>
                  </a:cubicBezTo>
                  <a:lnTo>
                    <a:pt x="8870" y="6191"/>
                  </a:lnTo>
                  <a:cubicBezTo>
                    <a:pt x="8811" y="6191"/>
                    <a:pt x="8751" y="6132"/>
                    <a:pt x="8751" y="6072"/>
                  </a:cubicBezTo>
                  <a:lnTo>
                    <a:pt x="8751" y="5989"/>
                  </a:lnTo>
                  <a:cubicBezTo>
                    <a:pt x="8751" y="5929"/>
                    <a:pt x="8811" y="5870"/>
                    <a:pt x="8870" y="5870"/>
                  </a:cubicBezTo>
                  <a:close/>
                  <a:moveTo>
                    <a:pt x="7584" y="0"/>
                  </a:moveTo>
                  <a:cubicBezTo>
                    <a:pt x="6918" y="0"/>
                    <a:pt x="6370" y="643"/>
                    <a:pt x="6370" y="1441"/>
                  </a:cubicBezTo>
                  <a:cubicBezTo>
                    <a:pt x="6370" y="1715"/>
                    <a:pt x="6441" y="2143"/>
                    <a:pt x="6584" y="2441"/>
                  </a:cubicBezTo>
                  <a:cubicBezTo>
                    <a:pt x="6489" y="2512"/>
                    <a:pt x="6406" y="2643"/>
                    <a:pt x="6406" y="2786"/>
                  </a:cubicBezTo>
                  <a:lnTo>
                    <a:pt x="6406" y="2869"/>
                  </a:lnTo>
                  <a:cubicBezTo>
                    <a:pt x="6406" y="3108"/>
                    <a:pt x="6608" y="3322"/>
                    <a:pt x="6858" y="3322"/>
                  </a:cubicBezTo>
                  <a:lnTo>
                    <a:pt x="7441" y="3322"/>
                  </a:lnTo>
                  <a:lnTo>
                    <a:pt x="7441" y="7953"/>
                  </a:lnTo>
                  <a:cubicBezTo>
                    <a:pt x="7441" y="8465"/>
                    <a:pt x="7025" y="8882"/>
                    <a:pt x="6501" y="8882"/>
                  </a:cubicBezTo>
                  <a:lnTo>
                    <a:pt x="5656" y="8882"/>
                  </a:lnTo>
                  <a:cubicBezTo>
                    <a:pt x="5132" y="8882"/>
                    <a:pt x="4715" y="8465"/>
                    <a:pt x="4715" y="7953"/>
                  </a:cubicBezTo>
                  <a:lnTo>
                    <a:pt x="4715" y="6060"/>
                  </a:lnTo>
                  <a:lnTo>
                    <a:pt x="4977" y="6060"/>
                  </a:lnTo>
                  <a:cubicBezTo>
                    <a:pt x="5596" y="6060"/>
                    <a:pt x="6096" y="5548"/>
                    <a:pt x="6096" y="4941"/>
                  </a:cubicBezTo>
                  <a:lnTo>
                    <a:pt x="6096" y="1250"/>
                  </a:lnTo>
                  <a:cubicBezTo>
                    <a:pt x="6096" y="643"/>
                    <a:pt x="5596" y="131"/>
                    <a:pt x="4977" y="131"/>
                  </a:cubicBezTo>
                  <a:lnTo>
                    <a:pt x="4167" y="131"/>
                  </a:lnTo>
                  <a:cubicBezTo>
                    <a:pt x="4060" y="60"/>
                    <a:pt x="3953" y="12"/>
                    <a:pt x="3822" y="12"/>
                  </a:cubicBezTo>
                  <a:lnTo>
                    <a:pt x="2334" y="12"/>
                  </a:lnTo>
                  <a:cubicBezTo>
                    <a:pt x="2250" y="12"/>
                    <a:pt x="2167" y="95"/>
                    <a:pt x="2167" y="179"/>
                  </a:cubicBezTo>
                  <a:cubicBezTo>
                    <a:pt x="2167" y="274"/>
                    <a:pt x="2250" y="345"/>
                    <a:pt x="2334" y="345"/>
                  </a:cubicBezTo>
                  <a:lnTo>
                    <a:pt x="3822" y="345"/>
                  </a:lnTo>
                  <a:cubicBezTo>
                    <a:pt x="4001" y="345"/>
                    <a:pt x="4120" y="488"/>
                    <a:pt x="4120" y="643"/>
                  </a:cubicBezTo>
                  <a:cubicBezTo>
                    <a:pt x="4108" y="6108"/>
                    <a:pt x="4143" y="5596"/>
                    <a:pt x="4072" y="5715"/>
                  </a:cubicBezTo>
                  <a:cubicBezTo>
                    <a:pt x="4012" y="5822"/>
                    <a:pt x="3917" y="5882"/>
                    <a:pt x="3822" y="5882"/>
                  </a:cubicBezTo>
                  <a:lnTo>
                    <a:pt x="1107" y="5882"/>
                  </a:lnTo>
                  <a:cubicBezTo>
                    <a:pt x="679" y="5882"/>
                    <a:pt x="322" y="5525"/>
                    <a:pt x="322" y="5096"/>
                  </a:cubicBezTo>
                  <a:lnTo>
                    <a:pt x="322" y="1167"/>
                  </a:lnTo>
                  <a:cubicBezTo>
                    <a:pt x="322" y="726"/>
                    <a:pt x="679" y="369"/>
                    <a:pt x="1107" y="369"/>
                  </a:cubicBezTo>
                  <a:lnTo>
                    <a:pt x="1524" y="369"/>
                  </a:lnTo>
                  <a:cubicBezTo>
                    <a:pt x="1619" y="369"/>
                    <a:pt x="1691" y="298"/>
                    <a:pt x="1691" y="214"/>
                  </a:cubicBezTo>
                  <a:cubicBezTo>
                    <a:pt x="1691" y="119"/>
                    <a:pt x="1619" y="48"/>
                    <a:pt x="1524" y="48"/>
                  </a:cubicBezTo>
                  <a:lnTo>
                    <a:pt x="1107" y="48"/>
                  </a:lnTo>
                  <a:cubicBezTo>
                    <a:pt x="500" y="48"/>
                    <a:pt x="0" y="548"/>
                    <a:pt x="0" y="1167"/>
                  </a:cubicBezTo>
                  <a:lnTo>
                    <a:pt x="0" y="5108"/>
                  </a:lnTo>
                  <a:cubicBezTo>
                    <a:pt x="0" y="5715"/>
                    <a:pt x="500" y="6227"/>
                    <a:pt x="1107" y="6227"/>
                  </a:cubicBezTo>
                  <a:lnTo>
                    <a:pt x="2048" y="6227"/>
                  </a:lnTo>
                  <a:lnTo>
                    <a:pt x="2048" y="9275"/>
                  </a:lnTo>
                  <a:cubicBezTo>
                    <a:pt x="2048" y="10275"/>
                    <a:pt x="2869" y="11085"/>
                    <a:pt x="3870" y="11085"/>
                  </a:cubicBezTo>
                  <a:lnTo>
                    <a:pt x="7977" y="11085"/>
                  </a:lnTo>
                  <a:cubicBezTo>
                    <a:pt x="8965" y="11085"/>
                    <a:pt x="9787" y="10275"/>
                    <a:pt x="9787" y="9275"/>
                  </a:cubicBezTo>
                  <a:lnTo>
                    <a:pt x="9787" y="6548"/>
                  </a:lnTo>
                  <a:lnTo>
                    <a:pt x="10370" y="6548"/>
                  </a:lnTo>
                  <a:cubicBezTo>
                    <a:pt x="10609" y="6548"/>
                    <a:pt x="10811" y="6358"/>
                    <a:pt x="10811" y="6108"/>
                  </a:cubicBezTo>
                  <a:cubicBezTo>
                    <a:pt x="10811" y="6048"/>
                    <a:pt x="10847" y="5929"/>
                    <a:pt x="10728" y="5763"/>
                  </a:cubicBezTo>
                  <a:cubicBezTo>
                    <a:pt x="11418" y="4810"/>
                    <a:pt x="10763" y="3500"/>
                    <a:pt x="9608" y="3500"/>
                  </a:cubicBezTo>
                  <a:cubicBezTo>
                    <a:pt x="8465" y="3500"/>
                    <a:pt x="7811" y="4810"/>
                    <a:pt x="8525" y="5727"/>
                  </a:cubicBezTo>
                  <a:cubicBezTo>
                    <a:pt x="8406" y="5894"/>
                    <a:pt x="8442" y="6025"/>
                    <a:pt x="8442" y="6072"/>
                  </a:cubicBezTo>
                  <a:cubicBezTo>
                    <a:pt x="8442" y="6310"/>
                    <a:pt x="8632" y="6525"/>
                    <a:pt x="8882" y="6525"/>
                  </a:cubicBezTo>
                  <a:lnTo>
                    <a:pt x="9466" y="6525"/>
                  </a:lnTo>
                  <a:lnTo>
                    <a:pt x="9466" y="9239"/>
                  </a:lnTo>
                  <a:cubicBezTo>
                    <a:pt x="9466" y="10061"/>
                    <a:pt x="8799" y="10728"/>
                    <a:pt x="7977" y="10728"/>
                  </a:cubicBezTo>
                  <a:lnTo>
                    <a:pt x="3858" y="10728"/>
                  </a:lnTo>
                  <a:cubicBezTo>
                    <a:pt x="3036" y="10728"/>
                    <a:pt x="2369" y="10061"/>
                    <a:pt x="2369" y="9239"/>
                  </a:cubicBezTo>
                  <a:lnTo>
                    <a:pt x="2369" y="6191"/>
                  </a:lnTo>
                  <a:lnTo>
                    <a:pt x="3810" y="6191"/>
                  </a:lnTo>
                  <a:cubicBezTo>
                    <a:pt x="3941" y="6191"/>
                    <a:pt x="4060" y="6132"/>
                    <a:pt x="4155" y="6072"/>
                  </a:cubicBezTo>
                  <a:lnTo>
                    <a:pt x="4370" y="6072"/>
                  </a:lnTo>
                  <a:lnTo>
                    <a:pt x="4370" y="7965"/>
                  </a:lnTo>
                  <a:cubicBezTo>
                    <a:pt x="4370" y="8668"/>
                    <a:pt x="4941" y="9227"/>
                    <a:pt x="5644" y="9227"/>
                  </a:cubicBezTo>
                  <a:lnTo>
                    <a:pt x="6489" y="9227"/>
                  </a:lnTo>
                  <a:cubicBezTo>
                    <a:pt x="7191" y="9227"/>
                    <a:pt x="7751" y="8668"/>
                    <a:pt x="7751" y="7965"/>
                  </a:cubicBezTo>
                  <a:lnTo>
                    <a:pt x="7751" y="3334"/>
                  </a:lnTo>
                  <a:lnTo>
                    <a:pt x="8334" y="3334"/>
                  </a:lnTo>
                  <a:cubicBezTo>
                    <a:pt x="8573" y="3334"/>
                    <a:pt x="8775" y="3143"/>
                    <a:pt x="8775" y="2893"/>
                  </a:cubicBezTo>
                  <a:lnTo>
                    <a:pt x="8775" y="2798"/>
                  </a:lnTo>
                  <a:cubicBezTo>
                    <a:pt x="8775" y="2667"/>
                    <a:pt x="8704" y="2548"/>
                    <a:pt x="8596" y="2453"/>
                  </a:cubicBezTo>
                  <a:cubicBezTo>
                    <a:pt x="8692" y="2262"/>
                    <a:pt x="8751" y="2036"/>
                    <a:pt x="8763" y="1905"/>
                  </a:cubicBezTo>
                  <a:cubicBezTo>
                    <a:pt x="8775" y="1810"/>
                    <a:pt x="8715" y="1726"/>
                    <a:pt x="8632" y="1715"/>
                  </a:cubicBezTo>
                  <a:cubicBezTo>
                    <a:pt x="8622" y="1713"/>
                    <a:pt x="8613" y="1713"/>
                    <a:pt x="8604" y="1713"/>
                  </a:cubicBezTo>
                  <a:cubicBezTo>
                    <a:pt x="8521" y="1713"/>
                    <a:pt x="8452" y="1760"/>
                    <a:pt x="8442" y="1845"/>
                  </a:cubicBezTo>
                  <a:cubicBezTo>
                    <a:pt x="8394" y="2048"/>
                    <a:pt x="8346" y="2238"/>
                    <a:pt x="8275" y="2346"/>
                  </a:cubicBezTo>
                  <a:lnTo>
                    <a:pt x="6870" y="2346"/>
                  </a:lnTo>
                  <a:cubicBezTo>
                    <a:pt x="6751" y="2143"/>
                    <a:pt x="6679" y="1726"/>
                    <a:pt x="6679" y="1441"/>
                  </a:cubicBezTo>
                  <a:cubicBezTo>
                    <a:pt x="6679" y="833"/>
                    <a:pt x="7084" y="321"/>
                    <a:pt x="7584" y="321"/>
                  </a:cubicBezTo>
                  <a:cubicBezTo>
                    <a:pt x="7989" y="321"/>
                    <a:pt x="8346" y="655"/>
                    <a:pt x="8453" y="1131"/>
                  </a:cubicBezTo>
                  <a:cubicBezTo>
                    <a:pt x="8464" y="1202"/>
                    <a:pt x="8534" y="1255"/>
                    <a:pt x="8606" y="1255"/>
                  </a:cubicBezTo>
                  <a:cubicBezTo>
                    <a:pt x="8619" y="1255"/>
                    <a:pt x="8631" y="1254"/>
                    <a:pt x="8644" y="1250"/>
                  </a:cubicBezTo>
                  <a:cubicBezTo>
                    <a:pt x="8727" y="1238"/>
                    <a:pt x="8799" y="1143"/>
                    <a:pt x="8763" y="1060"/>
                  </a:cubicBezTo>
                  <a:cubicBezTo>
                    <a:pt x="8608" y="429"/>
                    <a:pt x="8132" y="0"/>
                    <a:pt x="75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11125;p72"/>
            <p:cNvSpPr/>
            <p:nvPr/>
          </p:nvSpPr>
          <p:spPr>
            <a:xfrm>
              <a:off x="5615313" y="3481243"/>
              <a:ext cx="10289" cy="26567"/>
            </a:xfrm>
            <a:custGeom>
              <a:avLst/>
              <a:gdLst/>
              <a:ahLst/>
              <a:cxnLst/>
              <a:rect l="l" t="t" r="r" b="b"/>
              <a:pathLst>
                <a:path w="323" h="834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679"/>
                  </a:lnTo>
                  <a:cubicBezTo>
                    <a:pt x="13" y="763"/>
                    <a:pt x="84" y="834"/>
                    <a:pt x="155" y="834"/>
                  </a:cubicBezTo>
                  <a:cubicBezTo>
                    <a:pt x="251" y="834"/>
                    <a:pt x="322" y="763"/>
                    <a:pt x="322" y="679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6" name="Google Shape;13282;p75"/>
          <p:cNvGrpSpPr/>
          <p:nvPr/>
        </p:nvGrpSpPr>
        <p:grpSpPr>
          <a:xfrm>
            <a:off x="451913" y="3570900"/>
            <a:ext cx="161240" cy="169792"/>
            <a:chOff x="862283" y="4274771"/>
            <a:chExt cx="341204" cy="359301"/>
          </a:xfrm>
        </p:grpSpPr>
        <p:sp>
          <p:nvSpPr>
            <p:cNvPr id="227" name="Google Shape;13283;p75"/>
            <p:cNvSpPr/>
            <p:nvPr/>
          </p:nvSpPr>
          <p:spPr>
            <a:xfrm>
              <a:off x="1100089" y="4490790"/>
              <a:ext cx="24267" cy="17366"/>
            </a:xfrm>
            <a:custGeom>
              <a:avLst/>
              <a:gdLst/>
              <a:ahLst/>
              <a:cxnLst/>
              <a:rect l="l" t="t" r="r" b="b"/>
              <a:pathLst>
                <a:path w="763" h="546" extrusionOk="0">
                  <a:moveTo>
                    <a:pt x="561" y="0"/>
                  </a:moveTo>
                  <a:cubicBezTo>
                    <a:pt x="536" y="0"/>
                    <a:pt x="510" y="7"/>
                    <a:pt x="489" y="22"/>
                  </a:cubicBezTo>
                  <a:lnTo>
                    <a:pt x="108" y="224"/>
                  </a:lnTo>
                  <a:cubicBezTo>
                    <a:pt x="24" y="272"/>
                    <a:pt x="0" y="379"/>
                    <a:pt x="48" y="450"/>
                  </a:cubicBezTo>
                  <a:cubicBezTo>
                    <a:pt x="72" y="510"/>
                    <a:pt x="131" y="545"/>
                    <a:pt x="191" y="545"/>
                  </a:cubicBezTo>
                  <a:cubicBezTo>
                    <a:pt x="227" y="545"/>
                    <a:pt x="250" y="545"/>
                    <a:pt x="262" y="522"/>
                  </a:cubicBezTo>
                  <a:lnTo>
                    <a:pt x="655" y="319"/>
                  </a:lnTo>
                  <a:cubicBezTo>
                    <a:pt x="727" y="272"/>
                    <a:pt x="762" y="164"/>
                    <a:pt x="715" y="93"/>
                  </a:cubicBezTo>
                  <a:cubicBezTo>
                    <a:pt x="682" y="35"/>
                    <a:pt x="620" y="0"/>
                    <a:pt x="5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13284;p75"/>
            <p:cNvSpPr/>
            <p:nvPr/>
          </p:nvSpPr>
          <p:spPr>
            <a:xfrm>
              <a:off x="1100089" y="4476001"/>
              <a:ext cx="24267" cy="17397"/>
            </a:xfrm>
            <a:custGeom>
              <a:avLst/>
              <a:gdLst/>
              <a:ahLst/>
              <a:cxnLst/>
              <a:rect l="l" t="t" r="r" b="b"/>
              <a:pathLst>
                <a:path w="763" h="547" extrusionOk="0">
                  <a:moveTo>
                    <a:pt x="561" y="1"/>
                  </a:moveTo>
                  <a:cubicBezTo>
                    <a:pt x="536" y="1"/>
                    <a:pt x="510" y="8"/>
                    <a:pt x="489" y="22"/>
                  </a:cubicBezTo>
                  <a:lnTo>
                    <a:pt x="108" y="236"/>
                  </a:lnTo>
                  <a:cubicBezTo>
                    <a:pt x="24" y="272"/>
                    <a:pt x="0" y="379"/>
                    <a:pt x="48" y="451"/>
                  </a:cubicBezTo>
                  <a:cubicBezTo>
                    <a:pt x="72" y="510"/>
                    <a:pt x="131" y="546"/>
                    <a:pt x="191" y="546"/>
                  </a:cubicBezTo>
                  <a:cubicBezTo>
                    <a:pt x="227" y="546"/>
                    <a:pt x="250" y="546"/>
                    <a:pt x="262" y="534"/>
                  </a:cubicBezTo>
                  <a:lnTo>
                    <a:pt x="655" y="320"/>
                  </a:lnTo>
                  <a:cubicBezTo>
                    <a:pt x="727" y="272"/>
                    <a:pt x="762" y="177"/>
                    <a:pt x="715" y="94"/>
                  </a:cubicBezTo>
                  <a:cubicBezTo>
                    <a:pt x="682" y="36"/>
                    <a:pt x="620" y="1"/>
                    <a:pt x="56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13285;p75"/>
            <p:cNvSpPr/>
            <p:nvPr/>
          </p:nvSpPr>
          <p:spPr>
            <a:xfrm>
              <a:off x="862283" y="4274771"/>
              <a:ext cx="341204" cy="359301"/>
            </a:xfrm>
            <a:custGeom>
              <a:avLst/>
              <a:gdLst/>
              <a:ahLst/>
              <a:cxnLst/>
              <a:rect l="l" t="t" r="r" b="b"/>
              <a:pathLst>
                <a:path w="10728" h="11297" extrusionOk="0">
                  <a:moveTo>
                    <a:pt x="5203" y="444"/>
                  </a:moveTo>
                  <a:lnTo>
                    <a:pt x="5203" y="2194"/>
                  </a:lnTo>
                  <a:lnTo>
                    <a:pt x="2084" y="3920"/>
                  </a:lnTo>
                  <a:lnTo>
                    <a:pt x="512" y="3051"/>
                  </a:lnTo>
                  <a:lnTo>
                    <a:pt x="5203" y="444"/>
                  </a:lnTo>
                  <a:close/>
                  <a:moveTo>
                    <a:pt x="5537" y="444"/>
                  </a:moveTo>
                  <a:lnTo>
                    <a:pt x="10228" y="3051"/>
                  </a:lnTo>
                  <a:lnTo>
                    <a:pt x="8656" y="3920"/>
                  </a:lnTo>
                  <a:lnTo>
                    <a:pt x="5537" y="2194"/>
                  </a:lnTo>
                  <a:lnTo>
                    <a:pt x="5537" y="444"/>
                  </a:lnTo>
                  <a:close/>
                  <a:moveTo>
                    <a:pt x="5382" y="2480"/>
                  </a:moveTo>
                  <a:lnTo>
                    <a:pt x="8311" y="4099"/>
                  </a:lnTo>
                  <a:lnTo>
                    <a:pt x="5382" y="5730"/>
                  </a:lnTo>
                  <a:lnTo>
                    <a:pt x="2441" y="4099"/>
                  </a:lnTo>
                  <a:lnTo>
                    <a:pt x="5382" y="2480"/>
                  </a:lnTo>
                  <a:close/>
                  <a:moveTo>
                    <a:pt x="346" y="3325"/>
                  </a:moveTo>
                  <a:lnTo>
                    <a:pt x="1941" y="4206"/>
                  </a:lnTo>
                  <a:lnTo>
                    <a:pt x="1941" y="7278"/>
                  </a:lnTo>
                  <a:lnTo>
                    <a:pt x="346" y="7992"/>
                  </a:lnTo>
                  <a:lnTo>
                    <a:pt x="346" y="3325"/>
                  </a:lnTo>
                  <a:close/>
                  <a:moveTo>
                    <a:pt x="2262" y="4385"/>
                  </a:moveTo>
                  <a:lnTo>
                    <a:pt x="3477" y="5051"/>
                  </a:lnTo>
                  <a:lnTo>
                    <a:pt x="5215" y="6028"/>
                  </a:lnTo>
                  <a:lnTo>
                    <a:pt x="5215" y="8921"/>
                  </a:lnTo>
                  <a:lnTo>
                    <a:pt x="2262" y="7290"/>
                  </a:lnTo>
                  <a:lnTo>
                    <a:pt x="2262" y="4385"/>
                  </a:lnTo>
                  <a:close/>
                  <a:moveTo>
                    <a:pt x="8489" y="4385"/>
                  </a:moveTo>
                  <a:lnTo>
                    <a:pt x="8489" y="7290"/>
                  </a:lnTo>
                  <a:lnTo>
                    <a:pt x="5537" y="8921"/>
                  </a:lnTo>
                  <a:lnTo>
                    <a:pt x="5537" y="6028"/>
                  </a:lnTo>
                  <a:lnTo>
                    <a:pt x="8489" y="4385"/>
                  </a:lnTo>
                  <a:close/>
                  <a:moveTo>
                    <a:pt x="5374" y="0"/>
                  </a:moveTo>
                  <a:cubicBezTo>
                    <a:pt x="5346" y="0"/>
                    <a:pt x="5316" y="9"/>
                    <a:pt x="5287" y="27"/>
                  </a:cubicBezTo>
                  <a:lnTo>
                    <a:pt x="96" y="2896"/>
                  </a:lnTo>
                  <a:cubicBezTo>
                    <a:pt x="36" y="2932"/>
                    <a:pt x="0" y="2992"/>
                    <a:pt x="0" y="3051"/>
                  </a:cubicBezTo>
                  <a:lnTo>
                    <a:pt x="0" y="8242"/>
                  </a:lnTo>
                  <a:cubicBezTo>
                    <a:pt x="0" y="8302"/>
                    <a:pt x="36" y="8361"/>
                    <a:pt x="96" y="8385"/>
                  </a:cubicBezTo>
                  <a:lnTo>
                    <a:pt x="2382" y="9659"/>
                  </a:lnTo>
                  <a:cubicBezTo>
                    <a:pt x="2407" y="9670"/>
                    <a:pt x="2434" y="9676"/>
                    <a:pt x="2461" y="9676"/>
                  </a:cubicBezTo>
                  <a:cubicBezTo>
                    <a:pt x="2519" y="9676"/>
                    <a:pt x="2575" y="9649"/>
                    <a:pt x="2608" y="9600"/>
                  </a:cubicBezTo>
                  <a:cubicBezTo>
                    <a:pt x="2655" y="9516"/>
                    <a:pt x="2620" y="9421"/>
                    <a:pt x="2548" y="9373"/>
                  </a:cubicBezTo>
                  <a:lnTo>
                    <a:pt x="548" y="8266"/>
                  </a:lnTo>
                  <a:lnTo>
                    <a:pt x="2096" y="7587"/>
                  </a:lnTo>
                  <a:lnTo>
                    <a:pt x="5227" y="9314"/>
                  </a:lnTo>
                  <a:lnTo>
                    <a:pt x="5227" y="10862"/>
                  </a:lnTo>
                  <a:lnTo>
                    <a:pt x="3215" y="9742"/>
                  </a:lnTo>
                  <a:cubicBezTo>
                    <a:pt x="3193" y="9727"/>
                    <a:pt x="3167" y="9721"/>
                    <a:pt x="3140" y="9721"/>
                  </a:cubicBezTo>
                  <a:cubicBezTo>
                    <a:pt x="3082" y="9721"/>
                    <a:pt x="3021" y="9753"/>
                    <a:pt x="2989" y="9802"/>
                  </a:cubicBezTo>
                  <a:cubicBezTo>
                    <a:pt x="2953" y="9873"/>
                    <a:pt x="2977" y="9981"/>
                    <a:pt x="3060" y="10028"/>
                  </a:cubicBezTo>
                  <a:lnTo>
                    <a:pt x="5299" y="11278"/>
                  </a:lnTo>
                  <a:cubicBezTo>
                    <a:pt x="5322" y="11290"/>
                    <a:pt x="5349" y="11296"/>
                    <a:pt x="5377" y="11296"/>
                  </a:cubicBezTo>
                  <a:cubicBezTo>
                    <a:pt x="5406" y="11296"/>
                    <a:pt x="5435" y="11290"/>
                    <a:pt x="5465" y="11278"/>
                  </a:cubicBezTo>
                  <a:lnTo>
                    <a:pt x="7835" y="9969"/>
                  </a:lnTo>
                  <a:cubicBezTo>
                    <a:pt x="7906" y="9921"/>
                    <a:pt x="7930" y="9814"/>
                    <a:pt x="7894" y="9742"/>
                  </a:cubicBezTo>
                  <a:cubicBezTo>
                    <a:pt x="7861" y="9693"/>
                    <a:pt x="7801" y="9661"/>
                    <a:pt x="7743" y="9661"/>
                  </a:cubicBezTo>
                  <a:cubicBezTo>
                    <a:pt x="7716" y="9661"/>
                    <a:pt x="7690" y="9668"/>
                    <a:pt x="7668" y="9683"/>
                  </a:cubicBezTo>
                  <a:lnTo>
                    <a:pt x="5561" y="10862"/>
                  </a:lnTo>
                  <a:lnTo>
                    <a:pt x="5561" y="9314"/>
                  </a:lnTo>
                  <a:lnTo>
                    <a:pt x="8680" y="7587"/>
                  </a:lnTo>
                  <a:lnTo>
                    <a:pt x="10228" y="8266"/>
                  </a:lnTo>
                  <a:lnTo>
                    <a:pt x="8335" y="9314"/>
                  </a:lnTo>
                  <a:cubicBezTo>
                    <a:pt x="8263" y="9361"/>
                    <a:pt x="8239" y="9457"/>
                    <a:pt x="8275" y="9540"/>
                  </a:cubicBezTo>
                  <a:cubicBezTo>
                    <a:pt x="8311" y="9600"/>
                    <a:pt x="8370" y="9623"/>
                    <a:pt x="8430" y="9623"/>
                  </a:cubicBezTo>
                  <a:cubicBezTo>
                    <a:pt x="8454" y="9623"/>
                    <a:pt x="8489" y="9623"/>
                    <a:pt x="8501" y="9611"/>
                  </a:cubicBezTo>
                  <a:lnTo>
                    <a:pt x="10680" y="8409"/>
                  </a:lnTo>
                  <a:cubicBezTo>
                    <a:pt x="10680" y="8373"/>
                    <a:pt x="10692" y="8349"/>
                    <a:pt x="10704" y="8326"/>
                  </a:cubicBezTo>
                  <a:cubicBezTo>
                    <a:pt x="10716" y="8302"/>
                    <a:pt x="10728" y="8266"/>
                    <a:pt x="10728" y="8242"/>
                  </a:cubicBezTo>
                  <a:lnTo>
                    <a:pt x="10728" y="6778"/>
                  </a:lnTo>
                  <a:cubicBezTo>
                    <a:pt x="10728" y="6694"/>
                    <a:pt x="10656" y="6623"/>
                    <a:pt x="10573" y="6623"/>
                  </a:cubicBezTo>
                  <a:cubicBezTo>
                    <a:pt x="10478" y="6623"/>
                    <a:pt x="10406" y="6694"/>
                    <a:pt x="10406" y="6778"/>
                  </a:cubicBezTo>
                  <a:lnTo>
                    <a:pt x="10406" y="7992"/>
                  </a:lnTo>
                  <a:lnTo>
                    <a:pt x="8811" y="7278"/>
                  </a:lnTo>
                  <a:lnTo>
                    <a:pt x="8811" y="4206"/>
                  </a:lnTo>
                  <a:lnTo>
                    <a:pt x="10406" y="3325"/>
                  </a:lnTo>
                  <a:lnTo>
                    <a:pt x="10406" y="6063"/>
                  </a:lnTo>
                  <a:cubicBezTo>
                    <a:pt x="10406" y="6159"/>
                    <a:pt x="10478" y="6230"/>
                    <a:pt x="10573" y="6230"/>
                  </a:cubicBezTo>
                  <a:cubicBezTo>
                    <a:pt x="10656" y="6230"/>
                    <a:pt x="10728" y="6159"/>
                    <a:pt x="10728" y="6063"/>
                  </a:cubicBezTo>
                  <a:lnTo>
                    <a:pt x="10728" y="3051"/>
                  </a:lnTo>
                  <a:cubicBezTo>
                    <a:pt x="10728" y="2992"/>
                    <a:pt x="10704" y="2932"/>
                    <a:pt x="10644" y="2896"/>
                  </a:cubicBezTo>
                  <a:lnTo>
                    <a:pt x="5453" y="27"/>
                  </a:lnTo>
                  <a:cubicBezTo>
                    <a:pt x="5430" y="9"/>
                    <a:pt x="5403" y="0"/>
                    <a:pt x="537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796154" y="4622750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Комплекс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РГК, действующие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установки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ИГУР-3.5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,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ЛИУ-2,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БИМ234.3000М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,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ЛИУ-20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Приборы и системы.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Оборудование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для   производства   и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исследования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  светочувствительных  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ВВ.</a:t>
            </a:r>
          </a:p>
        </p:txBody>
      </p:sp>
      <p:sp>
        <p:nvSpPr>
          <p:cNvPr id="230" name="Google Shape;2096;p41"/>
          <p:cNvSpPr/>
          <p:nvPr/>
        </p:nvSpPr>
        <p:spPr>
          <a:xfrm rot="5400000">
            <a:off x="4657882" y="745622"/>
            <a:ext cx="364856" cy="364296"/>
          </a:xfrm>
          <a:custGeom>
            <a:avLst/>
            <a:gdLst/>
            <a:ahLst/>
            <a:cxnLst/>
            <a:rect l="l" t="t" r="r" b="b"/>
            <a:pathLst>
              <a:path w="26200" h="26161" extrusionOk="0">
                <a:moveTo>
                  <a:pt x="3919" y="1"/>
                </a:moveTo>
                <a:lnTo>
                  <a:pt x="3919" y="7639"/>
                </a:lnTo>
                <a:cubicBezTo>
                  <a:pt x="3919" y="7906"/>
                  <a:pt x="3682" y="8118"/>
                  <a:pt x="3417" y="8118"/>
                </a:cubicBezTo>
                <a:cubicBezTo>
                  <a:pt x="3406" y="8118"/>
                  <a:pt x="3394" y="8118"/>
                  <a:pt x="3382" y="8117"/>
                </a:cubicBezTo>
                <a:cubicBezTo>
                  <a:pt x="3306" y="8112"/>
                  <a:pt x="3229" y="8110"/>
                  <a:pt x="3152" y="8110"/>
                </a:cubicBezTo>
                <a:cubicBezTo>
                  <a:pt x="2884" y="8110"/>
                  <a:pt x="2610" y="8139"/>
                  <a:pt x="2348" y="8216"/>
                </a:cubicBezTo>
                <a:cubicBezTo>
                  <a:pt x="975" y="8594"/>
                  <a:pt x="0" y="9887"/>
                  <a:pt x="60" y="11300"/>
                </a:cubicBezTo>
                <a:cubicBezTo>
                  <a:pt x="120" y="12931"/>
                  <a:pt x="1472" y="14224"/>
                  <a:pt x="3104" y="14224"/>
                </a:cubicBezTo>
                <a:cubicBezTo>
                  <a:pt x="3203" y="14224"/>
                  <a:pt x="3283" y="14224"/>
                  <a:pt x="3382" y="14204"/>
                </a:cubicBezTo>
                <a:cubicBezTo>
                  <a:pt x="3394" y="14203"/>
                  <a:pt x="3406" y="14203"/>
                  <a:pt x="3417" y="14203"/>
                </a:cubicBezTo>
                <a:cubicBezTo>
                  <a:pt x="3682" y="14203"/>
                  <a:pt x="3919" y="14415"/>
                  <a:pt x="3919" y="14681"/>
                </a:cubicBezTo>
                <a:lnTo>
                  <a:pt x="3919" y="22320"/>
                </a:lnTo>
                <a:lnTo>
                  <a:pt x="11538" y="22320"/>
                </a:lnTo>
                <a:cubicBezTo>
                  <a:pt x="11817" y="22320"/>
                  <a:pt x="12035" y="22559"/>
                  <a:pt x="12016" y="22837"/>
                </a:cubicBezTo>
                <a:cubicBezTo>
                  <a:pt x="12016" y="22937"/>
                  <a:pt x="11996" y="23016"/>
                  <a:pt x="11996" y="23116"/>
                </a:cubicBezTo>
                <a:cubicBezTo>
                  <a:pt x="11996" y="24747"/>
                  <a:pt x="13289" y="26100"/>
                  <a:pt x="14920" y="26160"/>
                </a:cubicBezTo>
                <a:cubicBezTo>
                  <a:pt x="14947" y="26160"/>
                  <a:pt x="14975" y="26161"/>
                  <a:pt x="15002" y="26161"/>
                </a:cubicBezTo>
                <a:cubicBezTo>
                  <a:pt x="16363" y="26161"/>
                  <a:pt x="17613" y="25197"/>
                  <a:pt x="17983" y="23852"/>
                </a:cubicBezTo>
                <a:cubicBezTo>
                  <a:pt x="18083" y="23474"/>
                  <a:pt x="18103" y="23136"/>
                  <a:pt x="18083" y="22818"/>
                </a:cubicBezTo>
                <a:cubicBezTo>
                  <a:pt x="18063" y="22539"/>
                  <a:pt x="18282" y="22280"/>
                  <a:pt x="18560" y="22280"/>
                </a:cubicBezTo>
                <a:lnTo>
                  <a:pt x="26199" y="22280"/>
                </a:lnTo>
                <a:lnTo>
                  <a:pt x="2619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4" name="Прямоугольник 233"/>
          <p:cNvSpPr/>
          <p:nvPr/>
        </p:nvSpPr>
        <p:spPr>
          <a:xfrm>
            <a:off x="5075121" y="823337"/>
            <a:ext cx="35052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050" dirty="0">
                <a:latin typeface="Rosatom" panose="020B0503040504020204" pitchFamily="34" charset="-52"/>
                <a:ea typeface="Rosatom" panose="020B0503040504020204" pitchFamily="34" charset="-52"/>
                <a:cs typeface="Roboto"/>
              </a:rPr>
              <a:t>Интеллектуальные системы управления</a:t>
            </a:r>
          </a:p>
        </p:txBody>
      </p:sp>
      <p:grpSp>
        <p:nvGrpSpPr>
          <p:cNvPr id="235" name="Google Shape;12401;p74"/>
          <p:cNvGrpSpPr/>
          <p:nvPr/>
        </p:nvGrpSpPr>
        <p:grpSpPr>
          <a:xfrm>
            <a:off x="4778309" y="868649"/>
            <a:ext cx="182274" cy="162692"/>
            <a:chOff x="3527780" y="2885263"/>
            <a:chExt cx="347435" cy="345534"/>
          </a:xfrm>
        </p:grpSpPr>
        <p:sp>
          <p:nvSpPr>
            <p:cNvPr id="236" name="Google Shape;12402;p74"/>
            <p:cNvSpPr/>
            <p:nvPr/>
          </p:nvSpPr>
          <p:spPr>
            <a:xfrm>
              <a:off x="3527780" y="2885263"/>
              <a:ext cx="347435" cy="345534"/>
            </a:xfrm>
            <a:custGeom>
              <a:avLst/>
              <a:gdLst/>
              <a:ahLst/>
              <a:cxnLst/>
              <a:rect l="l" t="t" r="r" b="b"/>
              <a:pathLst>
                <a:path w="10967" h="10907" extrusionOk="0">
                  <a:moveTo>
                    <a:pt x="3751" y="298"/>
                  </a:moveTo>
                  <a:cubicBezTo>
                    <a:pt x="3811" y="298"/>
                    <a:pt x="3847" y="345"/>
                    <a:pt x="3847" y="405"/>
                  </a:cubicBezTo>
                  <a:cubicBezTo>
                    <a:pt x="3847" y="464"/>
                    <a:pt x="3811" y="512"/>
                    <a:pt x="3751" y="512"/>
                  </a:cubicBezTo>
                  <a:cubicBezTo>
                    <a:pt x="3692" y="512"/>
                    <a:pt x="3644" y="464"/>
                    <a:pt x="3644" y="405"/>
                  </a:cubicBezTo>
                  <a:cubicBezTo>
                    <a:pt x="3656" y="345"/>
                    <a:pt x="3704" y="298"/>
                    <a:pt x="3751" y="298"/>
                  </a:cubicBezTo>
                  <a:close/>
                  <a:moveTo>
                    <a:pt x="5490" y="298"/>
                  </a:moveTo>
                  <a:cubicBezTo>
                    <a:pt x="5549" y="298"/>
                    <a:pt x="5597" y="345"/>
                    <a:pt x="5597" y="405"/>
                  </a:cubicBezTo>
                  <a:cubicBezTo>
                    <a:pt x="5597" y="464"/>
                    <a:pt x="5549" y="512"/>
                    <a:pt x="5490" y="512"/>
                  </a:cubicBezTo>
                  <a:cubicBezTo>
                    <a:pt x="5430" y="512"/>
                    <a:pt x="5382" y="464"/>
                    <a:pt x="5382" y="405"/>
                  </a:cubicBezTo>
                  <a:cubicBezTo>
                    <a:pt x="5382" y="345"/>
                    <a:pt x="5430" y="298"/>
                    <a:pt x="5490" y="298"/>
                  </a:cubicBezTo>
                  <a:close/>
                  <a:moveTo>
                    <a:pt x="7216" y="298"/>
                  </a:moveTo>
                  <a:cubicBezTo>
                    <a:pt x="7276" y="298"/>
                    <a:pt x="7323" y="345"/>
                    <a:pt x="7323" y="405"/>
                  </a:cubicBezTo>
                  <a:cubicBezTo>
                    <a:pt x="7323" y="464"/>
                    <a:pt x="7276" y="512"/>
                    <a:pt x="7216" y="512"/>
                  </a:cubicBezTo>
                  <a:cubicBezTo>
                    <a:pt x="7156" y="512"/>
                    <a:pt x="7109" y="464"/>
                    <a:pt x="7109" y="405"/>
                  </a:cubicBezTo>
                  <a:cubicBezTo>
                    <a:pt x="7109" y="345"/>
                    <a:pt x="7156" y="298"/>
                    <a:pt x="7216" y="298"/>
                  </a:cubicBezTo>
                  <a:close/>
                  <a:moveTo>
                    <a:pt x="394" y="3632"/>
                  </a:moveTo>
                  <a:cubicBezTo>
                    <a:pt x="453" y="3632"/>
                    <a:pt x="501" y="3679"/>
                    <a:pt x="501" y="3739"/>
                  </a:cubicBezTo>
                  <a:cubicBezTo>
                    <a:pt x="501" y="3798"/>
                    <a:pt x="453" y="3846"/>
                    <a:pt x="394" y="3846"/>
                  </a:cubicBezTo>
                  <a:cubicBezTo>
                    <a:pt x="334" y="3846"/>
                    <a:pt x="287" y="3798"/>
                    <a:pt x="287" y="3739"/>
                  </a:cubicBezTo>
                  <a:cubicBezTo>
                    <a:pt x="287" y="3679"/>
                    <a:pt x="334" y="3632"/>
                    <a:pt x="394" y="3632"/>
                  </a:cubicBezTo>
                  <a:close/>
                  <a:moveTo>
                    <a:pt x="10562" y="3655"/>
                  </a:moveTo>
                  <a:cubicBezTo>
                    <a:pt x="10621" y="3655"/>
                    <a:pt x="10669" y="3691"/>
                    <a:pt x="10669" y="3763"/>
                  </a:cubicBezTo>
                  <a:cubicBezTo>
                    <a:pt x="10669" y="3822"/>
                    <a:pt x="10621" y="3858"/>
                    <a:pt x="10562" y="3858"/>
                  </a:cubicBezTo>
                  <a:cubicBezTo>
                    <a:pt x="10502" y="3858"/>
                    <a:pt x="10454" y="3822"/>
                    <a:pt x="10454" y="3763"/>
                  </a:cubicBezTo>
                  <a:cubicBezTo>
                    <a:pt x="10454" y="3691"/>
                    <a:pt x="10502" y="3655"/>
                    <a:pt x="10562" y="3655"/>
                  </a:cubicBezTo>
                  <a:close/>
                  <a:moveTo>
                    <a:pt x="394" y="5382"/>
                  </a:moveTo>
                  <a:cubicBezTo>
                    <a:pt x="453" y="5382"/>
                    <a:pt x="501" y="5417"/>
                    <a:pt x="501" y="5477"/>
                  </a:cubicBezTo>
                  <a:cubicBezTo>
                    <a:pt x="501" y="5548"/>
                    <a:pt x="453" y="5584"/>
                    <a:pt x="394" y="5584"/>
                  </a:cubicBezTo>
                  <a:cubicBezTo>
                    <a:pt x="334" y="5584"/>
                    <a:pt x="287" y="5548"/>
                    <a:pt x="287" y="5477"/>
                  </a:cubicBezTo>
                  <a:cubicBezTo>
                    <a:pt x="287" y="5417"/>
                    <a:pt x="334" y="5382"/>
                    <a:pt x="394" y="5382"/>
                  </a:cubicBezTo>
                  <a:close/>
                  <a:moveTo>
                    <a:pt x="10562" y="5382"/>
                  </a:moveTo>
                  <a:cubicBezTo>
                    <a:pt x="10621" y="5382"/>
                    <a:pt x="10669" y="5429"/>
                    <a:pt x="10669" y="5489"/>
                  </a:cubicBezTo>
                  <a:cubicBezTo>
                    <a:pt x="10669" y="5548"/>
                    <a:pt x="10621" y="5584"/>
                    <a:pt x="10562" y="5584"/>
                  </a:cubicBezTo>
                  <a:cubicBezTo>
                    <a:pt x="10502" y="5584"/>
                    <a:pt x="10454" y="5548"/>
                    <a:pt x="10454" y="5489"/>
                  </a:cubicBezTo>
                  <a:cubicBezTo>
                    <a:pt x="10454" y="5429"/>
                    <a:pt x="10502" y="5382"/>
                    <a:pt x="10562" y="5382"/>
                  </a:cubicBezTo>
                  <a:close/>
                  <a:moveTo>
                    <a:pt x="394" y="7108"/>
                  </a:moveTo>
                  <a:cubicBezTo>
                    <a:pt x="453" y="7108"/>
                    <a:pt x="501" y="7144"/>
                    <a:pt x="501" y="7215"/>
                  </a:cubicBezTo>
                  <a:cubicBezTo>
                    <a:pt x="501" y="7275"/>
                    <a:pt x="453" y="7311"/>
                    <a:pt x="394" y="7311"/>
                  </a:cubicBezTo>
                  <a:cubicBezTo>
                    <a:pt x="334" y="7311"/>
                    <a:pt x="287" y="7275"/>
                    <a:pt x="287" y="7215"/>
                  </a:cubicBezTo>
                  <a:cubicBezTo>
                    <a:pt x="287" y="7144"/>
                    <a:pt x="334" y="7108"/>
                    <a:pt x="394" y="7108"/>
                  </a:cubicBezTo>
                  <a:close/>
                  <a:moveTo>
                    <a:pt x="10562" y="7120"/>
                  </a:moveTo>
                  <a:cubicBezTo>
                    <a:pt x="10621" y="7120"/>
                    <a:pt x="10669" y="7168"/>
                    <a:pt x="10669" y="7227"/>
                  </a:cubicBezTo>
                  <a:cubicBezTo>
                    <a:pt x="10669" y="7287"/>
                    <a:pt x="10621" y="7334"/>
                    <a:pt x="10562" y="7334"/>
                  </a:cubicBezTo>
                  <a:cubicBezTo>
                    <a:pt x="10502" y="7334"/>
                    <a:pt x="10454" y="7287"/>
                    <a:pt x="10454" y="7227"/>
                  </a:cubicBezTo>
                  <a:cubicBezTo>
                    <a:pt x="10454" y="7168"/>
                    <a:pt x="10502" y="7120"/>
                    <a:pt x="10562" y="7120"/>
                  </a:cubicBezTo>
                  <a:close/>
                  <a:moveTo>
                    <a:pt x="3751" y="10454"/>
                  </a:moveTo>
                  <a:cubicBezTo>
                    <a:pt x="3811" y="10454"/>
                    <a:pt x="3847" y="10501"/>
                    <a:pt x="3847" y="10561"/>
                  </a:cubicBezTo>
                  <a:cubicBezTo>
                    <a:pt x="3847" y="10621"/>
                    <a:pt x="3811" y="10668"/>
                    <a:pt x="3751" y="10668"/>
                  </a:cubicBezTo>
                  <a:cubicBezTo>
                    <a:pt x="3692" y="10668"/>
                    <a:pt x="3644" y="10621"/>
                    <a:pt x="3644" y="10561"/>
                  </a:cubicBezTo>
                  <a:cubicBezTo>
                    <a:pt x="3644" y="10501"/>
                    <a:pt x="3680" y="10454"/>
                    <a:pt x="3751" y="10454"/>
                  </a:cubicBezTo>
                  <a:close/>
                  <a:moveTo>
                    <a:pt x="5490" y="10454"/>
                  </a:moveTo>
                  <a:cubicBezTo>
                    <a:pt x="5549" y="10454"/>
                    <a:pt x="5597" y="10501"/>
                    <a:pt x="5597" y="10561"/>
                  </a:cubicBezTo>
                  <a:cubicBezTo>
                    <a:pt x="5597" y="10621"/>
                    <a:pt x="5537" y="10668"/>
                    <a:pt x="5490" y="10668"/>
                  </a:cubicBezTo>
                  <a:cubicBezTo>
                    <a:pt x="5430" y="10668"/>
                    <a:pt x="5382" y="10621"/>
                    <a:pt x="5382" y="10561"/>
                  </a:cubicBezTo>
                  <a:cubicBezTo>
                    <a:pt x="5382" y="10501"/>
                    <a:pt x="5430" y="10454"/>
                    <a:pt x="5490" y="10454"/>
                  </a:cubicBezTo>
                  <a:close/>
                  <a:moveTo>
                    <a:pt x="7216" y="10454"/>
                  </a:moveTo>
                  <a:cubicBezTo>
                    <a:pt x="7276" y="10454"/>
                    <a:pt x="7323" y="10501"/>
                    <a:pt x="7323" y="10561"/>
                  </a:cubicBezTo>
                  <a:cubicBezTo>
                    <a:pt x="7323" y="10621"/>
                    <a:pt x="7276" y="10668"/>
                    <a:pt x="7216" y="10668"/>
                  </a:cubicBezTo>
                  <a:cubicBezTo>
                    <a:pt x="7156" y="10668"/>
                    <a:pt x="7109" y="10621"/>
                    <a:pt x="7109" y="10561"/>
                  </a:cubicBezTo>
                  <a:cubicBezTo>
                    <a:pt x="7109" y="10501"/>
                    <a:pt x="7156" y="10454"/>
                    <a:pt x="7216" y="10454"/>
                  </a:cubicBezTo>
                  <a:close/>
                  <a:moveTo>
                    <a:pt x="3811" y="0"/>
                  </a:moveTo>
                  <a:cubicBezTo>
                    <a:pt x="3561" y="0"/>
                    <a:pt x="3394" y="203"/>
                    <a:pt x="3394" y="417"/>
                  </a:cubicBezTo>
                  <a:cubicBezTo>
                    <a:pt x="3394" y="595"/>
                    <a:pt x="3489" y="750"/>
                    <a:pt x="3656" y="810"/>
                  </a:cubicBezTo>
                  <a:lnTo>
                    <a:pt x="3656" y="1738"/>
                  </a:lnTo>
                  <a:lnTo>
                    <a:pt x="1965" y="1738"/>
                  </a:lnTo>
                  <a:cubicBezTo>
                    <a:pt x="1870" y="1738"/>
                    <a:pt x="1799" y="1810"/>
                    <a:pt x="1799" y="1893"/>
                  </a:cubicBezTo>
                  <a:lnTo>
                    <a:pt x="1799" y="3596"/>
                  </a:lnTo>
                  <a:lnTo>
                    <a:pt x="799" y="3596"/>
                  </a:lnTo>
                  <a:cubicBezTo>
                    <a:pt x="739" y="3441"/>
                    <a:pt x="596" y="3322"/>
                    <a:pt x="418" y="3322"/>
                  </a:cubicBezTo>
                  <a:cubicBezTo>
                    <a:pt x="179" y="3322"/>
                    <a:pt x="1" y="3524"/>
                    <a:pt x="1" y="3739"/>
                  </a:cubicBezTo>
                  <a:cubicBezTo>
                    <a:pt x="1" y="3977"/>
                    <a:pt x="191" y="4155"/>
                    <a:pt x="418" y="4155"/>
                  </a:cubicBezTo>
                  <a:cubicBezTo>
                    <a:pt x="596" y="4155"/>
                    <a:pt x="739" y="4048"/>
                    <a:pt x="799" y="3893"/>
                  </a:cubicBezTo>
                  <a:lnTo>
                    <a:pt x="1727" y="3893"/>
                  </a:lnTo>
                  <a:lnTo>
                    <a:pt x="1727" y="5310"/>
                  </a:lnTo>
                  <a:lnTo>
                    <a:pt x="799" y="5310"/>
                  </a:lnTo>
                  <a:cubicBezTo>
                    <a:pt x="739" y="5156"/>
                    <a:pt x="596" y="5036"/>
                    <a:pt x="418" y="5036"/>
                  </a:cubicBezTo>
                  <a:cubicBezTo>
                    <a:pt x="179" y="5036"/>
                    <a:pt x="1" y="5227"/>
                    <a:pt x="1" y="5453"/>
                  </a:cubicBezTo>
                  <a:cubicBezTo>
                    <a:pt x="1" y="5691"/>
                    <a:pt x="191" y="5870"/>
                    <a:pt x="418" y="5870"/>
                  </a:cubicBezTo>
                  <a:cubicBezTo>
                    <a:pt x="596" y="5870"/>
                    <a:pt x="739" y="5763"/>
                    <a:pt x="799" y="5608"/>
                  </a:cubicBezTo>
                  <a:lnTo>
                    <a:pt x="1727" y="5608"/>
                  </a:lnTo>
                  <a:lnTo>
                    <a:pt x="1727" y="7013"/>
                  </a:lnTo>
                  <a:lnTo>
                    <a:pt x="799" y="7013"/>
                  </a:lnTo>
                  <a:cubicBezTo>
                    <a:pt x="739" y="6870"/>
                    <a:pt x="596" y="6751"/>
                    <a:pt x="418" y="6751"/>
                  </a:cubicBezTo>
                  <a:cubicBezTo>
                    <a:pt x="179" y="6751"/>
                    <a:pt x="1" y="6941"/>
                    <a:pt x="1" y="7168"/>
                  </a:cubicBezTo>
                  <a:cubicBezTo>
                    <a:pt x="1" y="7406"/>
                    <a:pt x="191" y="7584"/>
                    <a:pt x="418" y="7584"/>
                  </a:cubicBezTo>
                  <a:cubicBezTo>
                    <a:pt x="596" y="7584"/>
                    <a:pt x="739" y="7477"/>
                    <a:pt x="799" y="7311"/>
                  </a:cubicBezTo>
                  <a:lnTo>
                    <a:pt x="1727" y="7311"/>
                  </a:lnTo>
                  <a:lnTo>
                    <a:pt x="1727" y="9013"/>
                  </a:lnTo>
                  <a:cubicBezTo>
                    <a:pt x="1727" y="9097"/>
                    <a:pt x="1799" y="9180"/>
                    <a:pt x="1882" y="9180"/>
                  </a:cubicBezTo>
                  <a:lnTo>
                    <a:pt x="3585" y="9180"/>
                  </a:lnTo>
                  <a:lnTo>
                    <a:pt x="3585" y="10097"/>
                  </a:lnTo>
                  <a:cubicBezTo>
                    <a:pt x="3430" y="10156"/>
                    <a:pt x="3311" y="10311"/>
                    <a:pt x="3311" y="10490"/>
                  </a:cubicBezTo>
                  <a:cubicBezTo>
                    <a:pt x="3311" y="10728"/>
                    <a:pt x="3513" y="10906"/>
                    <a:pt x="3727" y="10906"/>
                  </a:cubicBezTo>
                  <a:cubicBezTo>
                    <a:pt x="3966" y="10906"/>
                    <a:pt x="4144" y="10704"/>
                    <a:pt x="4144" y="10490"/>
                  </a:cubicBezTo>
                  <a:cubicBezTo>
                    <a:pt x="4144" y="10311"/>
                    <a:pt x="4049" y="10156"/>
                    <a:pt x="3882" y="10097"/>
                  </a:cubicBezTo>
                  <a:lnTo>
                    <a:pt x="3882" y="9180"/>
                  </a:lnTo>
                  <a:lnTo>
                    <a:pt x="5299" y="9180"/>
                  </a:lnTo>
                  <a:lnTo>
                    <a:pt x="5299" y="10097"/>
                  </a:lnTo>
                  <a:cubicBezTo>
                    <a:pt x="5144" y="10156"/>
                    <a:pt x="5025" y="10311"/>
                    <a:pt x="5025" y="10490"/>
                  </a:cubicBezTo>
                  <a:cubicBezTo>
                    <a:pt x="5025" y="10728"/>
                    <a:pt x="5216" y="10906"/>
                    <a:pt x="5442" y="10906"/>
                  </a:cubicBezTo>
                  <a:cubicBezTo>
                    <a:pt x="5680" y="10906"/>
                    <a:pt x="5859" y="10704"/>
                    <a:pt x="5859" y="10490"/>
                  </a:cubicBezTo>
                  <a:cubicBezTo>
                    <a:pt x="5859" y="10311"/>
                    <a:pt x="5752" y="10156"/>
                    <a:pt x="5597" y="10097"/>
                  </a:cubicBezTo>
                  <a:lnTo>
                    <a:pt x="5597" y="9180"/>
                  </a:lnTo>
                  <a:lnTo>
                    <a:pt x="7002" y="9180"/>
                  </a:lnTo>
                  <a:lnTo>
                    <a:pt x="7002" y="10097"/>
                  </a:lnTo>
                  <a:cubicBezTo>
                    <a:pt x="6859" y="10156"/>
                    <a:pt x="6740" y="10311"/>
                    <a:pt x="6740" y="10490"/>
                  </a:cubicBezTo>
                  <a:cubicBezTo>
                    <a:pt x="6740" y="10728"/>
                    <a:pt x="6930" y="10906"/>
                    <a:pt x="7156" y="10906"/>
                  </a:cubicBezTo>
                  <a:cubicBezTo>
                    <a:pt x="7383" y="10906"/>
                    <a:pt x="7573" y="10704"/>
                    <a:pt x="7573" y="10490"/>
                  </a:cubicBezTo>
                  <a:cubicBezTo>
                    <a:pt x="7573" y="10311"/>
                    <a:pt x="7466" y="10156"/>
                    <a:pt x="7299" y="10097"/>
                  </a:cubicBezTo>
                  <a:lnTo>
                    <a:pt x="7299" y="9180"/>
                  </a:lnTo>
                  <a:lnTo>
                    <a:pt x="9002" y="9180"/>
                  </a:lnTo>
                  <a:cubicBezTo>
                    <a:pt x="9085" y="9180"/>
                    <a:pt x="9169" y="9097"/>
                    <a:pt x="9169" y="9013"/>
                  </a:cubicBezTo>
                  <a:lnTo>
                    <a:pt x="9169" y="7311"/>
                  </a:lnTo>
                  <a:lnTo>
                    <a:pt x="10085" y="7311"/>
                  </a:lnTo>
                  <a:cubicBezTo>
                    <a:pt x="10145" y="7465"/>
                    <a:pt x="10300" y="7584"/>
                    <a:pt x="10478" y="7584"/>
                  </a:cubicBezTo>
                  <a:cubicBezTo>
                    <a:pt x="10716" y="7584"/>
                    <a:pt x="10895" y="7394"/>
                    <a:pt x="10895" y="7168"/>
                  </a:cubicBezTo>
                  <a:cubicBezTo>
                    <a:pt x="10895" y="6930"/>
                    <a:pt x="10693" y="6751"/>
                    <a:pt x="10478" y="6751"/>
                  </a:cubicBezTo>
                  <a:cubicBezTo>
                    <a:pt x="10300" y="6751"/>
                    <a:pt x="10145" y="6858"/>
                    <a:pt x="10085" y="7013"/>
                  </a:cubicBezTo>
                  <a:lnTo>
                    <a:pt x="9169" y="7013"/>
                  </a:lnTo>
                  <a:lnTo>
                    <a:pt x="9240" y="5644"/>
                  </a:lnTo>
                  <a:lnTo>
                    <a:pt x="10157" y="5644"/>
                  </a:lnTo>
                  <a:cubicBezTo>
                    <a:pt x="10216" y="5798"/>
                    <a:pt x="10371" y="5918"/>
                    <a:pt x="10550" y="5918"/>
                  </a:cubicBezTo>
                  <a:cubicBezTo>
                    <a:pt x="10788" y="5918"/>
                    <a:pt x="10966" y="5727"/>
                    <a:pt x="10966" y="5501"/>
                  </a:cubicBezTo>
                  <a:cubicBezTo>
                    <a:pt x="10966" y="5263"/>
                    <a:pt x="10776" y="5084"/>
                    <a:pt x="10550" y="5084"/>
                  </a:cubicBezTo>
                  <a:cubicBezTo>
                    <a:pt x="10371" y="5084"/>
                    <a:pt x="10216" y="5191"/>
                    <a:pt x="10157" y="5346"/>
                  </a:cubicBezTo>
                  <a:lnTo>
                    <a:pt x="9240" y="5346"/>
                  </a:lnTo>
                  <a:lnTo>
                    <a:pt x="9240" y="3905"/>
                  </a:lnTo>
                  <a:lnTo>
                    <a:pt x="10157" y="3905"/>
                  </a:lnTo>
                  <a:cubicBezTo>
                    <a:pt x="10216" y="4060"/>
                    <a:pt x="10371" y="4179"/>
                    <a:pt x="10550" y="4179"/>
                  </a:cubicBezTo>
                  <a:cubicBezTo>
                    <a:pt x="10788" y="4179"/>
                    <a:pt x="10966" y="3977"/>
                    <a:pt x="10966" y="3763"/>
                  </a:cubicBezTo>
                  <a:cubicBezTo>
                    <a:pt x="10966" y="3524"/>
                    <a:pt x="10776" y="3346"/>
                    <a:pt x="10550" y="3346"/>
                  </a:cubicBezTo>
                  <a:cubicBezTo>
                    <a:pt x="10371" y="3346"/>
                    <a:pt x="10216" y="3441"/>
                    <a:pt x="10157" y="3608"/>
                  </a:cubicBezTo>
                  <a:lnTo>
                    <a:pt x="9240" y="3608"/>
                  </a:lnTo>
                  <a:lnTo>
                    <a:pt x="9240" y="1917"/>
                  </a:lnTo>
                  <a:cubicBezTo>
                    <a:pt x="9240" y="1822"/>
                    <a:pt x="9169" y="1750"/>
                    <a:pt x="9073" y="1750"/>
                  </a:cubicBezTo>
                  <a:lnTo>
                    <a:pt x="8395" y="1750"/>
                  </a:lnTo>
                  <a:cubicBezTo>
                    <a:pt x="8299" y="1750"/>
                    <a:pt x="8228" y="1822"/>
                    <a:pt x="8228" y="1917"/>
                  </a:cubicBezTo>
                  <a:cubicBezTo>
                    <a:pt x="8228" y="2000"/>
                    <a:pt x="8299" y="2072"/>
                    <a:pt x="8395" y="2072"/>
                  </a:cubicBezTo>
                  <a:lnTo>
                    <a:pt x="8930" y="2072"/>
                  </a:lnTo>
                  <a:lnTo>
                    <a:pt x="8930" y="3763"/>
                  </a:lnTo>
                  <a:lnTo>
                    <a:pt x="8930" y="5489"/>
                  </a:lnTo>
                  <a:lnTo>
                    <a:pt x="8930" y="7215"/>
                  </a:lnTo>
                  <a:lnTo>
                    <a:pt x="8930" y="8906"/>
                  </a:lnTo>
                  <a:lnTo>
                    <a:pt x="2049" y="8906"/>
                  </a:lnTo>
                  <a:lnTo>
                    <a:pt x="2049" y="7215"/>
                  </a:lnTo>
                  <a:lnTo>
                    <a:pt x="2049" y="5489"/>
                  </a:lnTo>
                  <a:lnTo>
                    <a:pt x="2049" y="3763"/>
                  </a:lnTo>
                  <a:lnTo>
                    <a:pt x="2049" y="2060"/>
                  </a:lnTo>
                  <a:lnTo>
                    <a:pt x="7752" y="2060"/>
                  </a:lnTo>
                  <a:cubicBezTo>
                    <a:pt x="7835" y="2060"/>
                    <a:pt x="7918" y="1988"/>
                    <a:pt x="7918" y="1893"/>
                  </a:cubicBezTo>
                  <a:cubicBezTo>
                    <a:pt x="7918" y="1810"/>
                    <a:pt x="7835" y="1738"/>
                    <a:pt x="7752" y="1738"/>
                  </a:cubicBezTo>
                  <a:lnTo>
                    <a:pt x="7383" y="1738"/>
                  </a:lnTo>
                  <a:lnTo>
                    <a:pt x="7383" y="810"/>
                  </a:lnTo>
                  <a:cubicBezTo>
                    <a:pt x="7526" y="750"/>
                    <a:pt x="7645" y="595"/>
                    <a:pt x="7645" y="417"/>
                  </a:cubicBezTo>
                  <a:cubicBezTo>
                    <a:pt x="7645" y="179"/>
                    <a:pt x="7454" y="0"/>
                    <a:pt x="7228" y="0"/>
                  </a:cubicBezTo>
                  <a:cubicBezTo>
                    <a:pt x="6990" y="0"/>
                    <a:pt x="6811" y="203"/>
                    <a:pt x="6811" y="417"/>
                  </a:cubicBezTo>
                  <a:cubicBezTo>
                    <a:pt x="6811" y="595"/>
                    <a:pt x="6918" y="750"/>
                    <a:pt x="7085" y="810"/>
                  </a:cubicBezTo>
                  <a:lnTo>
                    <a:pt x="7085" y="1738"/>
                  </a:lnTo>
                  <a:lnTo>
                    <a:pt x="5668" y="1738"/>
                  </a:lnTo>
                  <a:lnTo>
                    <a:pt x="5668" y="810"/>
                  </a:lnTo>
                  <a:cubicBezTo>
                    <a:pt x="5811" y="750"/>
                    <a:pt x="5930" y="595"/>
                    <a:pt x="5930" y="417"/>
                  </a:cubicBezTo>
                  <a:cubicBezTo>
                    <a:pt x="5930" y="179"/>
                    <a:pt x="5740" y="0"/>
                    <a:pt x="5513" y="0"/>
                  </a:cubicBezTo>
                  <a:cubicBezTo>
                    <a:pt x="5275" y="0"/>
                    <a:pt x="5097" y="203"/>
                    <a:pt x="5097" y="417"/>
                  </a:cubicBezTo>
                  <a:cubicBezTo>
                    <a:pt x="5097" y="595"/>
                    <a:pt x="5204" y="750"/>
                    <a:pt x="5371" y="810"/>
                  </a:cubicBezTo>
                  <a:lnTo>
                    <a:pt x="5371" y="1738"/>
                  </a:lnTo>
                  <a:lnTo>
                    <a:pt x="3954" y="1738"/>
                  </a:lnTo>
                  <a:lnTo>
                    <a:pt x="3954" y="810"/>
                  </a:lnTo>
                  <a:cubicBezTo>
                    <a:pt x="4108" y="750"/>
                    <a:pt x="4216" y="595"/>
                    <a:pt x="4216" y="417"/>
                  </a:cubicBezTo>
                  <a:cubicBezTo>
                    <a:pt x="4216" y="179"/>
                    <a:pt x="4025" y="0"/>
                    <a:pt x="38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12403;p74"/>
            <p:cNvSpPr/>
            <p:nvPr/>
          </p:nvSpPr>
          <p:spPr>
            <a:xfrm>
              <a:off x="3599440" y="2956543"/>
              <a:ext cx="204494" cy="204843"/>
            </a:xfrm>
            <a:custGeom>
              <a:avLst/>
              <a:gdLst/>
              <a:ahLst/>
              <a:cxnLst/>
              <a:rect l="l" t="t" r="r" b="b"/>
              <a:pathLst>
                <a:path w="6455" h="6466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4644"/>
                  </a:lnTo>
                  <a:cubicBezTo>
                    <a:pt x="1" y="4739"/>
                    <a:pt x="72" y="4811"/>
                    <a:pt x="156" y="4811"/>
                  </a:cubicBezTo>
                  <a:cubicBezTo>
                    <a:pt x="251" y="4811"/>
                    <a:pt x="322" y="4739"/>
                    <a:pt x="322" y="4644"/>
                  </a:cubicBezTo>
                  <a:lnTo>
                    <a:pt x="322" y="334"/>
                  </a:lnTo>
                  <a:lnTo>
                    <a:pt x="6133" y="334"/>
                  </a:lnTo>
                  <a:lnTo>
                    <a:pt x="6133" y="6132"/>
                  </a:lnTo>
                  <a:lnTo>
                    <a:pt x="322" y="6132"/>
                  </a:lnTo>
                  <a:lnTo>
                    <a:pt x="322" y="5287"/>
                  </a:lnTo>
                  <a:cubicBezTo>
                    <a:pt x="322" y="5203"/>
                    <a:pt x="251" y="5120"/>
                    <a:pt x="156" y="5120"/>
                  </a:cubicBezTo>
                  <a:cubicBezTo>
                    <a:pt x="72" y="5120"/>
                    <a:pt x="1" y="5203"/>
                    <a:pt x="1" y="5287"/>
                  </a:cubicBezTo>
                  <a:lnTo>
                    <a:pt x="1" y="6299"/>
                  </a:lnTo>
                  <a:cubicBezTo>
                    <a:pt x="1" y="6394"/>
                    <a:pt x="72" y="6466"/>
                    <a:pt x="156" y="6466"/>
                  </a:cubicBezTo>
                  <a:lnTo>
                    <a:pt x="6287" y="6466"/>
                  </a:lnTo>
                  <a:cubicBezTo>
                    <a:pt x="6383" y="6466"/>
                    <a:pt x="6454" y="6394"/>
                    <a:pt x="6454" y="6299"/>
                  </a:cubicBezTo>
                  <a:lnTo>
                    <a:pt x="6454" y="167"/>
                  </a:lnTo>
                  <a:cubicBezTo>
                    <a:pt x="6442" y="84"/>
                    <a:pt x="6383" y="0"/>
                    <a:pt x="62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12404;p74"/>
            <p:cNvSpPr/>
            <p:nvPr/>
          </p:nvSpPr>
          <p:spPr>
            <a:xfrm>
              <a:off x="3661691" y="3018763"/>
              <a:ext cx="79992" cy="80372"/>
            </a:xfrm>
            <a:custGeom>
              <a:avLst/>
              <a:gdLst/>
              <a:ahLst/>
              <a:cxnLst/>
              <a:rect l="l" t="t" r="r" b="b"/>
              <a:pathLst>
                <a:path w="2525" h="2537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2370"/>
                  </a:lnTo>
                  <a:cubicBezTo>
                    <a:pt x="1" y="2466"/>
                    <a:pt x="72" y="2537"/>
                    <a:pt x="155" y="2537"/>
                  </a:cubicBezTo>
                  <a:lnTo>
                    <a:pt x="1013" y="2537"/>
                  </a:lnTo>
                  <a:cubicBezTo>
                    <a:pt x="1096" y="2537"/>
                    <a:pt x="1167" y="2466"/>
                    <a:pt x="1167" y="2370"/>
                  </a:cubicBezTo>
                  <a:cubicBezTo>
                    <a:pt x="1167" y="2287"/>
                    <a:pt x="1096" y="2204"/>
                    <a:pt x="1013" y="2204"/>
                  </a:cubicBezTo>
                  <a:lnTo>
                    <a:pt x="322" y="2204"/>
                  </a:lnTo>
                  <a:lnTo>
                    <a:pt x="322" y="322"/>
                  </a:lnTo>
                  <a:lnTo>
                    <a:pt x="2215" y="322"/>
                  </a:lnTo>
                  <a:lnTo>
                    <a:pt x="2215" y="2204"/>
                  </a:lnTo>
                  <a:lnTo>
                    <a:pt x="1632" y="2204"/>
                  </a:lnTo>
                  <a:cubicBezTo>
                    <a:pt x="1548" y="2204"/>
                    <a:pt x="1465" y="2287"/>
                    <a:pt x="1465" y="2370"/>
                  </a:cubicBezTo>
                  <a:cubicBezTo>
                    <a:pt x="1465" y="2466"/>
                    <a:pt x="1548" y="2537"/>
                    <a:pt x="1632" y="2537"/>
                  </a:cubicBezTo>
                  <a:lnTo>
                    <a:pt x="2346" y="2537"/>
                  </a:lnTo>
                  <a:cubicBezTo>
                    <a:pt x="2441" y="2537"/>
                    <a:pt x="2513" y="2466"/>
                    <a:pt x="2513" y="2370"/>
                  </a:cubicBezTo>
                  <a:lnTo>
                    <a:pt x="2513" y="168"/>
                  </a:lnTo>
                  <a:cubicBezTo>
                    <a:pt x="2525" y="84"/>
                    <a:pt x="2453" y="1"/>
                    <a:pt x="235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12405;p74"/>
            <p:cNvSpPr/>
            <p:nvPr/>
          </p:nvSpPr>
          <p:spPr>
            <a:xfrm>
              <a:off x="3625101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12406;p74"/>
            <p:cNvSpPr/>
            <p:nvPr/>
          </p:nvSpPr>
          <p:spPr>
            <a:xfrm>
              <a:off x="3651522" y="2982552"/>
              <a:ext cx="18881" cy="18533"/>
            </a:xfrm>
            <a:custGeom>
              <a:avLst/>
              <a:gdLst/>
              <a:ahLst/>
              <a:cxnLst/>
              <a:rect l="l" t="t" r="r" b="b"/>
              <a:pathLst>
                <a:path w="596" h="585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8"/>
                  </a:cubicBezTo>
                  <a:lnTo>
                    <a:pt x="583" y="168"/>
                  </a:lnTo>
                  <a:cubicBezTo>
                    <a:pt x="595" y="72"/>
                    <a:pt x="524" y="1"/>
                    <a:pt x="44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12407;p74"/>
            <p:cNvSpPr/>
            <p:nvPr/>
          </p:nvSpPr>
          <p:spPr>
            <a:xfrm>
              <a:off x="367905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12408;p74"/>
            <p:cNvSpPr/>
            <p:nvPr/>
          </p:nvSpPr>
          <p:spPr>
            <a:xfrm>
              <a:off x="370582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12409;p74"/>
            <p:cNvSpPr/>
            <p:nvPr/>
          </p:nvSpPr>
          <p:spPr>
            <a:xfrm>
              <a:off x="3732591" y="2982552"/>
              <a:ext cx="18533" cy="18533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12410;p74"/>
            <p:cNvSpPr/>
            <p:nvPr/>
          </p:nvSpPr>
          <p:spPr>
            <a:xfrm>
              <a:off x="3759773" y="2982552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12411;p74"/>
            <p:cNvSpPr/>
            <p:nvPr/>
          </p:nvSpPr>
          <p:spPr>
            <a:xfrm>
              <a:off x="3625101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12412;p74"/>
            <p:cNvSpPr/>
            <p:nvPr/>
          </p:nvSpPr>
          <p:spPr>
            <a:xfrm>
              <a:off x="3651522" y="3116844"/>
              <a:ext cx="18881" cy="18501"/>
            </a:xfrm>
            <a:custGeom>
              <a:avLst/>
              <a:gdLst/>
              <a:ahLst/>
              <a:cxnLst/>
              <a:rect l="l" t="t" r="r" b="b"/>
              <a:pathLst>
                <a:path w="596" h="58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7"/>
                  </a:cubicBezTo>
                  <a:lnTo>
                    <a:pt x="583" y="167"/>
                  </a:lnTo>
                  <a:cubicBezTo>
                    <a:pt x="595" y="84"/>
                    <a:pt x="524" y="1"/>
                    <a:pt x="44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12413;p74"/>
            <p:cNvSpPr/>
            <p:nvPr/>
          </p:nvSpPr>
          <p:spPr>
            <a:xfrm>
              <a:off x="367905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12414;p74"/>
            <p:cNvSpPr/>
            <p:nvPr/>
          </p:nvSpPr>
          <p:spPr>
            <a:xfrm>
              <a:off x="370582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12415;p74"/>
            <p:cNvSpPr/>
            <p:nvPr/>
          </p:nvSpPr>
          <p:spPr>
            <a:xfrm>
              <a:off x="3732591" y="3116844"/>
              <a:ext cx="18533" cy="18501"/>
            </a:xfrm>
            <a:custGeom>
              <a:avLst/>
              <a:gdLst/>
              <a:ahLst/>
              <a:cxnLst/>
              <a:rect l="l" t="t" r="r" b="b"/>
              <a:pathLst>
                <a:path w="585" h="58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12416;p74"/>
            <p:cNvSpPr/>
            <p:nvPr/>
          </p:nvSpPr>
          <p:spPr>
            <a:xfrm>
              <a:off x="3759773" y="311684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12417;p74"/>
            <p:cNvSpPr/>
            <p:nvPr/>
          </p:nvSpPr>
          <p:spPr>
            <a:xfrm>
              <a:off x="3625101" y="300935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0"/>
                    <a:pt x="4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12418;p74"/>
            <p:cNvSpPr/>
            <p:nvPr/>
          </p:nvSpPr>
          <p:spPr>
            <a:xfrm>
              <a:off x="3625101" y="3036503"/>
              <a:ext cx="18501" cy="18153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167" y="1"/>
                  </a:moveTo>
                  <a:cubicBezTo>
                    <a:pt x="84" y="1"/>
                    <a:pt x="1" y="72"/>
                    <a:pt x="1" y="155"/>
                  </a:cubicBezTo>
                  <a:lnTo>
                    <a:pt x="1" y="417"/>
                  </a:lnTo>
                  <a:cubicBezTo>
                    <a:pt x="1" y="501"/>
                    <a:pt x="84" y="572"/>
                    <a:pt x="167" y="572"/>
                  </a:cubicBezTo>
                  <a:lnTo>
                    <a:pt x="417" y="572"/>
                  </a:lnTo>
                  <a:cubicBezTo>
                    <a:pt x="513" y="572"/>
                    <a:pt x="584" y="501"/>
                    <a:pt x="584" y="417"/>
                  </a:cubicBezTo>
                  <a:lnTo>
                    <a:pt x="584" y="155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12419;p74"/>
            <p:cNvSpPr/>
            <p:nvPr/>
          </p:nvSpPr>
          <p:spPr>
            <a:xfrm>
              <a:off x="3625101" y="3063273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01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01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12420;p74"/>
            <p:cNvSpPr/>
            <p:nvPr/>
          </p:nvSpPr>
          <p:spPr>
            <a:xfrm>
              <a:off x="3625101" y="309007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72"/>
                    <a:pt x="513" y="0"/>
                    <a:pt x="4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12421;p74"/>
            <p:cNvSpPr/>
            <p:nvPr/>
          </p:nvSpPr>
          <p:spPr>
            <a:xfrm>
              <a:off x="3759773" y="300935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0"/>
                    <a:pt x="4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12422;p74"/>
            <p:cNvSpPr/>
            <p:nvPr/>
          </p:nvSpPr>
          <p:spPr>
            <a:xfrm>
              <a:off x="3759773" y="3036503"/>
              <a:ext cx="18121" cy="18153"/>
            </a:xfrm>
            <a:custGeom>
              <a:avLst/>
              <a:gdLst/>
              <a:ahLst/>
              <a:cxnLst/>
              <a:rect l="l" t="t" r="r" b="b"/>
              <a:pathLst>
                <a:path w="572" h="57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417"/>
                  </a:lnTo>
                  <a:cubicBezTo>
                    <a:pt x="0" y="501"/>
                    <a:pt x="72" y="572"/>
                    <a:pt x="155" y="572"/>
                  </a:cubicBezTo>
                  <a:lnTo>
                    <a:pt x="417" y="572"/>
                  </a:lnTo>
                  <a:cubicBezTo>
                    <a:pt x="500" y="572"/>
                    <a:pt x="572" y="501"/>
                    <a:pt x="572" y="417"/>
                  </a:cubicBezTo>
                  <a:lnTo>
                    <a:pt x="572" y="155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12423;p74"/>
            <p:cNvSpPr/>
            <p:nvPr/>
          </p:nvSpPr>
          <p:spPr>
            <a:xfrm>
              <a:off x="3759773" y="3063273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01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01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12424;p74"/>
            <p:cNvSpPr/>
            <p:nvPr/>
          </p:nvSpPr>
          <p:spPr>
            <a:xfrm>
              <a:off x="3759773" y="309007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72"/>
                    <a:pt x="500" y="0"/>
                    <a:pt x="4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9" name="Google Shape;11849;p73"/>
          <p:cNvGrpSpPr/>
          <p:nvPr/>
        </p:nvGrpSpPr>
        <p:grpSpPr>
          <a:xfrm>
            <a:off x="4840815" y="4371363"/>
            <a:ext cx="173940" cy="173758"/>
            <a:chOff x="2640993" y="3357835"/>
            <a:chExt cx="365348" cy="364966"/>
          </a:xfrm>
        </p:grpSpPr>
        <p:sp>
          <p:nvSpPr>
            <p:cNvPr id="260" name="Google Shape;11850;p73"/>
            <p:cNvSpPr/>
            <p:nvPr/>
          </p:nvSpPr>
          <p:spPr>
            <a:xfrm>
              <a:off x="2640993" y="3455227"/>
              <a:ext cx="365348" cy="267574"/>
            </a:xfrm>
            <a:custGeom>
              <a:avLst/>
              <a:gdLst/>
              <a:ahLst/>
              <a:cxnLst/>
              <a:rect l="l" t="t" r="r" b="b"/>
              <a:pathLst>
                <a:path w="11479" h="8407" extrusionOk="0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11851;p73"/>
            <p:cNvSpPr/>
            <p:nvPr/>
          </p:nvSpPr>
          <p:spPr>
            <a:xfrm>
              <a:off x="2724763" y="3357835"/>
              <a:ext cx="280050" cy="136476"/>
            </a:xfrm>
            <a:custGeom>
              <a:avLst/>
              <a:gdLst/>
              <a:ahLst/>
              <a:cxnLst/>
              <a:rect l="l" t="t" r="r" b="b"/>
              <a:pathLst>
                <a:path w="8799" h="4288" extrusionOk="0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11852;p73"/>
            <p:cNvSpPr/>
            <p:nvPr/>
          </p:nvSpPr>
          <p:spPr>
            <a:xfrm>
              <a:off x="2771359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11853;p73"/>
            <p:cNvSpPr/>
            <p:nvPr/>
          </p:nvSpPr>
          <p:spPr>
            <a:xfrm>
              <a:off x="2794084" y="3655327"/>
              <a:ext cx="10280" cy="21611"/>
            </a:xfrm>
            <a:custGeom>
              <a:avLst/>
              <a:gdLst/>
              <a:ahLst/>
              <a:cxnLst/>
              <a:rect l="l" t="t" r="r" b="b"/>
              <a:pathLst>
                <a:path w="323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11854;p73"/>
            <p:cNvSpPr/>
            <p:nvPr/>
          </p:nvSpPr>
          <p:spPr>
            <a:xfrm>
              <a:off x="2816840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11855;p73"/>
            <p:cNvSpPr/>
            <p:nvPr/>
          </p:nvSpPr>
          <p:spPr>
            <a:xfrm>
              <a:off x="2839947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11856;p73"/>
            <p:cNvSpPr/>
            <p:nvPr/>
          </p:nvSpPr>
          <p:spPr>
            <a:xfrm>
              <a:off x="2862672" y="3655327"/>
              <a:ext cx="10662" cy="21611"/>
            </a:xfrm>
            <a:custGeom>
              <a:avLst/>
              <a:gdLst/>
              <a:ahLst/>
              <a:cxnLst/>
              <a:rect l="l" t="t" r="r" b="b"/>
              <a:pathLst>
                <a:path w="335" h="679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11857;p73"/>
            <p:cNvSpPr/>
            <p:nvPr/>
          </p:nvSpPr>
          <p:spPr>
            <a:xfrm>
              <a:off x="2885429" y="3655327"/>
              <a:ext cx="11012" cy="21611"/>
            </a:xfrm>
            <a:custGeom>
              <a:avLst/>
              <a:gdLst/>
              <a:ahLst/>
              <a:cxnLst/>
              <a:rect l="l" t="t" r="r" b="b"/>
              <a:pathLst>
                <a:path w="346" h="679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11858;p73"/>
            <p:cNvSpPr/>
            <p:nvPr/>
          </p:nvSpPr>
          <p:spPr>
            <a:xfrm>
              <a:off x="2908535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11859;p73"/>
            <p:cNvSpPr/>
            <p:nvPr/>
          </p:nvSpPr>
          <p:spPr>
            <a:xfrm>
              <a:off x="2931292" y="3655327"/>
              <a:ext cx="10630" cy="21611"/>
            </a:xfrm>
            <a:custGeom>
              <a:avLst/>
              <a:gdLst/>
              <a:ahLst/>
              <a:cxnLst/>
              <a:rect l="l" t="t" r="r" b="b"/>
              <a:pathLst>
                <a:path w="334" h="679" extrusionOk="0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68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538734" y="409956"/>
            <a:ext cx="7319010" cy="3302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29993" y="820738"/>
            <a:ext cx="3408037" cy="350475"/>
          </a:xfrm>
          <a:prstGeom prst="rect">
            <a:avLst/>
          </a:prstGeom>
          <a:noFill/>
          <a:ln>
            <a:noFill/>
          </a:ln>
          <a:effectLst>
            <a:outerShdw blurRad="50800" dist="50800" sx="1000" sy="1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работы учебного центра</a:t>
            </a:r>
          </a:p>
          <a:p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16970" y="1233482"/>
            <a:ext cx="8177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accent3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Управляет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888917" y="1251774"/>
            <a:ext cx="9390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accent3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Соглашение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930809" y="952117"/>
            <a:ext cx="1852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Опорные вузы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Госкорпорации </a:t>
            </a:r>
            <a:endParaRPr lang="en-US" sz="800" dirty="0" smtClean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algn="ct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«Росатом»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(18 вузов)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45927" y="4012413"/>
            <a:ext cx="115983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accent3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Предоставляет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5401" y="2716785"/>
            <a:ext cx="3162301" cy="1800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cap="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25955" y="2874965"/>
            <a:ext cx="2998127" cy="1697032"/>
          </a:xfrm>
          <a:prstGeom prst="rect">
            <a:avLst/>
          </a:prstGeom>
          <a:noFill/>
          <a:ln>
            <a:noFill/>
          </a:ln>
          <a:effectLst>
            <a:outerShdw blurRad="50800" dist="50800" dir="768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Сочетание высокого уровня фундаментального</a:t>
            </a:r>
            <a:endParaRPr lang="en-US" sz="800" dirty="0">
              <a:solidFill>
                <a:schemeClr val="tx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образования опорных вузов с практико-ориентированными методиками преподавания в условиях подразделений </a:t>
            </a:r>
            <a:r>
              <a:rPr lang="ru-RU" sz="800" dirty="0" smtClean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образовательного центра РФЯЦ-ВНИИТФ </a:t>
            </a: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на основе научного сотрудничества студентов, аспирантов и учёных опорных вузов,  учёных РАН и РФЯЦ-ВНИИТФ с вовлечением молодых специалистов и максимальным использованием лабораторных установок и другого оборудования образовательного центра </a:t>
            </a:r>
            <a:r>
              <a:rPr lang="ru-RU" sz="800" dirty="0" smtClean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РФЯЦ-ВНИИТФ. </a:t>
            </a:r>
            <a:endParaRPr lang="en-US" sz="800" dirty="0">
              <a:solidFill>
                <a:schemeClr val="tx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Достижение эффективной «бесшовной» адаптации </a:t>
            </a:r>
            <a:endParaRPr lang="en-US" sz="800" dirty="0">
              <a:solidFill>
                <a:schemeClr val="tx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молодых специалистов с учётом практики упреждающего трудоустройства студентов магистратуры опорных вузов.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825955" y="2072605"/>
            <a:ext cx="3051468" cy="627787"/>
          </a:xfrm>
          <a:prstGeom prst="rect">
            <a:avLst/>
          </a:prstGeom>
          <a:noFill/>
          <a:ln>
            <a:noFill/>
          </a:ln>
          <a:effectLst>
            <a:outerShdw blurRad="50800" dist="50800" dir="768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Оставаясь студентами своих </a:t>
            </a:r>
            <a:r>
              <a:rPr lang="ru-RU" sz="800" dirty="0" smtClean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вузов, </a:t>
            </a:r>
            <a:r>
              <a:rPr lang="ru-RU" sz="800" dirty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студенты проходят обучение по индивидуальной образовательной траектории, выполняют научную работу и являются работниками РФЯЦ-ВНИИТФ.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845EF7B8-ED58-4064-9A42-1AE7F29B005D}"/>
              </a:ext>
            </a:extLst>
          </p:cNvPr>
          <p:cNvSpPr txBox="1">
            <a:spLocks/>
          </p:cNvSpPr>
          <p:nvPr/>
        </p:nvSpPr>
        <p:spPr bwMode="auto">
          <a:xfrm>
            <a:off x="7154546" y="1882868"/>
            <a:ext cx="574151" cy="3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31" tIns="22865" rIns="45731" bIns="22865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9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УрФУ</a:t>
            </a:r>
            <a:endParaRPr lang="ru-RU" sz="6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845EF7B8-ED58-4064-9A42-1AE7F29B005D}"/>
              </a:ext>
            </a:extLst>
          </p:cNvPr>
          <p:cNvSpPr txBox="1">
            <a:spLocks/>
          </p:cNvSpPr>
          <p:nvPr/>
        </p:nvSpPr>
        <p:spPr bwMode="auto">
          <a:xfrm>
            <a:off x="7673196" y="1880968"/>
            <a:ext cx="608814" cy="3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31" tIns="22865" rIns="45731" bIns="22865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9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ЮУрГУ</a:t>
            </a:r>
            <a:endParaRPr lang="ru-RU" sz="6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xmlns="" id="{845EF7B8-ED58-4064-9A42-1AE7F29B005D}"/>
              </a:ext>
            </a:extLst>
          </p:cNvPr>
          <p:cNvSpPr txBox="1">
            <a:spLocks/>
          </p:cNvSpPr>
          <p:nvPr/>
        </p:nvSpPr>
        <p:spPr bwMode="auto">
          <a:xfrm>
            <a:off x="8225860" y="1878000"/>
            <a:ext cx="545376" cy="3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31" tIns="22865" rIns="45731" bIns="22865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9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МИФИ</a:t>
            </a:r>
            <a:endParaRPr lang="ru-RU" sz="6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85632" y="1783684"/>
            <a:ext cx="2767795" cy="1880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Пошаговая  практико-ориентированная </a:t>
            </a:r>
            <a:endParaRPr lang="en-US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учебно-исследовательская работа студента по решению профильных задач РФЯЦ-ВНИИТФ, в реальной среде профессионального и управленческого взаимодействия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предприятием.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Обучение по индивидуальной </a:t>
            </a:r>
            <a:endParaRPr lang="en-US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образовательной траектории, включая практическое обучение, и работу над ВКР в РФЯЦ-ВНИИТФ. </a:t>
            </a:r>
          </a:p>
          <a:p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Работа на лабораторных установках и на открытых вычислительных ресурсах.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Целевая открытая аспирантура в опорном </a:t>
            </a:r>
            <a:endParaRPr lang="en-US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вузе по созданию необходимого задела в результате выполнения научной работы. Руководитель/научный консультант из РФЯЦ-ВНИИТФ.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65924" y="1812006"/>
            <a:ext cx="1968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Учебно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- образовательная база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Общежитие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Спортивно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– досуговый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блок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Инфраструктура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49633" y="4243245"/>
            <a:ext cx="28290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Трудоустройство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Экспериментально-</a:t>
            </a:r>
          </a:p>
          <a:p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производственная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база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612710" y="1445951"/>
            <a:ext cx="2340010" cy="139124"/>
            <a:chOff x="2333158" y="1335295"/>
            <a:chExt cx="2340010" cy="139124"/>
          </a:xfrm>
        </p:grpSpPr>
        <p:sp>
          <p:nvSpPr>
            <p:cNvPr id="49" name="Google Shape;970;p34"/>
            <p:cNvSpPr/>
            <p:nvPr/>
          </p:nvSpPr>
          <p:spPr>
            <a:xfrm>
              <a:off x="4522882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0" name="Google Shape;970;p34"/>
            <p:cNvSpPr/>
            <p:nvPr/>
          </p:nvSpPr>
          <p:spPr>
            <a:xfrm>
              <a:off x="4357852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1" name="Google Shape;970;p34"/>
            <p:cNvSpPr/>
            <p:nvPr/>
          </p:nvSpPr>
          <p:spPr>
            <a:xfrm>
              <a:off x="418427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2" name="Google Shape;970;p34"/>
            <p:cNvSpPr/>
            <p:nvPr/>
          </p:nvSpPr>
          <p:spPr>
            <a:xfrm>
              <a:off x="4020216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3" name="Google Shape;970;p34"/>
            <p:cNvSpPr/>
            <p:nvPr/>
          </p:nvSpPr>
          <p:spPr>
            <a:xfrm>
              <a:off x="3856162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4" name="Google Shape;970;p34"/>
            <p:cNvSpPr/>
            <p:nvPr/>
          </p:nvSpPr>
          <p:spPr>
            <a:xfrm>
              <a:off x="3691132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5" name="Google Shape;970;p34"/>
            <p:cNvSpPr/>
            <p:nvPr/>
          </p:nvSpPr>
          <p:spPr>
            <a:xfrm>
              <a:off x="351755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6" name="Google Shape;970;p34"/>
            <p:cNvSpPr/>
            <p:nvPr/>
          </p:nvSpPr>
          <p:spPr>
            <a:xfrm>
              <a:off x="3351474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7" name="Google Shape;970;p34"/>
            <p:cNvSpPr/>
            <p:nvPr/>
          </p:nvSpPr>
          <p:spPr>
            <a:xfrm>
              <a:off x="318742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8" name="Google Shape;970;p34"/>
            <p:cNvSpPr/>
            <p:nvPr/>
          </p:nvSpPr>
          <p:spPr>
            <a:xfrm>
              <a:off x="302239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59" name="Google Shape;970;p34"/>
            <p:cNvSpPr/>
            <p:nvPr/>
          </p:nvSpPr>
          <p:spPr>
            <a:xfrm>
              <a:off x="2848808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0" name="Google Shape;970;p34"/>
            <p:cNvSpPr/>
            <p:nvPr/>
          </p:nvSpPr>
          <p:spPr>
            <a:xfrm>
              <a:off x="267177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1" name="Google Shape;970;p34"/>
            <p:cNvSpPr/>
            <p:nvPr/>
          </p:nvSpPr>
          <p:spPr>
            <a:xfrm>
              <a:off x="250674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2" name="Google Shape;970;p34"/>
            <p:cNvSpPr/>
            <p:nvPr/>
          </p:nvSpPr>
          <p:spPr>
            <a:xfrm>
              <a:off x="2333158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63" name="Группа 62"/>
          <p:cNvGrpSpPr/>
          <p:nvPr/>
        </p:nvGrpSpPr>
        <p:grpSpPr>
          <a:xfrm flipH="1">
            <a:off x="2463887" y="3874300"/>
            <a:ext cx="2340010" cy="139124"/>
            <a:chOff x="2333158" y="1335295"/>
            <a:chExt cx="2340010" cy="139124"/>
          </a:xfrm>
        </p:grpSpPr>
        <p:sp>
          <p:nvSpPr>
            <p:cNvPr id="65" name="Google Shape;970;p34"/>
            <p:cNvSpPr/>
            <p:nvPr/>
          </p:nvSpPr>
          <p:spPr>
            <a:xfrm>
              <a:off x="4522882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6" name="Google Shape;970;p34"/>
            <p:cNvSpPr/>
            <p:nvPr/>
          </p:nvSpPr>
          <p:spPr>
            <a:xfrm>
              <a:off x="4357852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7" name="Google Shape;970;p34"/>
            <p:cNvSpPr/>
            <p:nvPr/>
          </p:nvSpPr>
          <p:spPr>
            <a:xfrm>
              <a:off x="418427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8" name="Google Shape;970;p34"/>
            <p:cNvSpPr/>
            <p:nvPr/>
          </p:nvSpPr>
          <p:spPr>
            <a:xfrm>
              <a:off x="4020216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9" name="Google Shape;970;p34"/>
            <p:cNvSpPr/>
            <p:nvPr/>
          </p:nvSpPr>
          <p:spPr>
            <a:xfrm>
              <a:off x="3856162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0" name="Google Shape;970;p34"/>
            <p:cNvSpPr/>
            <p:nvPr/>
          </p:nvSpPr>
          <p:spPr>
            <a:xfrm>
              <a:off x="3691132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1" name="Google Shape;970;p34"/>
            <p:cNvSpPr/>
            <p:nvPr/>
          </p:nvSpPr>
          <p:spPr>
            <a:xfrm>
              <a:off x="351755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2" name="Google Shape;970;p34"/>
            <p:cNvSpPr/>
            <p:nvPr/>
          </p:nvSpPr>
          <p:spPr>
            <a:xfrm>
              <a:off x="3351474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3" name="Google Shape;970;p34"/>
            <p:cNvSpPr/>
            <p:nvPr/>
          </p:nvSpPr>
          <p:spPr>
            <a:xfrm>
              <a:off x="318742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4" name="Google Shape;970;p34"/>
            <p:cNvSpPr/>
            <p:nvPr/>
          </p:nvSpPr>
          <p:spPr>
            <a:xfrm>
              <a:off x="302239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5" name="Google Shape;970;p34"/>
            <p:cNvSpPr/>
            <p:nvPr/>
          </p:nvSpPr>
          <p:spPr>
            <a:xfrm>
              <a:off x="2848808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6" name="Google Shape;970;p34"/>
            <p:cNvSpPr/>
            <p:nvPr/>
          </p:nvSpPr>
          <p:spPr>
            <a:xfrm>
              <a:off x="267177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7" name="Google Shape;970;p34"/>
            <p:cNvSpPr/>
            <p:nvPr/>
          </p:nvSpPr>
          <p:spPr>
            <a:xfrm>
              <a:off x="250674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8" name="Google Shape;970;p34"/>
            <p:cNvSpPr/>
            <p:nvPr/>
          </p:nvSpPr>
          <p:spPr>
            <a:xfrm>
              <a:off x="2333158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81" name="Группа 80"/>
          <p:cNvGrpSpPr/>
          <p:nvPr/>
        </p:nvGrpSpPr>
        <p:grpSpPr>
          <a:xfrm flipH="1">
            <a:off x="5953514" y="1454558"/>
            <a:ext cx="819028" cy="139124"/>
            <a:chOff x="2848808" y="1335295"/>
            <a:chExt cx="819028" cy="139124"/>
          </a:xfrm>
        </p:grpSpPr>
        <p:sp>
          <p:nvSpPr>
            <p:cNvPr id="89" name="Google Shape;970;p34"/>
            <p:cNvSpPr/>
            <p:nvPr/>
          </p:nvSpPr>
          <p:spPr>
            <a:xfrm>
              <a:off x="351755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0" name="Google Shape;970;p34"/>
            <p:cNvSpPr/>
            <p:nvPr/>
          </p:nvSpPr>
          <p:spPr>
            <a:xfrm>
              <a:off x="3351474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1" name="Google Shape;970;p34"/>
            <p:cNvSpPr/>
            <p:nvPr/>
          </p:nvSpPr>
          <p:spPr>
            <a:xfrm>
              <a:off x="318742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2" name="Google Shape;970;p34"/>
            <p:cNvSpPr/>
            <p:nvPr/>
          </p:nvSpPr>
          <p:spPr>
            <a:xfrm>
              <a:off x="3022390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3" name="Google Shape;970;p34"/>
            <p:cNvSpPr/>
            <p:nvPr/>
          </p:nvSpPr>
          <p:spPr>
            <a:xfrm>
              <a:off x="2848808" y="1335295"/>
              <a:ext cx="150286" cy="139124"/>
            </a:xfrm>
            <a:custGeom>
              <a:avLst/>
              <a:gdLst/>
              <a:ahLst/>
              <a:cxnLst/>
              <a:rect l="l" t="t" r="r" b="b"/>
              <a:pathLst>
                <a:path w="1790" h="1657" extrusionOk="0">
                  <a:moveTo>
                    <a:pt x="907" y="0"/>
                  </a:moveTo>
                  <a:cubicBezTo>
                    <a:pt x="503" y="0"/>
                    <a:pt x="156" y="280"/>
                    <a:pt x="83" y="685"/>
                  </a:cubicBezTo>
                  <a:cubicBezTo>
                    <a:pt x="1" y="1146"/>
                    <a:pt x="308" y="1565"/>
                    <a:pt x="758" y="1646"/>
                  </a:cubicBezTo>
                  <a:cubicBezTo>
                    <a:pt x="808" y="1657"/>
                    <a:pt x="849" y="1657"/>
                    <a:pt x="901" y="1657"/>
                  </a:cubicBezTo>
                  <a:cubicBezTo>
                    <a:pt x="1299" y="1657"/>
                    <a:pt x="1647" y="1371"/>
                    <a:pt x="1719" y="972"/>
                  </a:cubicBezTo>
                  <a:cubicBezTo>
                    <a:pt x="1790" y="522"/>
                    <a:pt x="1494" y="92"/>
                    <a:pt x="1044" y="11"/>
                  </a:cubicBezTo>
                  <a:cubicBezTo>
                    <a:pt x="998" y="3"/>
                    <a:pt x="952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7205731" y="1286505"/>
            <a:ext cx="474050" cy="595530"/>
            <a:chOff x="6205217" y="1802328"/>
            <a:chExt cx="571156" cy="717520"/>
          </a:xfrm>
        </p:grpSpPr>
        <p:grpSp>
          <p:nvGrpSpPr>
            <p:cNvPr id="7" name="Группа 6"/>
            <p:cNvGrpSpPr/>
            <p:nvPr/>
          </p:nvGrpSpPr>
          <p:grpSpPr>
            <a:xfrm rot="16200000">
              <a:off x="6132035" y="1875510"/>
              <a:ext cx="717520" cy="571156"/>
              <a:chOff x="3607045" y="4094770"/>
              <a:chExt cx="873356" cy="695204"/>
            </a:xfrm>
          </p:grpSpPr>
          <p:sp>
            <p:nvSpPr>
              <p:cNvPr id="111" name="Google Shape;1124;p37"/>
              <p:cNvSpPr/>
              <p:nvPr/>
            </p:nvSpPr>
            <p:spPr>
              <a:xfrm>
                <a:off x="3607045" y="4094770"/>
                <a:ext cx="873356" cy="695204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5219" extrusionOk="0">
                    <a:moveTo>
                      <a:pt x="10771" y="1"/>
                    </a:moveTo>
                    <a:cubicBezTo>
                      <a:pt x="8824" y="1"/>
                      <a:pt x="6876" y="745"/>
                      <a:pt x="5389" y="2232"/>
                    </a:cubicBezTo>
                    <a:cubicBezTo>
                      <a:pt x="4417" y="3214"/>
                      <a:pt x="3763" y="4389"/>
                      <a:pt x="3426" y="5636"/>
                    </a:cubicBezTo>
                    <a:lnTo>
                      <a:pt x="0" y="7610"/>
                    </a:lnTo>
                    <a:lnTo>
                      <a:pt x="3426" y="9583"/>
                    </a:lnTo>
                    <a:cubicBezTo>
                      <a:pt x="3763" y="10830"/>
                      <a:pt x="4417" y="12016"/>
                      <a:pt x="5389" y="12988"/>
                    </a:cubicBezTo>
                    <a:cubicBezTo>
                      <a:pt x="6876" y="14475"/>
                      <a:pt x="8824" y="15219"/>
                      <a:pt x="10771" y="15219"/>
                    </a:cubicBezTo>
                    <a:cubicBezTo>
                      <a:pt x="12719" y="15219"/>
                      <a:pt x="14667" y="14475"/>
                      <a:pt x="16154" y="12988"/>
                    </a:cubicBezTo>
                    <a:cubicBezTo>
                      <a:pt x="19119" y="10023"/>
                      <a:pt x="19119" y="5197"/>
                      <a:pt x="16154" y="2232"/>
                    </a:cubicBezTo>
                    <a:cubicBezTo>
                      <a:pt x="14667" y="745"/>
                      <a:pt x="12719" y="1"/>
                      <a:pt x="107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2" name="Google Shape;1125;p37"/>
              <p:cNvSpPr/>
              <p:nvPr/>
            </p:nvSpPr>
            <p:spPr>
              <a:xfrm>
                <a:off x="3854134" y="4219023"/>
                <a:ext cx="489918" cy="446750"/>
              </a:xfrm>
              <a:custGeom>
                <a:avLst/>
                <a:gdLst/>
                <a:ahLst/>
                <a:cxnLst/>
                <a:rect l="l" t="t" r="r" b="b"/>
                <a:pathLst>
                  <a:path w="10725" h="9780" extrusionOk="0">
                    <a:moveTo>
                      <a:pt x="5362" y="0"/>
                    </a:moveTo>
                    <a:cubicBezTo>
                      <a:pt x="4110" y="0"/>
                      <a:pt x="2858" y="478"/>
                      <a:pt x="1902" y="1434"/>
                    </a:cubicBezTo>
                    <a:cubicBezTo>
                      <a:pt x="0" y="3346"/>
                      <a:pt x="0" y="6434"/>
                      <a:pt x="1902" y="8346"/>
                    </a:cubicBezTo>
                    <a:cubicBezTo>
                      <a:pt x="2858" y="9302"/>
                      <a:pt x="4110" y="9779"/>
                      <a:pt x="5362" y="9779"/>
                    </a:cubicBezTo>
                    <a:cubicBezTo>
                      <a:pt x="6615" y="9779"/>
                      <a:pt x="7867" y="9302"/>
                      <a:pt x="8823" y="8346"/>
                    </a:cubicBezTo>
                    <a:cubicBezTo>
                      <a:pt x="10725" y="6434"/>
                      <a:pt x="10725" y="3346"/>
                      <a:pt x="8823" y="1434"/>
                    </a:cubicBezTo>
                    <a:cubicBezTo>
                      <a:pt x="7867" y="478"/>
                      <a:pt x="6615" y="0"/>
                      <a:pt x="53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13" name="Google Shape;11214;p68"/>
            <p:cNvSpPr/>
            <p:nvPr/>
          </p:nvSpPr>
          <p:spPr>
            <a:xfrm>
              <a:off x="6364322" y="2002570"/>
              <a:ext cx="260749" cy="212521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5" name="Группа 124"/>
          <p:cNvGrpSpPr/>
          <p:nvPr/>
        </p:nvGrpSpPr>
        <p:grpSpPr>
          <a:xfrm>
            <a:off x="7734754" y="1286505"/>
            <a:ext cx="474050" cy="595530"/>
            <a:chOff x="6205217" y="1802328"/>
            <a:chExt cx="571156" cy="717520"/>
          </a:xfrm>
        </p:grpSpPr>
        <p:grpSp>
          <p:nvGrpSpPr>
            <p:cNvPr id="126" name="Группа 125"/>
            <p:cNvGrpSpPr/>
            <p:nvPr/>
          </p:nvGrpSpPr>
          <p:grpSpPr>
            <a:xfrm rot="16200000">
              <a:off x="6132035" y="1875510"/>
              <a:ext cx="717520" cy="571156"/>
              <a:chOff x="3607045" y="4094770"/>
              <a:chExt cx="873356" cy="695204"/>
            </a:xfrm>
          </p:grpSpPr>
          <p:sp>
            <p:nvSpPr>
              <p:cNvPr id="128" name="Google Shape;1124;p37"/>
              <p:cNvSpPr/>
              <p:nvPr/>
            </p:nvSpPr>
            <p:spPr>
              <a:xfrm>
                <a:off x="3607045" y="4094770"/>
                <a:ext cx="873356" cy="695204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5219" extrusionOk="0">
                    <a:moveTo>
                      <a:pt x="10771" y="1"/>
                    </a:moveTo>
                    <a:cubicBezTo>
                      <a:pt x="8824" y="1"/>
                      <a:pt x="6876" y="745"/>
                      <a:pt x="5389" y="2232"/>
                    </a:cubicBezTo>
                    <a:cubicBezTo>
                      <a:pt x="4417" y="3214"/>
                      <a:pt x="3763" y="4389"/>
                      <a:pt x="3426" y="5636"/>
                    </a:cubicBezTo>
                    <a:lnTo>
                      <a:pt x="0" y="7610"/>
                    </a:lnTo>
                    <a:lnTo>
                      <a:pt x="3426" y="9583"/>
                    </a:lnTo>
                    <a:cubicBezTo>
                      <a:pt x="3763" y="10830"/>
                      <a:pt x="4417" y="12016"/>
                      <a:pt x="5389" y="12988"/>
                    </a:cubicBezTo>
                    <a:cubicBezTo>
                      <a:pt x="6876" y="14475"/>
                      <a:pt x="8824" y="15219"/>
                      <a:pt x="10771" y="15219"/>
                    </a:cubicBezTo>
                    <a:cubicBezTo>
                      <a:pt x="12719" y="15219"/>
                      <a:pt x="14667" y="14475"/>
                      <a:pt x="16154" y="12988"/>
                    </a:cubicBezTo>
                    <a:cubicBezTo>
                      <a:pt x="19119" y="10023"/>
                      <a:pt x="19119" y="5197"/>
                      <a:pt x="16154" y="2232"/>
                    </a:cubicBezTo>
                    <a:cubicBezTo>
                      <a:pt x="14667" y="745"/>
                      <a:pt x="12719" y="1"/>
                      <a:pt x="107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" name="Google Shape;1125;p37"/>
              <p:cNvSpPr/>
              <p:nvPr/>
            </p:nvSpPr>
            <p:spPr>
              <a:xfrm>
                <a:off x="3854134" y="4219023"/>
                <a:ext cx="489918" cy="446750"/>
              </a:xfrm>
              <a:custGeom>
                <a:avLst/>
                <a:gdLst/>
                <a:ahLst/>
                <a:cxnLst/>
                <a:rect l="l" t="t" r="r" b="b"/>
                <a:pathLst>
                  <a:path w="10725" h="9780" extrusionOk="0">
                    <a:moveTo>
                      <a:pt x="5362" y="0"/>
                    </a:moveTo>
                    <a:cubicBezTo>
                      <a:pt x="4110" y="0"/>
                      <a:pt x="2858" y="478"/>
                      <a:pt x="1902" y="1434"/>
                    </a:cubicBezTo>
                    <a:cubicBezTo>
                      <a:pt x="0" y="3346"/>
                      <a:pt x="0" y="6434"/>
                      <a:pt x="1902" y="8346"/>
                    </a:cubicBezTo>
                    <a:cubicBezTo>
                      <a:pt x="2858" y="9302"/>
                      <a:pt x="4110" y="9779"/>
                      <a:pt x="5362" y="9779"/>
                    </a:cubicBezTo>
                    <a:cubicBezTo>
                      <a:pt x="6615" y="9779"/>
                      <a:pt x="7867" y="9302"/>
                      <a:pt x="8823" y="8346"/>
                    </a:cubicBezTo>
                    <a:cubicBezTo>
                      <a:pt x="10725" y="6434"/>
                      <a:pt x="10725" y="3346"/>
                      <a:pt x="8823" y="1434"/>
                    </a:cubicBezTo>
                    <a:cubicBezTo>
                      <a:pt x="7867" y="478"/>
                      <a:pt x="6615" y="0"/>
                      <a:pt x="53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7" name="Google Shape;11214;p68"/>
            <p:cNvSpPr/>
            <p:nvPr/>
          </p:nvSpPr>
          <p:spPr>
            <a:xfrm>
              <a:off x="6364322" y="2002570"/>
              <a:ext cx="260749" cy="212521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0" name="Группа 129"/>
          <p:cNvGrpSpPr/>
          <p:nvPr/>
        </p:nvGrpSpPr>
        <p:grpSpPr>
          <a:xfrm>
            <a:off x="8255699" y="1286505"/>
            <a:ext cx="474050" cy="595530"/>
            <a:chOff x="6205217" y="1802328"/>
            <a:chExt cx="571156" cy="717520"/>
          </a:xfrm>
        </p:grpSpPr>
        <p:grpSp>
          <p:nvGrpSpPr>
            <p:cNvPr id="131" name="Группа 130"/>
            <p:cNvGrpSpPr/>
            <p:nvPr/>
          </p:nvGrpSpPr>
          <p:grpSpPr>
            <a:xfrm rot="16200000">
              <a:off x="6132035" y="1875510"/>
              <a:ext cx="717520" cy="571156"/>
              <a:chOff x="3607045" y="4094770"/>
              <a:chExt cx="873356" cy="695204"/>
            </a:xfrm>
          </p:grpSpPr>
          <p:sp>
            <p:nvSpPr>
              <p:cNvPr id="133" name="Google Shape;1124;p37"/>
              <p:cNvSpPr/>
              <p:nvPr/>
            </p:nvSpPr>
            <p:spPr>
              <a:xfrm>
                <a:off x="3607045" y="4094770"/>
                <a:ext cx="873356" cy="695204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5219" extrusionOk="0">
                    <a:moveTo>
                      <a:pt x="10771" y="1"/>
                    </a:moveTo>
                    <a:cubicBezTo>
                      <a:pt x="8824" y="1"/>
                      <a:pt x="6876" y="745"/>
                      <a:pt x="5389" y="2232"/>
                    </a:cubicBezTo>
                    <a:cubicBezTo>
                      <a:pt x="4417" y="3214"/>
                      <a:pt x="3763" y="4389"/>
                      <a:pt x="3426" y="5636"/>
                    </a:cubicBezTo>
                    <a:lnTo>
                      <a:pt x="0" y="7610"/>
                    </a:lnTo>
                    <a:lnTo>
                      <a:pt x="3426" y="9583"/>
                    </a:lnTo>
                    <a:cubicBezTo>
                      <a:pt x="3763" y="10830"/>
                      <a:pt x="4417" y="12016"/>
                      <a:pt x="5389" y="12988"/>
                    </a:cubicBezTo>
                    <a:cubicBezTo>
                      <a:pt x="6876" y="14475"/>
                      <a:pt x="8824" y="15219"/>
                      <a:pt x="10771" y="15219"/>
                    </a:cubicBezTo>
                    <a:cubicBezTo>
                      <a:pt x="12719" y="15219"/>
                      <a:pt x="14667" y="14475"/>
                      <a:pt x="16154" y="12988"/>
                    </a:cubicBezTo>
                    <a:cubicBezTo>
                      <a:pt x="19119" y="10023"/>
                      <a:pt x="19119" y="5197"/>
                      <a:pt x="16154" y="2232"/>
                    </a:cubicBezTo>
                    <a:cubicBezTo>
                      <a:pt x="14667" y="745"/>
                      <a:pt x="12719" y="1"/>
                      <a:pt x="107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" name="Google Shape;1125;p37"/>
              <p:cNvSpPr/>
              <p:nvPr/>
            </p:nvSpPr>
            <p:spPr>
              <a:xfrm>
                <a:off x="3854134" y="4219023"/>
                <a:ext cx="489918" cy="446750"/>
              </a:xfrm>
              <a:custGeom>
                <a:avLst/>
                <a:gdLst/>
                <a:ahLst/>
                <a:cxnLst/>
                <a:rect l="l" t="t" r="r" b="b"/>
                <a:pathLst>
                  <a:path w="10725" h="9780" extrusionOk="0">
                    <a:moveTo>
                      <a:pt x="5362" y="0"/>
                    </a:moveTo>
                    <a:cubicBezTo>
                      <a:pt x="4110" y="0"/>
                      <a:pt x="2858" y="478"/>
                      <a:pt x="1902" y="1434"/>
                    </a:cubicBezTo>
                    <a:cubicBezTo>
                      <a:pt x="0" y="3346"/>
                      <a:pt x="0" y="6434"/>
                      <a:pt x="1902" y="8346"/>
                    </a:cubicBezTo>
                    <a:cubicBezTo>
                      <a:pt x="2858" y="9302"/>
                      <a:pt x="4110" y="9779"/>
                      <a:pt x="5362" y="9779"/>
                    </a:cubicBezTo>
                    <a:cubicBezTo>
                      <a:pt x="6615" y="9779"/>
                      <a:pt x="7867" y="9302"/>
                      <a:pt x="8823" y="8346"/>
                    </a:cubicBezTo>
                    <a:cubicBezTo>
                      <a:pt x="10725" y="6434"/>
                      <a:pt x="10725" y="3346"/>
                      <a:pt x="8823" y="1434"/>
                    </a:cubicBezTo>
                    <a:cubicBezTo>
                      <a:pt x="7867" y="478"/>
                      <a:pt x="6615" y="0"/>
                      <a:pt x="53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32" name="Google Shape;11214;p68"/>
            <p:cNvSpPr/>
            <p:nvPr/>
          </p:nvSpPr>
          <p:spPr>
            <a:xfrm>
              <a:off x="6364322" y="2002570"/>
              <a:ext cx="260749" cy="212521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5" name="Google Shape;876;p33"/>
          <p:cNvSpPr/>
          <p:nvPr/>
        </p:nvSpPr>
        <p:spPr>
          <a:xfrm rot="16200000">
            <a:off x="3818436" y="2665248"/>
            <a:ext cx="3338514" cy="474982"/>
          </a:xfrm>
          <a:prstGeom prst="roundRect">
            <a:avLst>
              <a:gd name="adj" fmla="val 16667"/>
            </a:avLst>
          </a:prstGeom>
          <a:solidFill>
            <a:srgbClr val="A4CB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Прямоугольник 135"/>
          <p:cNvSpPr/>
          <p:nvPr/>
        </p:nvSpPr>
        <p:spPr>
          <a:xfrm>
            <a:off x="5245698" y="2835474"/>
            <a:ext cx="5094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УОЦ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Google Shape;876;p33"/>
          <p:cNvSpPr/>
          <p:nvPr/>
        </p:nvSpPr>
        <p:spPr>
          <a:xfrm>
            <a:off x="533973" y="1261375"/>
            <a:ext cx="1719994" cy="474982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1103975" y="1349718"/>
            <a:ext cx="51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НОК</a:t>
            </a:r>
          </a:p>
        </p:txBody>
      </p:sp>
      <p:sp>
        <p:nvSpPr>
          <p:cNvPr id="139" name="Google Shape;876;p33"/>
          <p:cNvSpPr/>
          <p:nvPr/>
        </p:nvSpPr>
        <p:spPr>
          <a:xfrm>
            <a:off x="533973" y="3702529"/>
            <a:ext cx="1719994" cy="474982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719266" y="3801520"/>
            <a:ext cx="1349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РФЯЦ-ВНИИТФ</a:t>
            </a:r>
          </a:p>
        </p:txBody>
      </p:sp>
      <p:grpSp>
        <p:nvGrpSpPr>
          <p:cNvPr id="148" name="Группа 147"/>
          <p:cNvGrpSpPr/>
          <p:nvPr/>
        </p:nvGrpSpPr>
        <p:grpSpPr>
          <a:xfrm>
            <a:off x="6815968" y="1417383"/>
            <a:ext cx="135292" cy="220846"/>
            <a:chOff x="6394681" y="2554129"/>
            <a:chExt cx="314493" cy="513372"/>
          </a:xfrm>
        </p:grpSpPr>
        <p:sp>
          <p:nvSpPr>
            <p:cNvPr id="146" name="Google Shape;227;p20"/>
            <p:cNvSpPr/>
            <p:nvPr/>
          </p:nvSpPr>
          <p:spPr>
            <a:xfrm>
              <a:off x="6394681" y="2554129"/>
              <a:ext cx="314493" cy="513372"/>
            </a:xfrm>
            <a:custGeom>
              <a:avLst/>
              <a:gdLst/>
              <a:ahLst/>
              <a:cxnLst/>
              <a:rect l="l" t="t" r="r" b="b"/>
              <a:pathLst>
                <a:path w="3966" h="6474" extrusionOk="0">
                  <a:moveTo>
                    <a:pt x="681" y="0"/>
                  </a:moveTo>
                  <a:cubicBezTo>
                    <a:pt x="541" y="0"/>
                    <a:pt x="402" y="55"/>
                    <a:pt x="298" y="164"/>
                  </a:cubicBezTo>
                  <a:lnTo>
                    <a:pt x="1" y="451"/>
                  </a:lnTo>
                  <a:lnTo>
                    <a:pt x="2399" y="2850"/>
                  </a:lnTo>
                  <a:cubicBezTo>
                    <a:pt x="2618" y="3069"/>
                    <a:pt x="2618" y="3415"/>
                    <a:pt x="2399" y="3624"/>
                  </a:cubicBezTo>
                  <a:lnTo>
                    <a:pt x="1" y="6023"/>
                  </a:lnTo>
                  <a:lnTo>
                    <a:pt x="298" y="6310"/>
                  </a:lnTo>
                  <a:cubicBezTo>
                    <a:pt x="402" y="6419"/>
                    <a:pt x="541" y="6473"/>
                    <a:pt x="681" y="6473"/>
                  </a:cubicBezTo>
                  <a:cubicBezTo>
                    <a:pt x="821" y="6473"/>
                    <a:pt x="962" y="6419"/>
                    <a:pt x="1071" y="6310"/>
                  </a:cubicBezTo>
                  <a:lnTo>
                    <a:pt x="3758" y="3624"/>
                  </a:lnTo>
                  <a:cubicBezTo>
                    <a:pt x="3966" y="3415"/>
                    <a:pt x="3966" y="3069"/>
                    <a:pt x="3758" y="2850"/>
                  </a:cubicBezTo>
                  <a:lnTo>
                    <a:pt x="1071" y="164"/>
                  </a:lnTo>
                  <a:cubicBezTo>
                    <a:pt x="962" y="55"/>
                    <a:pt x="821" y="0"/>
                    <a:pt x="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47" name="Google Shape;228;p20"/>
            <p:cNvSpPr/>
            <p:nvPr/>
          </p:nvSpPr>
          <p:spPr>
            <a:xfrm>
              <a:off x="6432427" y="2727950"/>
              <a:ext cx="95236" cy="165811"/>
            </a:xfrm>
            <a:custGeom>
              <a:avLst/>
              <a:gdLst/>
              <a:ahLst/>
              <a:cxnLst/>
              <a:rect l="l" t="t" r="r" b="b"/>
              <a:pathLst>
                <a:path w="1201" h="2091" extrusionOk="0">
                  <a:moveTo>
                    <a:pt x="266" y="1"/>
                  </a:moveTo>
                  <a:cubicBezTo>
                    <a:pt x="130" y="1"/>
                    <a:pt x="0" y="106"/>
                    <a:pt x="0" y="262"/>
                  </a:cubicBezTo>
                  <a:lnTo>
                    <a:pt x="0" y="1828"/>
                  </a:lnTo>
                  <a:cubicBezTo>
                    <a:pt x="0" y="1989"/>
                    <a:pt x="127" y="2091"/>
                    <a:pt x="262" y="2091"/>
                  </a:cubicBezTo>
                  <a:cubicBezTo>
                    <a:pt x="326" y="2091"/>
                    <a:pt x="392" y="2067"/>
                    <a:pt x="447" y="2016"/>
                  </a:cubicBezTo>
                  <a:lnTo>
                    <a:pt x="942" y="1520"/>
                  </a:lnTo>
                  <a:cubicBezTo>
                    <a:pt x="1200" y="1253"/>
                    <a:pt x="1200" y="837"/>
                    <a:pt x="942" y="579"/>
                  </a:cubicBezTo>
                  <a:lnTo>
                    <a:pt x="447" y="73"/>
                  </a:lnTo>
                  <a:cubicBezTo>
                    <a:pt x="393" y="23"/>
                    <a:pt x="329" y="1"/>
                    <a:pt x="2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52" name="Группа 151"/>
          <p:cNvGrpSpPr/>
          <p:nvPr/>
        </p:nvGrpSpPr>
        <p:grpSpPr>
          <a:xfrm>
            <a:off x="4834225" y="3829597"/>
            <a:ext cx="135292" cy="220846"/>
            <a:chOff x="6394681" y="2554129"/>
            <a:chExt cx="314493" cy="513372"/>
          </a:xfrm>
        </p:grpSpPr>
        <p:sp>
          <p:nvSpPr>
            <p:cNvPr id="153" name="Google Shape;227;p20"/>
            <p:cNvSpPr/>
            <p:nvPr/>
          </p:nvSpPr>
          <p:spPr>
            <a:xfrm>
              <a:off x="6394681" y="2554129"/>
              <a:ext cx="314493" cy="513372"/>
            </a:xfrm>
            <a:custGeom>
              <a:avLst/>
              <a:gdLst/>
              <a:ahLst/>
              <a:cxnLst/>
              <a:rect l="l" t="t" r="r" b="b"/>
              <a:pathLst>
                <a:path w="3966" h="6474" extrusionOk="0">
                  <a:moveTo>
                    <a:pt x="681" y="0"/>
                  </a:moveTo>
                  <a:cubicBezTo>
                    <a:pt x="541" y="0"/>
                    <a:pt x="402" y="55"/>
                    <a:pt x="298" y="164"/>
                  </a:cubicBezTo>
                  <a:lnTo>
                    <a:pt x="1" y="451"/>
                  </a:lnTo>
                  <a:lnTo>
                    <a:pt x="2399" y="2850"/>
                  </a:lnTo>
                  <a:cubicBezTo>
                    <a:pt x="2618" y="3069"/>
                    <a:pt x="2618" y="3415"/>
                    <a:pt x="2399" y="3624"/>
                  </a:cubicBezTo>
                  <a:lnTo>
                    <a:pt x="1" y="6023"/>
                  </a:lnTo>
                  <a:lnTo>
                    <a:pt x="298" y="6310"/>
                  </a:lnTo>
                  <a:cubicBezTo>
                    <a:pt x="402" y="6419"/>
                    <a:pt x="541" y="6473"/>
                    <a:pt x="681" y="6473"/>
                  </a:cubicBezTo>
                  <a:cubicBezTo>
                    <a:pt x="821" y="6473"/>
                    <a:pt x="962" y="6419"/>
                    <a:pt x="1071" y="6310"/>
                  </a:cubicBezTo>
                  <a:lnTo>
                    <a:pt x="3758" y="3624"/>
                  </a:lnTo>
                  <a:cubicBezTo>
                    <a:pt x="3966" y="3415"/>
                    <a:pt x="3966" y="3069"/>
                    <a:pt x="3758" y="2850"/>
                  </a:cubicBezTo>
                  <a:lnTo>
                    <a:pt x="1071" y="164"/>
                  </a:lnTo>
                  <a:cubicBezTo>
                    <a:pt x="962" y="55"/>
                    <a:pt x="821" y="0"/>
                    <a:pt x="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4" name="Google Shape;228;p20"/>
            <p:cNvSpPr/>
            <p:nvPr/>
          </p:nvSpPr>
          <p:spPr>
            <a:xfrm>
              <a:off x="6432427" y="2727950"/>
              <a:ext cx="95236" cy="165811"/>
            </a:xfrm>
            <a:custGeom>
              <a:avLst/>
              <a:gdLst/>
              <a:ahLst/>
              <a:cxnLst/>
              <a:rect l="l" t="t" r="r" b="b"/>
              <a:pathLst>
                <a:path w="1201" h="2091" extrusionOk="0">
                  <a:moveTo>
                    <a:pt x="266" y="1"/>
                  </a:moveTo>
                  <a:cubicBezTo>
                    <a:pt x="130" y="1"/>
                    <a:pt x="0" y="106"/>
                    <a:pt x="0" y="262"/>
                  </a:cubicBezTo>
                  <a:lnTo>
                    <a:pt x="0" y="1828"/>
                  </a:lnTo>
                  <a:cubicBezTo>
                    <a:pt x="0" y="1989"/>
                    <a:pt x="127" y="2091"/>
                    <a:pt x="262" y="2091"/>
                  </a:cubicBezTo>
                  <a:cubicBezTo>
                    <a:pt x="326" y="2091"/>
                    <a:pt x="392" y="2067"/>
                    <a:pt x="447" y="2016"/>
                  </a:cubicBezTo>
                  <a:lnTo>
                    <a:pt x="942" y="1520"/>
                  </a:lnTo>
                  <a:cubicBezTo>
                    <a:pt x="1200" y="1253"/>
                    <a:pt x="1200" y="837"/>
                    <a:pt x="942" y="579"/>
                  </a:cubicBezTo>
                  <a:lnTo>
                    <a:pt x="447" y="73"/>
                  </a:lnTo>
                  <a:cubicBezTo>
                    <a:pt x="393" y="23"/>
                    <a:pt x="329" y="1"/>
                    <a:pt x="2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55" name="Группа 154"/>
          <p:cNvGrpSpPr/>
          <p:nvPr/>
        </p:nvGrpSpPr>
        <p:grpSpPr>
          <a:xfrm flipH="1">
            <a:off x="2403738" y="1411118"/>
            <a:ext cx="135292" cy="220846"/>
            <a:chOff x="6394681" y="2554129"/>
            <a:chExt cx="314493" cy="513372"/>
          </a:xfrm>
        </p:grpSpPr>
        <p:sp>
          <p:nvSpPr>
            <p:cNvPr id="156" name="Google Shape;227;p20"/>
            <p:cNvSpPr/>
            <p:nvPr/>
          </p:nvSpPr>
          <p:spPr>
            <a:xfrm>
              <a:off x="6394681" y="2554129"/>
              <a:ext cx="314493" cy="513372"/>
            </a:xfrm>
            <a:custGeom>
              <a:avLst/>
              <a:gdLst/>
              <a:ahLst/>
              <a:cxnLst/>
              <a:rect l="l" t="t" r="r" b="b"/>
              <a:pathLst>
                <a:path w="3966" h="6474" extrusionOk="0">
                  <a:moveTo>
                    <a:pt x="681" y="0"/>
                  </a:moveTo>
                  <a:cubicBezTo>
                    <a:pt x="541" y="0"/>
                    <a:pt x="402" y="55"/>
                    <a:pt x="298" y="164"/>
                  </a:cubicBezTo>
                  <a:lnTo>
                    <a:pt x="1" y="451"/>
                  </a:lnTo>
                  <a:lnTo>
                    <a:pt x="2399" y="2850"/>
                  </a:lnTo>
                  <a:cubicBezTo>
                    <a:pt x="2618" y="3069"/>
                    <a:pt x="2618" y="3415"/>
                    <a:pt x="2399" y="3624"/>
                  </a:cubicBezTo>
                  <a:lnTo>
                    <a:pt x="1" y="6023"/>
                  </a:lnTo>
                  <a:lnTo>
                    <a:pt x="298" y="6310"/>
                  </a:lnTo>
                  <a:cubicBezTo>
                    <a:pt x="402" y="6419"/>
                    <a:pt x="541" y="6473"/>
                    <a:pt x="681" y="6473"/>
                  </a:cubicBezTo>
                  <a:cubicBezTo>
                    <a:pt x="821" y="6473"/>
                    <a:pt x="962" y="6419"/>
                    <a:pt x="1071" y="6310"/>
                  </a:cubicBezTo>
                  <a:lnTo>
                    <a:pt x="3758" y="3624"/>
                  </a:lnTo>
                  <a:cubicBezTo>
                    <a:pt x="3966" y="3415"/>
                    <a:pt x="3966" y="3069"/>
                    <a:pt x="3758" y="2850"/>
                  </a:cubicBezTo>
                  <a:lnTo>
                    <a:pt x="1071" y="164"/>
                  </a:lnTo>
                  <a:cubicBezTo>
                    <a:pt x="962" y="55"/>
                    <a:pt x="821" y="0"/>
                    <a:pt x="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57" name="Google Shape;228;p20"/>
            <p:cNvSpPr/>
            <p:nvPr/>
          </p:nvSpPr>
          <p:spPr>
            <a:xfrm>
              <a:off x="6432427" y="2727950"/>
              <a:ext cx="95236" cy="165811"/>
            </a:xfrm>
            <a:custGeom>
              <a:avLst/>
              <a:gdLst/>
              <a:ahLst/>
              <a:cxnLst/>
              <a:rect l="l" t="t" r="r" b="b"/>
              <a:pathLst>
                <a:path w="1201" h="2091" extrusionOk="0">
                  <a:moveTo>
                    <a:pt x="266" y="1"/>
                  </a:moveTo>
                  <a:cubicBezTo>
                    <a:pt x="130" y="1"/>
                    <a:pt x="0" y="106"/>
                    <a:pt x="0" y="262"/>
                  </a:cubicBezTo>
                  <a:lnTo>
                    <a:pt x="0" y="1828"/>
                  </a:lnTo>
                  <a:cubicBezTo>
                    <a:pt x="0" y="1989"/>
                    <a:pt x="127" y="2091"/>
                    <a:pt x="262" y="2091"/>
                  </a:cubicBezTo>
                  <a:cubicBezTo>
                    <a:pt x="326" y="2091"/>
                    <a:pt x="392" y="2067"/>
                    <a:pt x="447" y="2016"/>
                  </a:cubicBezTo>
                  <a:lnTo>
                    <a:pt x="942" y="1520"/>
                  </a:lnTo>
                  <a:cubicBezTo>
                    <a:pt x="1200" y="1253"/>
                    <a:pt x="1200" y="837"/>
                    <a:pt x="942" y="579"/>
                  </a:cubicBezTo>
                  <a:lnTo>
                    <a:pt x="447" y="73"/>
                  </a:lnTo>
                  <a:cubicBezTo>
                    <a:pt x="393" y="23"/>
                    <a:pt x="329" y="1"/>
                    <a:pt x="2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159" name="Прямоугольник 158"/>
          <p:cNvSpPr/>
          <p:nvPr/>
        </p:nvSpPr>
        <p:spPr>
          <a:xfrm>
            <a:off x="8492417" y="4545132"/>
            <a:ext cx="2584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6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09525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493361" y="234950"/>
            <a:ext cx="7137400" cy="528310"/>
          </a:xfrm>
        </p:spPr>
        <p:txBody>
          <a:bodyPr/>
          <a:lstStyle/>
          <a:p>
            <a:r>
              <a:rPr lang="ru-RU" sz="2000" dirty="0"/>
              <a:t>Сетевая подготовка магистров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oogle Shape;2133;p24"/>
          <p:cNvGrpSpPr/>
          <p:nvPr/>
        </p:nvGrpSpPr>
        <p:grpSpPr>
          <a:xfrm>
            <a:off x="2722750" y="967844"/>
            <a:ext cx="3654434" cy="3096902"/>
            <a:chOff x="2239600" y="1703550"/>
            <a:chExt cx="3097250" cy="2535100"/>
          </a:xfrm>
        </p:grpSpPr>
        <p:sp>
          <p:nvSpPr>
            <p:cNvPr id="64" name="Google Shape;2134;p24"/>
            <p:cNvSpPr/>
            <p:nvPr/>
          </p:nvSpPr>
          <p:spPr>
            <a:xfrm>
              <a:off x="4978975" y="2925950"/>
              <a:ext cx="357875" cy="59425"/>
            </a:xfrm>
            <a:custGeom>
              <a:avLst/>
              <a:gdLst/>
              <a:ahLst/>
              <a:cxnLst/>
              <a:rect l="l" t="t" r="r" b="b"/>
              <a:pathLst>
                <a:path w="14315" h="2377" extrusionOk="0">
                  <a:moveTo>
                    <a:pt x="1172" y="1"/>
                  </a:moveTo>
                  <a:cubicBezTo>
                    <a:pt x="507" y="1"/>
                    <a:pt x="0" y="539"/>
                    <a:pt x="0" y="1173"/>
                  </a:cubicBezTo>
                  <a:cubicBezTo>
                    <a:pt x="0" y="1838"/>
                    <a:pt x="507" y="2376"/>
                    <a:pt x="1172" y="2376"/>
                  </a:cubicBezTo>
                  <a:cubicBezTo>
                    <a:pt x="1806" y="2376"/>
                    <a:pt x="2281" y="1901"/>
                    <a:pt x="2344" y="1268"/>
                  </a:cubicBezTo>
                  <a:lnTo>
                    <a:pt x="11971" y="1268"/>
                  </a:lnTo>
                  <a:cubicBezTo>
                    <a:pt x="12003" y="1901"/>
                    <a:pt x="12510" y="2376"/>
                    <a:pt x="13143" y="2376"/>
                  </a:cubicBezTo>
                  <a:cubicBezTo>
                    <a:pt x="13808" y="2376"/>
                    <a:pt x="14315" y="1838"/>
                    <a:pt x="14315" y="1173"/>
                  </a:cubicBezTo>
                  <a:cubicBezTo>
                    <a:pt x="14315" y="539"/>
                    <a:pt x="13808" y="1"/>
                    <a:pt x="13143" y="1"/>
                  </a:cubicBezTo>
                  <a:cubicBezTo>
                    <a:pt x="12541" y="1"/>
                    <a:pt x="12035" y="476"/>
                    <a:pt x="11971" y="1078"/>
                  </a:cubicBezTo>
                  <a:lnTo>
                    <a:pt x="8488" y="1046"/>
                  </a:lnTo>
                  <a:lnTo>
                    <a:pt x="2344" y="1046"/>
                  </a:lnTo>
                  <a:cubicBezTo>
                    <a:pt x="2281" y="444"/>
                    <a:pt x="1774" y="1"/>
                    <a:pt x="1172" y="1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35;p24"/>
            <p:cNvSpPr/>
            <p:nvPr/>
          </p:nvSpPr>
          <p:spPr>
            <a:xfrm>
              <a:off x="4548275" y="3676500"/>
              <a:ext cx="788575" cy="59425"/>
            </a:xfrm>
            <a:custGeom>
              <a:avLst/>
              <a:gdLst/>
              <a:ahLst/>
              <a:cxnLst/>
              <a:rect l="l" t="t" r="r" b="b"/>
              <a:pathLst>
                <a:path w="31543" h="2377" extrusionOk="0">
                  <a:moveTo>
                    <a:pt x="1172" y="1"/>
                  </a:moveTo>
                  <a:cubicBezTo>
                    <a:pt x="539" y="1"/>
                    <a:pt x="0" y="539"/>
                    <a:pt x="0" y="1204"/>
                  </a:cubicBezTo>
                  <a:cubicBezTo>
                    <a:pt x="0" y="1838"/>
                    <a:pt x="539" y="2376"/>
                    <a:pt x="1172" y="2376"/>
                  </a:cubicBezTo>
                  <a:cubicBezTo>
                    <a:pt x="1806" y="2376"/>
                    <a:pt x="2312" y="1901"/>
                    <a:pt x="2344" y="1299"/>
                  </a:cubicBezTo>
                  <a:lnTo>
                    <a:pt x="8614" y="1268"/>
                  </a:lnTo>
                  <a:lnTo>
                    <a:pt x="29199" y="1299"/>
                  </a:lnTo>
                  <a:cubicBezTo>
                    <a:pt x="29231" y="1901"/>
                    <a:pt x="29738" y="2376"/>
                    <a:pt x="30371" y="2376"/>
                  </a:cubicBezTo>
                  <a:cubicBezTo>
                    <a:pt x="31036" y="2376"/>
                    <a:pt x="31543" y="1838"/>
                    <a:pt x="31543" y="1204"/>
                  </a:cubicBezTo>
                  <a:cubicBezTo>
                    <a:pt x="31543" y="539"/>
                    <a:pt x="31036" y="1"/>
                    <a:pt x="30371" y="1"/>
                  </a:cubicBezTo>
                  <a:cubicBezTo>
                    <a:pt x="29769" y="1"/>
                    <a:pt x="29263" y="476"/>
                    <a:pt x="29199" y="1078"/>
                  </a:cubicBezTo>
                  <a:lnTo>
                    <a:pt x="8519" y="1046"/>
                  </a:lnTo>
                  <a:lnTo>
                    <a:pt x="2344" y="1046"/>
                  </a:lnTo>
                  <a:cubicBezTo>
                    <a:pt x="2281" y="476"/>
                    <a:pt x="1806" y="1"/>
                    <a:pt x="1172" y="1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36;p24"/>
            <p:cNvSpPr/>
            <p:nvPr/>
          </p:nvSpPr>
          <p:spPr>
            <a:xfrm>
              <a:off x="4548275" y="2203125"/>
              <a:ext cx="788575" cy="58600"/>
            </a:xfrm>
            <a:custGeom>
              <a:avLst/>
              <a:gdLst/>
              <a:ahLst/>
              <a:cxnLst/>
              <a:rect l="l" t="t" r="r" b="b"/>
              <a:pathLst>
                <a:path w="31543" h="2344" extrusionOk="0">
                  <a:moveTo>
                    <a:pt x="1172" y="0"/>
                  </a:moveTo>
                  <a:cubicBezTo>
                    <a:pt x="539" y="0"/>
                    <a:pt x="0" y="507"/>
                    <a:pt x="0" y="1172"/>
                  </a:cubicBezTo>
                  <a:cubicBezTo>
                    <a:pt x="0" y="1837"/>
                    <a:pt x="539" y="2344"/>
                    <a:pt x="1172" y="2344"/>
                  </a:cubicBezTo>
                  <a:cubicBezTo>
                    <a:pt x="1806" y="2344"/>
                    <a:pt x="2312" y="1869"/>
                    <a:pt x="2344" y="1267"/>
                  </a:cubicBezTo>
                  <a:lnTo>
                    <a:pt x="29199" y="1267"/>
                  </a:lnTo>
                  <a:cubicBezTo>
                    <a:pt x="29231" y="1869"/>
                    <a:pt x="29738" y="2344"/>
                    <a:pt x="30371" y="2344"/>
                  </a:cubicBezTo>
                  <a:cubicBezTo>
                    <a:pt x="31036" y="2344"/>
                    <a:pt x="31543" y="1837"/>
                    <a:pt x="31543" y="1172"/>
                  </a:cubicBezTo>
                  <a:cubicBezTo>
                    <a:pt x="31543" y="507"/>
                    <a:pt x="31036" y="0"/>
                    <a:pt x="30371" y="0"/>
                  </a:cubicBezTo>
                  <a:cubicBezTo>
                    <a:pt x="29769" y="0"/>
                    <a:pt x="29263" y="475"/>
                    <a:pt x="29199" y="1045"/>
                  </a:cubicBezTo>
                  <a:lnTo>
                    <a:pt x="2344" y="1045"/>
                  </a:lnTo>
                  <a:cubicBezTo>
                    <a:pt x="2281" y="444"/>
                    <a:pt x="1806" y="0"/>
                    <a:pt x="1172" y="0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8;p24"/>
            <p:cNvSpPr/>
            <p:nvPr/>
          </p:nvSpPr>
          <p:spPr>
            <a:xfrm>
              <a:off x="4548275" y="3676500"/>
              <a:ext cx="788575" cy="59425"/>
            </a:xfrm>
            <a:custGeom>
              <a:avLst/>
              <a:gdLst/>
              <a:ahLst/>
              <a:cxnLst/>
              <a:rect l="l" t="t" r="r" b="b"/>
              <a:pathLst>
                <a:path w="31543" h="2377" extrusionOk="0">
                  <a:moveTo>
                    <a:pt x="1172" y="1"/>
                  </a:moveTo>
                  <a:cubicBezTo>
                    <a:pt x="539" y="1"/>
                    <a:pt x="0" y="539"/>
                    <a:pt x="0" y="1204"/>
                  </a:cubicBezTo>
                  <a:cubicBezTo>
                    <a:pt x="0" y="1838"/>
                    <a:pt x="539" y="2376"/>
                    <a:pt x="1172" y="2376"/>
                  </a:cubicBezTo>
                  <a:cubicBezTo>
                    <a:pt x="1806" y="2376"/>
                    <a:pt x="2312" y="1901"/>
                    <a:pt x="2344" y="1299"/>
                  </a:cubicBezTo>
                  <a:lnTo>
                    <a:pt x="22929" y="1268"/>
                  </a:lnTo>
                  <a:lnTo>
                    <a:pt x="29199" y="1299"/>
                  </a:lnTo>
                  <a:cubicBezTo>
                    <a:pt x="29231" y="1901"/>
                    <a:pt x="29738" y="2376"/>
                    <a:pt x="30371" y="2376"/>
                  </a:cubicBezTo>
                  <a:cubicBezTo>
                    <a:pt x="31004" y="2376"/>
                    <a:pt x="31543" y="1838"/>
                    <a:pt x="31543" y="1204"/>
                  </a:cubicBezTo>
                  <a:cubicBezTo>
                    <a:pt x="31543" y="539"/>
                    <a:pt x="31004" y="1"/>
                    <a:pt x="30371" y="1"/>
                  </a:cubicBezTo>
                  <a:cubicBezTo>
                    <a:pt x="29769" y="1"/>
                    <a:pt x="29263" y="476"/>
                    <a:pt x="29199" y="1046"/>
                  </a:cubicBezTo>
                  <a:lnTo>
                    <a:pt x="23024" y="1046"/>
                  </a:lnTo>
                  <a:lnTo>
                    <a:pt x="2344" y="1078"/>
                  </a:lnTo>
                  <a:cubicBezTo>
                    <a:pt x="2312" y="476"/>
                    <a:pt x="1806" y="1"/>
                    <a:pt x="1172" y="1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39;p24"/>
            <p:cNvSpPr/>
            <p:nvPr/>
          </p:nvSpPr>
          <p:spPr>
            <a:xfrm>
              <a:off x="4548275" y="2203125"/>
              <a:ext cx="788575" cy="58600"/>
            </a:xfrm>
            <a:custGeom>
              <a:avLst/>
              <a:gdLst/>
              <a:ahLst/>
              <a:cxnLst/>
              <a:rect l="l" t="t" r="r" b="b"/>
              <a:pathLst>
                <a:path w="31543" h="2344" extrusionOk="0">
                  <a:moveTo>
                    <a:pt x="1172" y="0"/>
                  </a:moveTo>
                  <a:cubicBezTo>
                    <a:pt x="539" y="0"/>
                    <a:pt x="0" y="507"/>
                    <a:pt x="0" y="1172"/>
                  </a:cubicBezTo>
                  <a:cubicBezTo>
                    <a:pt x="0" y="1837"/>
                    <a:pt x="539" y="2344"/>
                    <a:pt x="1172" y="2344"/>
                  </a:cubicBezTo>
                  <a:cubicBezTo>
                    <a:pt x="1806" y="2344"/>
                    <a:pt x="2312" y="1869"/>
                    <a:pt x="2344" y="1267"/>
                  </a:cubicBezTo>
                  <a:lnTo>
                    <a:pt x="29199" y="1267"/>
                  </a:lnTo>
                  <a:cubicBezTo>
                    <a:pt x="29231" y="1869"/>
                    <a:pt x="29738" y="2344"/>
                    <a:pt x="30371" y="2344"/>
                  </a:cubicBezTo>
                  <a:cubicBezTo>
                    <a:pt x="31004" y="2344"/>
                    <a:pt x="31543" y="1837"/>
                    <a:pt x="31543" y="1172"/>
                  </a:cubicBezTo>
                  <a:cubicBezTo>
                    <a:pt x="31543" y="507"/>
                    <a:pt x="31004" y="0"/>
                    <a:pt x="30371" y="0"/>
                  </a:cubicBezTo>
                  <a:cubicBezTo>
                    <a:pt x="29769" y="0"/>
                    <a:pt x="29263" y="444"/>
                    <a:pt x="29199" y="1045"/>
                  </a:cubicBezTo>
                  <a:lnTo>
                    <a:pt x="2344" y="1045"/>
                  </a:lnTo>
                  <a:cubicBezTo>
                    <a:pt x="2312" y="475"/>
                    <a:pt x="1806" y="0"/>
                    <a:pt x="1172" y="0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40;p24"/>
            <p:cNvSpPr/>
            <p:nvPr/>
          </p:nvSpPr>
          <p:spPr>
            <a:xfrm>
              <a:off x="2239600" y="2925950"/>
              <a:ext cx="358675" cy="59425"/>
            </a:xfrm>
            <a:custGeom>
              <a:avLst/>
              <a:gdLst/>
              <a:ahLst/>
              <a:cxnLst/>
              <a:rect l="l" t="t" r="r" b="b"/>
              <a:pathLst>
                <a:path w="14347" h="2377" extrusionOk="0">
                  <a:moveTo>
                    <a:pt x="1172" y="1"/>
                  </a:moveTo>
                  <a:cubicBezTo>
                    <a:pt x="539" y="1"/>
                    <a:pt x="0" y="539"/>
                    <a:pt x="0" y="1173"/>
                  </a:cubicBezTo>
                  <a:cubicBezTo>
                    <a:pt x="0" y="1838"/>
                    <a:pt x="539" y="2376"/>
                    <a:pt x="1172" y="2376"/>
                  </a:cubicBezTo>
                  <a:cubicBezTo>
                    <a:pt x="1806" y="2376"/>
                    <a:pt x="2312" y="1901"/>
                    <a:pt x="2344" y="1268"/>
                  </a:cubicBezTo>
                  <a:lnTo>
                    <a:pt x="11971" y="1268"/>
                  </a:lnTo>
                  <a:cubicBezTo>
                    <a:pt x="12035" y="1901"/>
                    <a:pt x="12541" y="2376"/>
                    <a:pt x="13143" y="2376"/>
                  </a:cubicBezTo>
                  <a:cubicBezTo>
                    <a:pt x="13808" y="2376"/>
                    <a:pt x="14346" y="1838"/>
                    <a:pt x="14346" y="1173"/>
                  </a:cubicBezTo>
                  <a:cubicBezTo>
                    <a:pt x="14346" y="539"/>
                    <a:pt x="13808" y="1"/>
                    <a:pt x="13143" y="1"/>
                  </a:cubicBezTo>
                  <a:cubicBezTo>
                    <a:pt x="12541" y="1"/>
                    <a:pt x="12035" y="444"/>
                    <a:pt x="11971" y="1046"/>
                  </a:cubicBezTo>
                  <a:lnTo>
                    <a:pt x="5828" y="1046"/>
                  </a:lnTo>
                  <a:lnTo>
                    <a:pt x="2344" y="1078"/>
                  </a:lnTo>
                  <a:cubicBezTo>
                    <a:pt x="2312" y="476"/>
                    <a:pt x="1806" y="1"/>
                    <a:pt x="1172" y="1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41;p24"/>
            <p:cNvSpPr/>
            <p:nvPr/>
          </p:nvSpPr>
          <p:spPr>
            <a:xfrm>
              <a:off x="2239600" y="3676500"/>
              <a:ext cx="788575" cy="59425"/>
            </a:xfrm>
            <a:custGeom>
              <a:avLst/>
              <a:gdLst/>
              <a:ahLst/>
              <a:cxnLst/>
              <a:rect l="l" t="t" r="r" b="b"/>
              <a:pathLst>
                <a:path w="31543" h="2377" extrusionOk="0">
                  <a:moveTo>
                    <a:pt x="1172" y="1"/>
                  </a:moveTo>
                  <a:cubicBezTo>
                    <a:pt x="539" y="1"/>
                    <a:pt x="0" y="539"/>
                    <a:pt x="0" y="1204"/>
                  </a:cubicBezTo>
                  <a:cubicBezTo>
                    <a:pt x="0" y="1838"/>
                    <a:pt x="539" y="2376"/>
                    <a:pt x="1172" y="2376"/>
                  </a:cubicBezTo>
                  <a:cubicBezTo>
                    <a:pt x="1806" y="2376"/>
                    <a:pt x="2312" y="1901"/>
                    <a:pt x="2344" y="1299"/>
                  </a:cubicBezTo>
                  <a:lnTo>
                    <a:pt x="22929" y="1268"/>
                  </a:lnTo>
                  <a:lnTo>
                    <a:pt x="29199" y="1299"/>
                  </a:lnTo>
                  <a:cubicBezTo>
                    <a:pt x="29231" y="1901"/>
                    <a:pt x="29738" y="2376"/>
                    <a:pt x="30371" y="2376"/>
                  </a:cubicBezTo>
                  <a:cubicBezTo>
                    <a:pt x="31036" y="2376"/>
                    <a:pt x="31543" y="1838"/>
                    <a:pt x="31543" y="1204"/>
                  </a:cubicBezTo>
                  <a:cubicBezTo>
                    <a:pt x="31543" y="539"/>
                    <a:pt x="31004" y="1"/>
                    <a:pt x="30371" y="1"/>
                  </a:cubicBezTo>
                  <a:cubicBezTo>
                    <a:pt x="29769" y="1"/>
                    <a:pt x="29263" y="476"/>
                    <a:pt x="29199" y="1046"/>
                  </a:cubicBezTo>
                  <a:lnTo>
                    <a:pt x="23024" y="1046"/>
                  </a:lnTo>
                  <a:lnTo>
                    <a:pt x="2344" y="1078"/>
                  </a:lnTo>
                  <a:cubicBezTo>
                    <a:pt x="2312" y="476"/>
                    <a:pt x="1806" y="1"/>
                    <a:pt x="1172" y="1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42;p24"/>
            <p:cNvSpPr/>
            <p:nvPr/>
          </p:nvSpPr>
          <p:spPr>
            <a:xfrm>
              <a:off x="2239600" y="2203125"/>
              <a:ext cx="788575" cy="58600"/>
            </a:xfrm>
            <a:custGeom>
              <a:avLst/>
              <a:gdLst/>
              <a:ahLst/>
              <a:cxnLst/>
              <a:rect l="l" t="t" r="r" b="b"/>
              <a:pathLst>
                <a:path w="31543" h="2344" extrusionOk="0">
                  <a:moveTo>
                    <a:pt x="1172" y="0"/>
                  </a:moveTo>
                  <a:cubicBezTo>
                    <a:pt x="539" y="0"/>
                    <a:pt x="0" y="507"/>
                    <a:pt x="0" y="1172"/>
                  </a:cubicBezTo>
                  <a:cubicBezTo>
                    <a:pt x="0" y="1837"/>
                    <a:pt x="539" y="2344"/>
                    <a:pt x="1172" y="2344"/>
                  </a:cubicBezTo>
                  <a:cubicBezTo>
                    <a:pt x="1806" y="2344"/>
                    <a:pt x="2312" y="1869"/>
                    <a:pt x="2344" y="1267"/>
                  </a:cubicBezTo>
                  <a:lnTo>
                    <a:pt x="29199" y="1267"/>
                  </a:lnTo>
                  <a:cubicBezTo>
                    <a:pt x="29231" y="1869"/>
                    <a:pt x="29738" y="2344"/>
                    <a:pt x="30371" y="2344"/>
                  </a:cubicBezTo>
                  <a:cubicBezTo>
                    <a:pt x="31036" y="2344"/>
                    <a:pt x="31543" y="1837"/>
                    <a:pt x="31543" y="1172"/>
                  </a:cubicBezTo>
                  <a:cubicBezTo>
                    <a:pt x="31543" y="507"/>
                    <a:pt x="31004" y="0"/>
                    <a:pt x="30371" y="0"/>
                  </a:cubicBezTo>
                  <a:cubicBezTo>
                    <a:pt x="29769" y="0"/>
                    <a:pt x="29263" y="444"/>
                    <a:pt x="29199" y="1045"/>
                  </a:cubicBezTo>
                  <a:lnTo>
                    <a:pt x="2344" y="1045"/>
                  </a:lnTo>
                  <a:cubicBezTo>
                    <a:pt x="2312" y="475"/>
                    <a:pt x="1806" y="0"/>
                    <a:pt x="1172" y="0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43;p24"/>
            <p:cNvSpPr/>
            <p:nvPr/>
          </p:nvSpPr>
          <p:spPr>
            <a:xfrm>
              <a:off x="3771600" y="1703550"/>
              <a:ext cx="931875" cy="1075975"/>
            </a:xfrm>
            <a:custGeom>
              <a:avLst/>
              <a:gdLst/>
              <a:ahLst/>
              <a:cxnLst/>
              <a:rect l="l" t="t" r="r" b="b"/>
              <a:pathLst>
                <a:path w="37275" h="43039" extrusionOk="0">
                  <a:moveTo>
                    <a:pt x="18621" y="507"/>
                  </a:moveTo>
                  <a:lnTo>
                    <a:pt x="36831" y="11021"/>
                  </a:lnTo>
                  <a:lnTo>
                    <a:pt x="36831" y="32017"/>
                  </a:lnTo>
                  <a:lnTo>
                    <a:pt x="18621" y="42531"/>
                  </a:lnTo>
                  <a:lnTo>
                    <a:pt x="412" y="32017"/>
                  </a:lnTo>
                  <a:lnTo>
                    <a:pt x="412" y="11021"/>
                  </a:lnTo>
                  <a:lnTo>
                    <a:pt x="18621" y="507"/>
                  </a:lnTo>
                  <a:close/>
                  <a:moveTo>
                    <a:pt x="18621" y="0"/>
                  </a:moveTo>
                  <a:lnTo>
                    <a:pt x="0" y="10768"/>
                  </a:lnTo>
                  <a:lnTo>
                    <a:pt x="0" y="32271"/>
                  </a:lnTo>
                  <a:lnTo>
                    <a:pt x="18621" y="43038"/>
                  </a:lnTo>
                  <a:lnTo>
                    <a:pt x="37275" y="32271"/>
                  </a:lnTo>
                  <a:lnTo>
                    <a:pt x="37275" y="10768"/>
                  </a:lnTo>
                  <a:lnTo>
                    <a:pt x="18621" y="0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44;p24"/>
            <p:cNvSpPr/>
            <p:nvPr/>
          </p:nvSpPr>
          <p:spPr>
            <a:xfrm>
              <a:off x="4192000" y="2434300"/>
              <a:ext cx="931875" cy="1075975"/>
            </a:xfrm>
            <a:custGeom>
              <a:avLst/>
              <a:gdLst/>
              <a:ahLst/>
              <a:cxnLst/>
              <a:rect l="l" t="t" r="r" b="b"/>
              <a:pathLst>
                <a:path w="37275" h="43039" extrusionOk="0">
                  <a:moveTo>
                    <a:pt x="18622" y="476"/>
                  </a:moveTo>
                  <a:lnTo>
                    <a:pt x="36831" y="10990"/>
                  </a:lnTo>
                  <a:lnTo>
                    <a:pt x="36831" y="32018"/>
                  </a:lnTo>
                  <a:lnTo>
                    <a:pt x="18622" y="42532"/>
                  </a:lnTo>
                  <a:lnTo>
                    <a:pt x="412" y="32018"/>
                  </a:lnTo>
                  <a:lnTo>
                    <a:pt x="412" y="10990"/>
                  </a:lnTo>
                  <a:lnTo>
                    <a:pt x="18622" y="476"/>
                  </a:lnTo>
                  <a:close/>
                  <a:moveTo>
                    <a:pt x="18622" y="0"/>
                  </a:moveTo>
                  <a:lnTo>
                    <a:pt x="0" y="10736"/>
                  </a:lnTo>
                  <a:lnTo>
                    <a:pt x="0" y="32271"/>
                  </a:lnTo>
                  <a:lnTo>
                    <a:pt x="18622" y="43039"/>
                  </a:lnTo>
                  <a:lnTo>
                    <a:pt x="37180" y="32334"/>
                  </a:lnTo>
                  <a:lnTo>
                    <a:pt x="37275" y="32271"/>
                  </a:lnTo>
                  <a:lnTo>
                    <a:pt x="37275" y="10736"/>
                  </a:lnTo>
                  <a:lnTo>
                    <a:pt x="18622" y="0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45;p24"/>
            <p:cNvSpPr/>
            <p:nvPr/>
          </p:nvSpPr>
          <p:spPr>
            <a:xfrm>
              <a:off x="3771600" y="3162675"/>
              <a:ext cx="931875" cy="1075975"/>
            </a:xfrm>
            <a:custGeom>
              <a:avLst/>
              <a:gdLst/>
              <a:ahLst/>
              <a:cxnLst/>
              <a:rect l="l" t="t" r="r" b="b"/>
              <a:pathLst>
                <a:path w="37275" h="43039" extrusionOk="0">
                  <a:moveTo>
                    <a:pt x="18621" y="476"/>
                  </a:moveTo>
                  <a:lnTo>
                    <a:pt x="36831" y="10990"/>
                  </a:lnTo>
                  <a:lnTo>
                    <a:pt x="36831" y="32018"/>
                  </a:lnTo>
                  <a:lnTo>
                    <a:pt x="18621" y="42532"/>
                  </a:lnTo>
                  <a:lnTo>
                    <a:pt x="412" y="32018"/>
                  </a:lnTo>
                  <a:lnTo>
                    <a:pt x="412" y="10990"/>
                  </a:lnTo>
                  <a:lnTo>
                    <a:pt x="18621" y="476"/>
                  </a:lnTo>
                  <a:close/>
                  <a:moveTo>
                    <a:pt x="18621" y="1"/>
                  </a:moveTo>
                  <a:lnTo>
                    <a:pt x="95" y="10705"/>
                  </a:lnTo>
                  <a:lnTo>
                    <a:pt x="0" y="10768"/>
                  </a:lnTo>
                  <a:lnTo>
                    <a:pt x="0" y="32271"/>
                  </a:lnTo>
                  <a:lnTo>
                    <a:pt x="18621" y="43039"/>
                  </a:lnTo>
                  <a:lnTo>
                    <a:pt x="37148" y="32335"/>
                  </a:lnTo>
                  <a:lnTo>
                    <a:pt x="37275" y="32271"/>
                  </a:lnTo>
                  <a:lnTo>
                    <a:pt x="37275" y="10768"/>
                  </a:lnTo>
                  <a:lnTo>
                    <a:pt x="1862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46;p24"/>
            <p:cNvSpPr/>
            <p:nvPr/>
          </p:nvSpPr>
          <p:spPr>
            <a:xfrm>
              <a:off x="3829375" y="1770825"/>
              <a:ext cx="815525" cy="941400"/>
            </a:xfrm>
            <a:custGeom>
              <a:avLst/>
              <a:gdLst/>
              <a:ahLst/>
              <a:cxnLst/>
              <a:rect l="l" t="t" r="r" b="b"/>
              <a:pathLst>
                <a:path w="32621" h="37656" extrusionOk="0">
                  <a:moveTo>
                    <a:pt x="16310" y="1"/>
                  </a:moveTo>
                  <a:lnTo>
                    <a:pt x="1" y="9407"/>
                  </a:lnTo>
                  <a:lnTo>
                    <a:pt x="1" y="28250"/>
                  </a:lnTo>
                  <a:lnTo>
                    <a:pt x="16310" y="37655"/>
                  </a:lnTo>
                  <a:lnTo>
                    <a:pt x="32620" y="28250"/>
                  </a:lnTo>
                  <a:lnTo>
                    <a:pt x="32620" y="9407"/>
                  </a:lnTo>
                  <a:lnTo>
                    <a:pt x="16310" y="1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55;p24"/>
            <p:cNvSpPr/>
            <p:nvPr/>
          </p:nvSpPr>
          <p:spPr>
            <a:xfrm>
              <a:off x="4482550" y="2809575"/>
              <a:ext cx="76825" cy="76025"/>
            </a:xfrm>
            <a:custGeom>
              <a:avLst/>
              <a:gdLst/>
              <a:ahLst/>
              <a:cxnLst/>
              <a:rect l="l" t="t" r="r" b="b"/>
              <a:pathLst>
                <a:path w="3073" h="3041" extrusionOk="0">
                  <a:moveTo>
                    <a:pt x="919" y="1"/>
                  </a:moveTo>
                  <a:cubicBezTo>
                    <a:pt x="698" y="1"/>
                    <a:pt x="508" y="96"/>
                    <a:pt x="349" y="222"/>
                  </a:cubicBezTo>
                  <a:lnTo>
                    <a:pt x="254" y="317"/>
                  </a:lnTo>
                  <a:cubicBezTo>
                    <a:pt x="96" y="507"/>
                    <a:pt x="1" y="729"/>
                    <a:pt x="1" y="982"/>
                  </a:cubicBezTo>
                  <a:cubicBezTo>
                    <a:pt x="33" y="1204"/>
                    <a:pt x="159" y="1426"/>
                    <a:pt x="349" y="1584"/>
                  </a:cubicBezTo>
                  <a:lnTo>
                    <a:pt x="2249" y="3041"/>
                  </a:lnTo>
                  <a:lnTo>
                    <a:pt x="3073" y="2249"/>
                  </a:lnTo>
                  <a:lnTo>
                    <a:pt x="1584" y="349"/>
                  </a:lnTo>
                  <a:cubicBezTo>
                    <a:pt x="1426" y="127"/>
                    <a:pt x="1204" y="1"/>
                    <a:pt x="9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56;p24"/>
            <p:cNvSpPr/>
            <p:nvPr/>
          </p:nvSpPr>
          <p:spPr>
            <a:xfrm>
              <a:off x="4423175" y="2960800"/>
              <a:ext cx="83150" cy="44350"/>
            </a:xfrm>
            <a:custGeom>
              <a:avLst/>
              <a:gdLst/>
              <a:ahLst/>
              <a:cxnLst/>
              <a:rect l="l" t="t" r="r" b="b"/>
              <a:pathLst>
                <a:path w="3326" h="1774" extrusionOk="0">
                  <a:moveTo>
                    <a:pt x="824" y="0"/>
                  </a:moveTo>
                  <a:cubicBezTo>
                    <a:pt x="381" y="0"/>
                    <a:pt x="1" y="380"/>
                    <a:pt x="1" y="824"/>
                  </a:cubicBezTo>
                  <a:lnTo>
                    <a:pt x="1" y="950"/>
                  </a:lnTo>
                  <a:cubicBezTo>
                    <a:pt x="1" y="1425"/>
                    <a:pt x="381" y="1774"/>
                    <a:pt x="824" y="1774"/>
                  </a:cubicBezTo>
                  <a:lnTo>
                    <a:pt x="951" y="1774"/>
                  </a:lnTo>
                  <a:lnTo>
                    <a:pt x="3326" y="1489"/>
                  </a:lnTo>
                  <a:lnTo>
                    <a:pt x="3326" y="317"/>
                  </a:lnTo>
                  <a:lnTo>
                    <a:pt x="951" y="32"/>
                  </a:lnTo>
                  <a:cubicBezTo>
                    <a:pt x="919" y="0"/>
                    <a:pt x="856" y="0"/>
                    <a:pt x="8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57;p24"/>
            <p:cNvSpPr/>
            <p:nvPr/>
          </p:nvSpPr>
          <p:spPr>
            <a:xfrm>
              <a:off x="4808750" y="2956050"/>
              <a:ext cx="83950" cy="44350"/>
            </a:xfrm>
            <a:custGeom>
              <a:avLst/>
              <a:gdLst/>
              <a:ahLst/>
              <a:cxnLst/>
              <a:rect l="l" t="t" r="r" b="b"/>
              <a:pathLst>
                <a:path w="3358" h="1774" extrusionOk="0">
                  <a:moveTo>
                    <a:pt x="2407" y="0"/>
                  </a:moveTo>
                  <a:lnTo>
                    <a:pt x="1" y="317"/>
                  </a:lnTo>
                  <a:lnTo>
                    <a:pt x="1" y="1457"/>
                  </a:lnTo>
                  <a:lnTo>
                    <a:pt x="2407" y="1774"/>
                  </a:lnTo>
                  <a:lnTo>
                    <a:pt x="2534" y="1774"/>
                  </a:lnTo>
                  <a:cubicBezTo>
                    <a:pt x="2756" y="1774"/>
                    <a:pt x="2946" y="1679"/>
                    <a:pt x="3104" y="1552"/>
                  </a:cubicBezTo>
                  <a:cubicBezTo>
                    <a:pt x="3262" y="1394"/>
                    <a:pt x="3357" y="1172"/>
                    <a:pt x="3357" y="950"/>
                  </a:cubicBezTo>
                  <a:lnTo>
                    <a:pt x="3357" y="824"/>
                  </a:lnTo>
                  <a:cubicBezTo>
                    <a:pt x="3357" y="380"/>
                    <a:pt x="2977" y="0"/>
                    <a:pt x="2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71;p24"/>
            <p:cNvSpPr/>
            <p:nvPr/>
          </p:nvSpPr>
          <p:spPr>
            <a:xfrm>
              <a:off x="3829375" y="3229200"/>
              <a:ext cx="815525" cy="942175"/>
            </a:xfrm>
            <a:custGeom>
              <a:avLst/>
              <a:gdLst/>
              <a:ahLst/>
              <a:cxnLst/>
              <a:rect l="l" t="t" r="r" b="b"/>
              <a:pathLst>
                <a:path w="32621" h="37687" extrusionOk="0">
                  <a:moveTo>
                    <a:pt x="16310" y="0"/>
                  </a:moveTo>
                  <a:lnTo>
                    <a:pt x="1" y="9437"/>
                  </a:lnTo>
                  <a:lnTo>
                    <a:pt x="1" y="28280"/>
                  </a:lnTo>
                  <a:lnTo>
                    <a:pt x="16310" y="37686"/>
                  </a:lnTo>
                  <a:lnTo>
                    <a:pt x="32620" y="28280"/>
                  </a:lnTo>
                  <a:lnTo>
                    <a:pt x="32620" y="9437"/>
                  </a:lnTo>
                  <a:lnTo>
                    <a:pt x="1631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77;p24"/>
            <p:cNvSpPr/>
            <p:nvPr/>
          </p:nvSpPr>
          <p:spPr>
            <a:xfrm>
              <a:off x="2871400" y="1703550"/>
              <a:ext cx="931875" cy="1075975"/>
            </a:xfrm>
            <a:custGeom>
              <a:avLst/>
              <a:gdLst/>
              <a:ahLst/>
              <a:cxnLst/>
              <a:rect l="l" t="t" r="r" b="b"/>
              <a:pathLst>
                <a:path w="37275" h="43039" extrusionOk="0">
                  <a:moveTo>
                    <a:pt x="18653" y="507"/>
                  </a:moveTo>
                  <a:lnTo>
                    <a:pt x="36863" y="11021"/>
                  </a:lnTo>
                  <a:lnTo>
                    <a:pt x="36863" y="32017"/>
                  </a:lnTo>
                  <a:lnTo>
                    <a:pt x="18653" y="42531"/>
                  </a:lnTo>
                  <a:lnTo>
                    <a:pt x="444" y="32017"/>
                  </a:lnTo>
                  <a:lnTo>
                    <a:pt x="444" y="11021"/>
                  </a:lnTo>
                  <a:lnTo>
                    <a:pt x="18653" y="507"/>
                  </a:lnTo>
                  <a:close/>
                  <a:moveTo>
                    <a:pt x="18653" y="0"/>
                  </a:moveTo>
                  <a:lnTo>
                    <a:pt x="0" y="10768"/>
                  </a:lnTo>
                  <a:lnTo>
                    <a:pt x="0" y="32271"/>
                  </a:lnTo>
                  <a:lnTo>
                    <a:pt x="18653" y="43038"/>
                  </a:lnTo>
                  <a:lnTo>
                    <a:pt x="37275" y="32271"/>
                  </a:lnTo>
                  <a:lnTo>
                    <a:pt x="37275" y="10768"/>
                  </a:lnTo>
                  <a:lnTo>
                    <a:pt x="18653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78;p24"/>
            <p:cNvSpPr/>
            <p:nvPr/>
          </p:nvSpPr>
          <p:spPr>
            <a:xfrm>
              <a:off x="2451000" y="2434300"/>
              <a:ext cx="931875" cy="1075975"/>
            </a:xfrm>
            <a:custGeom>
              <a:avLst/>
              <a:gdLst/>
              <a:ahLst/>
              <a:cxnLst/>
              <a:rect l="l" t="t" r="r" b="b"/>
              <a:pathLst>
                <a:path w="37275" h="43039" extrusionOk="0">
                  <a:moveTo>
                    <a:pt x="18653" y="476"/>
                  </a:moveTo>
                  <a:lnTo>
                    <a:pt x="36831" y="10990"/>
                  </a:lnTo>
                  <a:lnTo>
                    <a:pt x="36831" y="32018"/>
                  </a:lnTo>
                  <a:lnTo>
                    <a:pt x="18653" y="42532"/>
                  </a:lnTo>
                  <a:lnTo>
                    <a:pt x="443" y="32018"/>
                  </a:lnTo>
                  <a:lnTo>
                    <a:pt x="443" y="10990"/>
                  </a:lnTo>
                  <a:lnTo>
                    <a:pt x="18653" y="476"/>
                  </a:lnTo>
                  <a:close/>
                  <a:moveTo>
                    <a:pt x="18653" y="0"/>
                  </a:moveTo>
                  <a:lnTo>
                    <a:pt x="0" y="10736"/>
                  </a:lnTo>
                  <a:lnTo>
                    <a:pt x="0" y="32271"/>
                  </a:lnTo>
                  <a:lnTo>
                    <a:pt x="18653" y="43039"/>
                  </a:lnTo>
                  <a:lnTo>
                    <a:pt x="37180" y="32334"/>
                  </a:lnTo>
                  <a:lnTo>
                    <a:pt x="37275" y="32271"/>
                  </a:lnTo>
                  <a:lnTo>
                    <a:pt x="37275" y="10736"/>
                  </a:lnTo>
                  <a:lnTo>
                    <a:pt x="18653" y="0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79;p24"/>
            <p:cNvSpPr/>
            <p:nvPr/>
          </p:nvSpPr>
          <p:spPr>
            <a:xfrm>
              <a:off x="2871400" y="3162675"/>
              <a:ext cx="931875" cy="1075975"/>
            </a:xfrm>
            <a:custGeom>
              <a:avLst/>
              <a:gdLst/>
              <a:ahLst/>
              <a:cxnLst/>
              <a:rect l="l" t="t" r="r" b="b"/>
              <a:pathLst>
                <a:path w="37275" h="43039" extrusionOk="0">
                  <a:moveTo>
                    <a:pt x="18653" y="476"/>
                  </a:moveTo>
                  <a:lnTo>
                    <a:pt x="36863" y="10990"/>
                  </a:lnTo>
                  <a:lnTo>
                    <a:pt x="36863" y="32018"/>
                  </a:lnTo>
                  <a:lnTo>
                    <a:pt x="18653" y="42532"/>
                  </a:lnTo>
                  <a:lnTo>
                    <a:pt x="444" y="32018"/>
                  </a:lnTo>
                  <a:lnTo>
                    <a:pt x="444" y="10990"/>
                  </a:lnTo>
                  <a:lnTo>
                    <a:pt x="18653" y="476"/>
                  </a:lnTo>
                  <a:close/>
                  <a:moveTo>
                    <a:pt x="18653" y="1"/>
                  </a:moveTo>
                  <a:lnTo>
                    <a:pt x="127" y="10673"/>
                  </a:lnTo>
                  <a:lnTo>
                    <a:pt x="0" y="10737"/>
                  </a:lnTo>
                  <a:lnTo>
                    <a:pt x="0" y="32271"/>
                  </a:lnTo>
                  <a:lnTo>
                    <a:pt x="18653" y="43039"/>
                  </a:lnTo>
                  <a:lnTo>
                    <a:pt x="37180" y="32335"/>
                  </a:lnTo>
                  <a:lnTo>
                    <a:pt x="37275" y="32271"/>
                  </a:lnTo>
                  <a:lnTo>
                    <a:pt x="37275" y="10737"/>
                  </a:lnTo>
                  <a:lnTo>
                    <a:pt x="18653" y="1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80;p24"/>
            <p:cNvSpPr/>
            <p:nvPr/>
          </p:nvSpPr>
          <p:spPr>
            <a:xfrm>
              <a:off x="2508775" y="2500800"/>
              <a:ext cx="816300" cy="942175"/>
            </a:xfrm>
            <a:custGeom>
              <a:avLst/>
              <a:gdLst/>
              <a:ahLst/>
              <a:cxnLst/>
              <a:rect l="l" t="t" r="r" b="b"/>
              <a:pathLst>
                <a:path w="32652" h="37687" extrusionOk="0">
                  <a:moveTo>
                    <a:pt x="1" y="9438"/>
                  </a:moveTo>
                  <a:lnTo>
                    <a:pt x="1" y="28281"/>
                  </a:lnTo>
                  <a:lnTo>
                    <a:pt x="16342" y="37687"/>
                  </a:lnTo>
                  <a:lnTo>
                    <a:pt x="32652" y="28281"/>
                  </a:lnTo>
                  <a:lnTo>
                    <a:pt x="32652" y="9438"/>
                  </a:lnTo>
                  <a:lnTo>
                    <a:pt x="16342" y="1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6" name="Google Shape;2186;p24"/>
            <p:cNvSpPr/>
            <p:nvPr/>
          </p:nvSpPr>
          <p:spPr>
            <a:xfrm>
              <a:off x="2929975" y="1770825"/>
              <a:ext cx="815500" cy="941400"/>
            </a:xfrm>
            <a:custGeom>
              <a:avLst/>
              <a:gdLst/>
              <a:ahLst/>
              <a:cxnLst/>
              <a:rect l="l" t="t" r="r" b="b"/>
              <a:pathLst>
                <a:path w="32620" h="37656" extrusionOk="0">
                  <a:moveTo>
                    <a:pt x="1" y="9407"/>
                  </a:moveTo>
                  <a:lnTo>
                    <a:pt x="1" y="28250"/>
                  </a:lnTo>
                  <a:lnTo>
                    <a:pt x="16310" y="37655"/>
                  </a:lnTo>
                  <a:lnTo>
                    <a:pt x="32620" y="28250"/>
                  </a:lnTo>
                  <a:lnTo>
                    <a:pt x="32620" y="9407"/>
                  </a:lnTo>
                  <a:lnTo>
                    <a:pt x="16310" y="1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3" name="Google Shape;2193;p24"/>
            <p:cNvSpPr/>
            <p:nvPr/>
          </p:nvSpPr>
          <p:spPr>
            <a:xfrm>
              <a:off x="2929975" y="3229200"/>
              <a:ext cx="815500" cy="942175"/>
            </a:xfrm>
            <a:custGeom>
              <a:avLst/>
              <a:gdLst/>
              <a:ahLst/>
              <a:cxnLst/>
              <a:rect l="l" t="t" r="r" b="b"/>
              <a:pathLst>
                <a:path w="32620" h="37687" extrusionOk="0">
                  <a:moveTo>
                    <a:pt x="1" y="9437"/>
                  </a:moveTo>
                  <a:lnTo>
                    <a:pt x="1" y="28280"/>
                  </a:lnTo>
                  <a:lnTo>
                    <a:pt x="16310" y="37686"/>
                  </a:lnTo>
                  <a:lnTo>
                    <a:pt x="32620" y="28280"/>
                  </a:lnTo>
                  <a:lnTo>
                    <a:pt x="32620" y="9437"/>
                  </a:lnTo>
                  <a:lnTo>
                    <a:pt x="1631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2202;p24"/>
          <p:cNvSpPr txBox="1"/>
          <p:nvPr/>
        </p:nvSpPr>
        <p:spPr>
          <a:xfrm>
            <a:off x="4070566" y="2277238"/>
            <a:ext cx="955814" cy="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  <a:sym typeface="Fira Sans Medium"/>
              </a:rPr>
              <a:t>Сетевое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  <a:sym typeface="Fira Sans Medium"/>
              </a:rPr>
              <a:t>обучение</a:t>
            </a:r>
            <a:endParaRPr sz="900" b="1" dirty="0">
              <a:latin typeface="Arial" panose="020B0604020202020204" pitchFamily="34" charset="0"/>
              <a:cs typeface="Arial" panose="020B0604020202020204" pitchFamily="34" charset="0"/>
              <a:sym typeface="Fira Sans Medium"/>
            </a:endParaRPr>
          </a:p>
        </p:txBody>
      </p:sp>
      <p:pic>
        <p:nvPicPr>
          <p:cNvPr id="146" name="Рисунок 145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96" y="2139594"/>
            <a:ext cx="622070" cy="622073"/>
          </a:xfrm>
          <a:prstGeom prst="rect">
            <a:avLst/>
          </a:prstGeom>
          <a:ln w="6350">
            <a:noFill/>
          </a:ln>
        </p:spPr>
      </p:pic>
      <p:pic>
        <p:nvPicPr>
          <p:cNvPr id="148" name="Рисунок 147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88" y="3104288"/>
            <a:ext cx="600986" cy="585555"/>
          </a:xfrm>
          <a:prstGeom prst="rect">
            <a:avLst/>
          </a:prstGeom>
        </p:spPr>
      </p:pic>
      <p:pic>
        <p:nvPicPr>
          <p:cNvPr id="149" name="Рисунок 148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85" y="1241593"/>
            <a:ext cx="628154" cy="628154"/>
          </a:xfrm>
          <a:prstGeom prst="rect">
            <a:avLst/>
          </a:prstGeom>
        </p:spPr>
      </p:pic>
      <p:sp>
        <p:nvSpPr>
          <p:cNvPr id="150" name="Прямоугольник 149"/>
          <p:cNvSpPr/>
          <p:nvPr/>
        </p:nvSpPr>
        <p:spPr>
          <a:xfrm>
            <a:off x="762000" y="1429888"/>
            <a:ext cx="1871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 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преподавательский </a:t>
            </a: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</a:t>
            </a:r>
          </a:p>
        </p:txBody>
      </p:sp>
      <p:sp>
        <p:nvSpPr>
          <p:cNvPr id="151" name="Прямоугольник 150"/>
          <p:cNvSpPr/>
          <p:nvPr/>
        </p:nvSpPr>
        <p:spPr>
          <a:xfrm>
            <a:off x="762000" y="2224172"/>
            <a:ext cx="187185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преподавания на высшем уровне (в том числе международном)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6420372" y="2257848"/>
            <a:ext cx="2014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Объединение ведущих вузов РФ в форме консорциума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" name="Рисунок 152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9041" y="1174456"/>
            <a:ext cx="815521" cy="815521"/>
          </a:xfrm>
          <a:prstGeom prst="rect">
            <a:avLst/>
          </a:prstGeom>
          <a:effectLst>
            <a:outerShdw blurRad="177800" dist="50800" dir="5400000" sx="112000" sy="112000" algn="ctr" rotWithShape="0">
              <a:srgbClr val="000000">
                <a:alpha val="26000"/>
              </a:srgbClr>
            </a:outerShdw>
          </a:effectLst>
        </p:spPr>
      </p:pic>
      <p:sp>
        <p:nvSpPr>
          <p:cNvPr id="154" name="Прямоугольник 153"/>
          <p:cNvSpPr/>
          <p:nvPr/>
        </p:nvSpPr>
        <p:spPr>
          <a:xfrm>
            <a:off x="6420372" y="1383098"/>
            <a:ext cx="215155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Вузы: НИЯУ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МИФИ, УрФУ, ЮУрГУ,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ЧелГУ, МГТУ, ТГУ, ТПУ, КНИТУ, СФТИ (18 вузов)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Google Shape;2180;p24"/>
          <p:cNvSpPr/>
          <p:nvPr/>
        </p:nvSpPr>
        <p:spPr>
          <a:xfrm>
            <a:off x="5108512" y="1948699"/>
            <a:ext cx="963149" cy="1150970"/>
          </a:xfrm>
          <a:custGeom>
            <a:avLst/>
            <a:gdLst/>
            <a:ahLst/>
            <a:cxnLst/>
            <a:rect l="l" t="t" r="r" b="b"/>
            <a:pathLst>
              <a:path w="32652" h="37687" extrusionOk="0">
                <a:moveTo>
                  <a:pt x="1" y="9438"/>
                </a:moveTo>
                <a:lnTo>
                  <a:pt x="1" y="28281"/>
                </a:lnTo>
                <a:lnTo>
                  <a:pt x="16342" y="37687"/>
                </a:lnTo>
                <a:lnTo>
                  <a:pt x="32652" y="28281"/>
                </a:lnTo>
                <a:lnTo>
                  <a:pt x="32652" y="9438"/>
                </a:lnTo>
                <a:lnTo>
                  <a:pt x="16342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" name="Рисунок 155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103" y="2184536"/>
            <a:ext cx="622070" cy="622070"/>
          </a:xfrm>
          <a:prstGeom prst="rect">
            <a:avLst/>
          </a:prstGeom>
        </p:spPr>
      </p:pic>
      <p:sp>
        <p:nvSpPr>
          <p:cNvPr id="157" name="Прямоугольник 156"/>
          <p:cNvSpPr/>
          <p:nvPr/>
        </p:nvSpPr>
        <p:spPr>
          <a:xfrm>
            <a:off x="6420372" y="3019393"/>
            <a:ext cx="2277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Оставаясь студентами своих вузов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студенты проходят обучение по индивидуальной образовательной траектории, выполняют научную работу и являются работниками РФЯЦ-ВНИИТФ</a:t>
            </a:r>
          </a:p>
        </p:txBody>
      </p:sp>
      <p:pic>
        <p:nvPicPr>
          <p:cNvPr id="160" name="Рисунок 159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58" y="3090883"/>
            <a:ext cx="577153" cy="577153"/>
          </a:xfrm>
          <a:prstGeom prst="rect">
            <a:avLst/>
          </a:prstGeom>
        </p:spPr>
      </p:pic>
      <p:sp>
        <p:nvSpPr>
          <p:cNvPr id="161" name="Прямоугольник 160"/>
          <p:cNvSpPr/>
          <p:nvPr/>
        </p:nvSpPr>
        <p:spPr>
          <a:xfrm>
            <a:off x="762000" y="3173532"/>
            <a:ext cx="1871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проводят на базе учебно-образовательного центра или приезжают на места в вузы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492417" y="4545132"/>
            <a:ext cx="2584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7</a:t>
            </a:r>
            <a:endParaRPr lang="ru-RU" sz="1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698230" y="4545132"/>
            <a:ext cx="15367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9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493361" y="234950"/>
            <a:ext cx="7137400" cy="528310"/>
          </a:xfrm>
        </p:spPr>
        <p:txBody>
          <a:bodyPr/>
          <a:lstStyle/>
          <a:p>
            <a:r>
              <a:rPr lang="ru-RU" sz="2000" dirty="0"/>
              <a:t>Реализация образовательной программы</a:t>
            </a:r>
          </a:p>
        </p:txBody>
      </p:sp>
      <p:sp>
        <p:nvSpPr>
          <p:cNvPr id="89" name="Прямоугольник: скругленные углы 3">
            <a:extLst>
              <a:ext uri="{FF2B5EF4-FFF2-40B4-BE49-F238E27FC236}">
                <a16:creationId xmlns="" xmlns:a16="http://schemas.microsoft.com/office/drawing/2014/main" id="{1E517A08-C30D-4A8D-B09A-B4632B4248A2}"/>
              </a:ext>
            </a:extLst>
          </p:cNvPr>
          <p:cNvSpPr/>
          <p:nvPr/>
        </p:nvSpPr>
        <p:spPr>
          <a:xfrm>
            <a:off x="345761" y="1002348"/>
            <a:ext cx="3340243" cy="307954"/>
          </a:xfrm>
          <a:prstGeom prst="roundRect">
            <a:avLst>
              <a:gd name="adj" fmla="val 10898"/>
            </a:avLst>
          </a:prstGeom>
          <a:solidFill>
            <a:srgbClr val="025EA1"/>
          </a:solidFill>
          <a:ln>
            <a:noFill/>
          </a:ln>
          <a:effectLst>
            <a:outerShdw blurRad="50800" dist="50800" dir="768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lt1"/>
                </a:solidFill>
                <a:latin typeface="Arial" panose="020B0604020202020204" pitchFamily="34" charset="0"/>
                <a:ea typeface="Rosatom Light" panose="020B0403040504020204" pitchFamily="34" charset="-52"/>
                <a:cs typeface="Arial" panose="020B0604020202020204" pitchFamily="34" charset="0"/>
              </a:rPr>
              <a:t>Материально-техническое обеспечение</a:t>
            </a:r>
          </a:p>
        </p:txBody>
      </p:sp>
      <p:sp>
        <p:nvSpPr>
          <p:cNvPr id="90" name="Прямоугольник: скругленные углы 4">
            <a:extLst>
              <a:ext uri="{FF2B5EF4-FFF2-40B4-BE49-F238E27FC236}">
                <a16:creationId xmlns="" xmlns:a16="http://schemas.microsoft.com/office/drawing/2014/main" id="{2579C51C-71CA-4064-978F-D747E300B1AA}"/>
              </a:ext>
            </a:extLst>
          </p:cNvPr>
          <p:cNvSpPr/>
          <p:nvPr/>
        </p:nvSpPr>
        <p:spPr>
          <a:xfrm>
            <a:off x="3792774" y="3651767"/>
            <a:ext cx="1837740" cy="311776"/>
          </a:xfrm>
          <a:prstGeom prst="roundRect">
            <a:avLst>
              <a:gd name="adj" fmla="val 10898"/>
            </a:avLst>
          </a:prstGeom>
          <a:solidFill>
            <a:schemeClr val="bg1"/>
          </a:solidFill>
          <a:ln>
            <a:noFill/>
          </a:ln>
          <a:effectLst>
            <a:outerShdw blurRad="50800" dist="50800" dir="768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технологии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873B8A94-8927-4C38-AA11-1F0318E779F5}"/>
              </a:ext>
            </a:extLst>
          </p:cNvPr>
          <p:cNvSpPr txBox="1"/>
          <p:nvPr/>
        </p:nvSpPr>
        <p:spPr>
          <a:xfrm>
            <a:off x="2650402" y="4063008"/>
            <a:ext cx="2448135" cy="784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5725" indent="-85725">
              <a:buFont typeface="Arial" panose="020B0604020202020204" pitchFamily="34" charset="0"/>
              <a:buChar char="•"/>
              <a:defRPr sz="900"/>
            </a:lvl1pPr>
          </a:lstStyle>
          <a:p>
            <a:pPr marL="0" indent="0" algn="ctr">
              <a:buNone/>
            </a:pPr>
            <a:r>
              <a:rPr lang="ru-RU" b="1" dirty="0" smtClean="0"/>
              <a:t>1-2 семестр </a:t>
            </a:r>
          </a:p>
          <a:p>
            <a:r>
              <a:rPr lang="ru-RU" dirty="0" smtClean="0"/>
              <a:t>Очная </a:t>
            </a:r>
            <a:r>
              <a:rPr lang="ru-RU" dirty="0"/>
              <a:t>(спец. дисциплины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РФЯЦ-ВНИИТФ</a:t>
            </a:r>
            <a:r>
              <a:rPr lang="ru-RU" dirty="0"/>
              <a:t>, НИРС</a:t>
            </a:r>
            <a:r>
              <a:rPr lang="ru-RU" dirty="0" smtClean="0"/>
              <a:t>);</a:t>
            </a:r>
            <a:endParaRPr lang="ru-RU" dirty="0"/>
          </a:p>
          <a:p>
            <a:r>
              <a:rPr lang="ru-RU" dirty="0"/>
              <a:t>Дистанционная (базовые дисциплины</a:t>
            </a:r>
            <a:r>
              <a:rPr lang="ru-RU" dirty="0" smtClean="0"/>
              <a:t>);</a:t>
            </a:r>
            <a:endParaRPr lang="ru-RU" dirty="0"/>
          </a:p>
          <a:p>
            <a:r>
              <a:rPr lang="ru-RU" dirty="0"/>
              <a:t>Онлайн (базовые дисциплины)</a:t>
            </a:r>
          </a:p>
        </p:txBody>
      </p:sp>
      <p:sp>
        <p:nvSpPr>
          <p:cNvPr id="96" name="Прямоугольник: скругленные углы 20">
            <a:extLst>
              <a:ext uri="{FF2B5EF4-FFF2-40B4-BE49-F238E27FC236}">
                <a16:creationId xmlns="" xmlns:a16="http://schemas.microsoft.com/office/drawing/2014/main" id="{44E75F6E-4745-4684-9B3C-7A61E15AF811}"/>
              </a:ext>
            </a:extLst>
          </p:cNvPr>
          <p:cNvSpPr/>
          <p:nvPr/>
        </p:nvSpPr>
        <p:spPr>
          <a:xfrm>
            <a:off x="607252" y="1438114"/>
            <a:ext cx="2939182" cy="246185"/>
          </a:xfrm>
          <a:prstGeom prst="roundRect">
            <a:avLst>
              <a:gd name="adj" fmla="val 10898"/>
            </a:avLst>
          </a:prstGeom>
          <a:solidFill>
            <a:schemeClr val="bg1"/>
          </a:solidFill>
          <a:ln>
            <a:noFill/>
          </a:ln>
          <a:effectLst>
            <a:outerShdw blurRad="50800" dist="50800" dir="768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 сопровождение ОП</a:t>
            </a:r>
          </a:p>
        </p:txBody>
      </p:sp>
      <p:sp>
        <p:nvSpPr>
          <p:cNvPr id="99" name="Прямоугольник: скругленные углы 24">
            <a:extLst>
              <a:ext uri="{FF2B5EF4-FFF2-40B4-BE49-F238E27FC236}">
                <a16:creationId xmlns="" xmlns:a16="http://schemas.microsoft.com/office/drawing/2014/main" id="{CF6D34F3-BB0E-42A3-AEF4-9D73A0ADFDE0}"/>
              </a:ext>
            </a:extLst>
          </p:cNvPr>
          <p:cNvSpPr/>
          <p:nvPr/>
        </p:nvSpPr>
        <p:spPr>
          <a:xfrm>
            <a:off x="604708" y="2219603"/>
            <a:ext cx="2951251" cy="246185"/>
          </a:xfrm>
          <a:prstGeom prst="roundRect">
            <a:avLst>
              <a:gd name="adj" fmla="val 10898"/>
            </a:avLst>
          </a:prstGeom>
          <a:solidFill>
            <a:schemeClr val="bg1"/>
          </a:solidFill>
          <a:ln>
            <a:noFill/>
          </a:ln>
          <a:effectLst>
            <a:outerShdw blurRad="50800" dist="50800" dir="768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образовательного процесса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B48F8865-F75A-4039-9A20-95E54C626480}"/>
              </a:ext>
            </a:extLst>
          </p:cNvPr>
          <p:cNvSpPr txBox="1"/>
          <p:nvPr/>
        </p:nvSpPr>
        <p:spPr>
          <a:xfrm>
            <a:off x="4829197" y="4081311"/>
            <a:ext cx="1793267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5725" indent="-85725">
              <a:buFont typeface="Arial" panose="020B0604020202020204" pitchFamily="34" charset="0"/>
              <a:buChar char="•"/>
              <a:defRPr sz="900"/>
            </a:lvl1pPr>
          </a:lstStyle>
          <a:p>
            <a:pPr marL="0" indent="0" algn="ctr">
              <a:buNone/>
            </a:pPr>
            <a:r>
              <a:rPr lang="ru-RU" b="1" dirty="0" smtClean="0"/>
              <a:t>3-4 семестр </a:t>
            </a:r>
          </a:p>
          <a:p>
            <a:r>
              <a:rPr lang="ru-RU" dirty="0" smtClean="0"/>
              <a:t>Очная </a:t>
            </a:r>
            <a:r>
              <a:rPr lang="ru-RU" dirty="0"/>
              <a:t>(спец. дисциплины РФЯЦ-ВНИИТФ, НИРС)</a:t>
            </a:r>
          </a:p>
        </p:txBody>
      </p:sp>
      <p:sp>
        <p:nvSpPr>
          <p:cNvPr id="117" name="Прямоугольник: скругленные углы 42">
            <a:extLst>
              <a:ext uri="{FF2B5EF4-FFF2-40B4-BE49-F238E27FC236}">
                <a16:creationId xmlns="" xmlns:a16="http://schemas.microsoft.com/office/drawing/2014/main" id="{1B5B638C-F282-4B76-A562-8035E686A63E}"/>
              </a:ext>
            </a:extLst>
          </p:cNvPr>
          <p:cNvSpPr/>
          <p:nvPr/>
        </p:nvSpPr>
        <p:spPr>
          <a:xfrm>
            <a:off x="5052272" y="1002348"/>
            <a:ext cx="3426057" cy="307954"/>
          </a:xfrm>
          <a:prstGeom prst="roundRect">
            <a:avLst>
              <a:gd name="adj" fmla="val 10898"/>
            </a:avLst>
          </a:prstGeom>
          <a:solidFill>
            <a:srgbClr val="025EA1"/>
          </a:solidFill>
          <a:ln>
            <a:noFill/>
          </a:ln>
          <a:effectLst>
            <a:outerShdw blurRad="50800" dist="50800" dir="768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lt1"/>
                </a:solidFill>
                <a:latin typeface="Arial" panose="020B0604020202020204" pitchFamily="34" charset="0"/>
                <a:ea typeface="Rosatom Light" panose="020B0403040504020204" pitchFamily="34" charset="-52"/>
                <a:cs typeface="Arial" panose="020B0604020202020204" pitchFamily="34" charset="0"/>
              </a:rPr>
              <a:t>Организация образовательного процесса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879B52EC-F9A1-460B-BB8A-1252560FB3DA}"/>
              </a:ext>
            </a:extLst>
          </p:cNvPr>
          <p:cNvSpPr txBox="1"/>
          <p:nvPr/>
        </p:nvSpPr>
        <p:spPr>
          <a:xfrm>
            <a:off x="5716571" y="1439101"/>
            <a:ext cx="2188919" cy="5618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768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Образовательная программа «Научные кадры госкорпорации РОСАТОМ» </a:t>
            </a:r>
          </a:p>
        </p:txBody>
      </p:sp>
      <p:sp>
        <p:nvSpPr>
          <p:cNvPr id="128" name="Стрелка: вправо 63">
            <a:extLst>
              <a:ext uri="{FF2B5EF4-FFF2-40B4-BE49-F238E27FC236}">
                <a16:creationId xmlns="" xmlns:a16="http://schemas.microsoft.com/office/drawing/2014/main" id="{FE363070-EE5E-40FA-954D-3AB7554A7A79}"/>
              </a:ext>
            </a:extLst>
          </p:cNvPr>
          <p:cNvSpPr/>
          <p:nvPr/>
        </p:nvSpPr>
        <p:spPr>
          <a:xfrm>
            <a:off x="5225207" y="1657240"/>
            <a:ext cx="390834" cy="226946"/>
          </a:xfrm>
          <a:prstGeom prst="rightArrow">
            <a:avLst>
              <a:gd name="adj1" fmla="val 57748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F7446716-BDCC-4356-9A65-3342EE53535B}"/>
              </a:ext>
            </a:extLst>
          </p:cNvPr>
          <p:cNvSpPr txBox="1"/>
          <p:nvPr/>
        </p:nvSpPr>
        <p:spPr>
          <a:xfrm>
            <a:off x="5197139" y="2440384"/>
            <a:ext cx="96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Направление подготовки 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3D39BC81-04E7-4628-A5D2-83B3B6E4D2CF}"/>
              </a:ext>
            </a:extLst>
          </p:cNvPr>
          <p:cNvSpPr txBox="1"/>
          <p:nvPr/>
        </p:nvSpPr>
        <p:spPr>
          <a:xfrm>
            <a:off x="5216813" y="2791099"/>
            <a:ext cx="929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Направление подготовки 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418C1EA5-9EEA-4EA1-9B08-954B568EBBE9}"/>
              </a:ext>
            </a:extLst>
          </p:cNvPr>
          <p:cNvSpPr txBox="1"/>
          <p:nvPr/>
        </p:nvSpPr>
        <p:spPr>
          <a:xfrm>
            <a:off x="5236490" y="3124749"/>
            <a:ext cx="929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Направление подготовки 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E7105D93-79E7-4DE9-8964-7F6B0111623F}"/>
              </a:ext>
            </a:extLst>
          </p:cNvPr>
          <p:cNvSpPr txBox="1"/>
          <p:nvPr/>
        </p:nvSpPr>
        <p:spPr>
          <a:xfrm>
            <a:off x="4179266" y="2012759"/>
            <a:ext cx="11140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Абитуриенты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57A4950E-E47C-42F7-8751-43FBECE41995}"/>
              </a:ext>
            </a:extLst>
          </p:cNvPr>
          <p:cNvSpPr txBox="1"/>
          <p:nvPr/>
        </p:nvSpPr>
        <p:spPr>
          <a:xfrm>
            <a:off x="3888711" y="2700229"/>
            <a:ext cx="12713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Ключевые направления подготовки</a:t>
            </a:r>
            <a:endParaRPr lang="ru-RU" sz="900" dirty="0"/>
          </a:p>
        </p:txBody>
      </p:sp>
      <p:cxnSp>
        <p:nvCxnSpPr>
          <p:cNvPr id="156" name="Прямая со стрелкой 155">
            <a:extLst>
              <a:ext uri="{FF2B5EF4-FFF2-40B4-BE49-F238E27FC236}">
                <a16:creationId xmlns="" xmlns:a16="http://schemas.microsoft.com/office/drawing/2014/main" id="{B041CCFE-7763-4A4C-90EA-362C5EC786C5}"/>
              </a:ext>
            </a:extLst>
          </p:cNvPr>
          <p:cNvCxnSpPr>
            <a:cxnSpLocks/>
          </p:cNvCxnSpPr>
          <p:nvPr/>
        </p:nvCxnSpPr>
        <p:spPr>
          <a:xfrm flipV="1">
            <a:off x="4709940" y="2659526"/>
            <a:ext cx="470589" cy="306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 стрелкой 156">
            <a:extLst>
              <a:ext uri="{FF2B5EF4-FFF2-40B4-BE49-F238E27FC236}">
                <a16:creationId xmlns="" xmlns:a16="http://schemas.microsoft.com/office/drawing/2014/main" id="{166FBA60-065B-4680-8887-3D34E339BEE8}"/>
              </a:ext>
            </a:extLst>
          </p:cNvPr>
          <p:cNvCxnSpPr>
            <a:cxnSpLocks/>
            <a:endCxn id="130" idx="1"/>
          </p:cNvCxnSpPr>
          <p:nvPr/>
        </p:nvCxnSpPr>
        <p:spPr>
          <a:xfrm>
            <a:off x="4709940" y="2975765"/>
            <a:ext cx="5068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 стрелкой 157">
            <a:extLst>
              <a:ext uri="{FF2B5EF4-FFF2-40B4-BE49-F238E27FC236}">
                <a16:creationId xmlns="" xmlns:a16="http://schemas.microsoft.com/office/drawing/2014/main" id="{010A8884-0432-4863-BFF8-A7C2F327FA15}"/>
              </a:ext>
            </a:extLst>
          </p:cNvPr>
          <p:cNvCxnSpPr>
            <a:cxnSpLocks/>
          </p:cNvCxnSpPr>
          <p:nvPr/>
        </p:nvCxnSpPr>
        <p:spPr>
          <a:xfrm>
            <a:off x="4709940" y="2975765"/>
            <a:ext cx="470589" cy="269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Правая фигурная скобка 164">
            <a:extLst>
              <a:ext uri="{FF2B5EF4-FFF2-40B4-BE49-F238E27FC236}">
                <a16:creationId xmlns="" xmlns:a16="http://schemas.microsoft.com/office/drawing/2014/main" id="{3F657ABF-0A08-4526-A407-91FBC1E0C97E}"/>
              </a:ext>
            </a:extLst>
          </p:cNvPr>
          <p:cNvSpPr/>
          <p:nvPr/>
        </p:nvSpPr>
        <p:spPr>
          <a:xfrm>
            <a:off x="6142072" y="2438794"/>
            <a:ext cx="158149" cy="1055287"/>
          </a:xfrm>
          <a:prstGeom prst="rightBrace">
            <a:avLst>
              <a:gd name="adj1" fmla="val 6016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5B7FCCF5-02B1-4EFC-A32B-93C4085E85A8}"/>
              </a:ext>
            </a:extLst>
          </p:cNvPr>
          <p:cNvSpPr txBox="1"/>
          <p:nvPr/>
        </p:nvSpPr>
        <p:spPr>
          <a:xfrm>
            <a:off x="6383464" y="3411022"/>
            <a:ext cx="2450666" cy="690086"/>
          </a:xfrm>
          <a:prstGeom prst="roundRect">
            <a:avLst>
              <a:gd name="adj" fmla="val 12144"/>
            </a:avLst>
          </a:prstGeom>
          <a:solidFill>
            <a:schemeClr val="bg1"/>
          </a:solidFill>
          <a:ln>
            <a:noFill/>
          </a:ln>
          <a:effectLst>
            <a:outerShdw blurRad="50800" dist="50800" dir="768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1" dirty="0">
                <a:solidFill>
                  <a:schemeClr val="tx1"/>
                </a:solidFill>
              </a:rPr>
              <a:t>Реально</a:t>
            </a:r>
          </a:p>
          <a:p>
            <a:r>
              <a:rPr lang="ru-RU" dirty="0">
                <a:solidFill>
                  <a:schemeClr val="tx1"/>
                </a:solidFill>
              </a:rPr>
              <a:t>Группа магистров, обучающаяся на площадке учебного центра (г. Снежинск) по единому учебному плану и расписанию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="" xmlns:a16="http://schemas.microsoft.com/office/drawing/2014/main" id="{8F6FAE7C-5B79-40D0-9AB1-241B72C9C371}"/>
              </a:ext>
            </a:extLst>
          </p:cNvPr>
          <p:cNvSpPr txBox="1"/>
          <p:nvPr/>
        </p:nvSpPr>
        <p:spPr>
          <a:xfrm>
            <a:off x="6409219" y="2251537"/>
            <a:ext cx="21529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В рамках одного ОХОП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436339" y="1579820"/>
            <a:ext cx="438018" cy="381786"/>
            <a:chOff x="-1958416" y="1823588"/>
            <a:chExt cx="719159" cy="647500"/>
          </a:xfrm>
        </p:grpSpPr>
        <p:grpSp>
          <p:nvGrpSpPr>
            <p:cNvPr id="171" name="Group 887"/>
            <p:cNvGrpSpPr>
              <a:grpSpLocks noChangeAspect="1"/>
            </p:cNvGrpSpPr>
            <p:nvPr/>
          </p:nvGrpSpPr>
          <p:grpSpPr bwMode="auto">
            <a:xfrm>
              <a:off x="-1958416" y="1823588"/>
              <a:ext cx="281141" cy="349713"/>
              <a:chOff x="5971" y="2553"/>
              <a:chExt cx="246" cy="306"/>
            </a:xfrm>
            <a:solidFill>
              <a:schemeClr val="tx1">
                <a:lumMod val="50000"/>
                <a:lumOff val="50000"/>
              </a:schemeClr>
            </a:solidFill>
            <a:effectLst>
              <a:reflection blurRad="6350" stA="50000" endA="300" endPos="40000" dir="5400000" sy="-100000" algn="bl" rotWithShape="0"/>
            </a:effectLst>
          </p:grpSpPr>
          <p:sp>
            <p:nvSpPr>
              <p:cNvPr id="172" name="Freeform 889"/>
              <p:cNvSpPr>
                <a:spLocks/>
              </p:cNvSpPr>
              <p:nvPr/>
            </p:nvSpPr>
            <p:spPr bwMode="auto">
              <a:xfrm>
                <a:off x="5971" y="2715"/>
                <a:ext cx="246" cy="144"/>
              </a:xfrm>
              <a:custGeom>
                <a:avLst/>
                <a:gdLst>
                  <a:gd name="T0" fmla="*/ 66 w 101"/>
                  <a:gd name="T1" fmla="*/ 0 h 60"/>
                  <a:gd name="T2" fmla="*/ 58 w 101"/>
                  <a:gd name="T3" fmla="*/ 38 h 60"/>
                  <a:gd name="T4" fmla="*/ 54 w 101"/>
                  <a:gd name="T5" fmla="*/ 12 h 60"/>
                  <a:gd name="T6" fmla="*/ 56 w 101"/>
                  <a:gd name="T7" fmla="*/ 6 h 60"/>
                  <a:gd name="T8" fmla="*/ 52 w 101"/>
                  <a:gd name="T9" fmla="*/ 2 h 60"/>
                  <a:gd name="T10" fmla="*/ 51 w 101"/>
                  <a:gd name="T11" fmla="*/ 2 h 60"/>
                  <a:gd name="T12" fmla="*/ 50 w 101"/>
                  <a:gd name="T13" fmla="*/ 2 h 60"/>
                  <a:gd name="T14" fmla="*/ 49 w 101"/>
                  <a:gd name="T15" fmla="*/ 2 h 60"/>
                  <a:gd name="T16" fmla="*/ 45 w 101"/>
                  <a:gd name="T17" fmla="*/ 6 h 60"/>
                  <a:gd name="T18" fmla="*/ 47 w 101"/>
                  <a:gd name="T19" fmla="*/ 12 h 60"/>
                  <a:gd name="T20" fmla="*/ 43 w 101"/>
                  <a:gd name="T21" fmla="*/ 38 h 60"/>
                  <a:gd name="T22" fmla="*/ 35 w 101"/>
                  <a:gd name="T23" fmla="*/ 0 h 60"/>
                  <a:gd name="T24" fmla="*/ 35 w 101"/>
                  <a:gd name="T25" fmla="*/ 0 h 60"/>
                  <a:gd name="T26" fmla="*/ 34 w 101"/>
                  <a:gd name="T27" fmla="*/ 0 h 60"/>
                  <a:gd name="T28" fmla="*/ 8 w 101"/>
                  <a:gd name="T29" fmla="*/ 10 h 60"/>
                  <a:gd name="T30" fmla="*/ 0 w 101"/>
                  <a:gd name="T31" fmla="*/ 32 h 60"/>
                  <a:gd name="T32" fmla="*/ 0 w 101"/>
                  <a:gd name="T33" fmla="*/ 56 h 60"/>
                  <a:gd name="T34" fmla="*/ 16 w 101"/>
                  <a:gd name="T35" fmla="*/ 59 h 60"/>
                  <a:gd name="T36" fmla="*/ 16 w 101"/>
                  <a:gd name="T37" fmla="*/ 38 h 60"/>
                  <a:gd name="T38" fmla="*/ 20 w 101"/>
                  <a:gd name="T39" fmla="*/ 30 h 60"/>
                  <a:gd name="T40" fmla="*/ 20 w 101"/>
                  <a:gd name="T41" fmla="*/ 59 h 60"/>
                  <a:gd name="T42" fmla="*/ 51 w 101"/>
                  <a:gd name="T43" fmla="*/ 60 h 60"/>
                  <a:gd name="T44" fmla="*/ 80 w 101"/>
                  <a:gd name="T45" fmla="*/ 59 h 60"/>
                  <a:gd name="T46" fmla="*/ 80 w 101"/>
                  <a:gd name="T47" fmla="*/ 30 h 60"/>
                  <a:gd name="T48" fmla="*/ 85 w 101"/>
                  <a:gd name="T49" fmla="*/ 38 h 60"/>
                  <a:gd name="T50" fmla="*/ 85 w 101"/>
                  <a:gd name="T51" fmla="*/ 58 h 60"/>
                  <a:gd name="T52" fmla="*/ 101 w 101"/>
                  <a:gd name="T53" fmla="*/ 56 h 60"/>
                  <a:gd name="T54" fmla="*/ 101 w 101"/>
                  <a:gd name="T55" fmla="*/ 32 h 60"/>
                  <a:gd name="T56" fmla="*/ 93 w 101"/>
                  <a:gd name="T57" fmla="*/ 10 h 60"/>
                  <a:gd name="T58" fmla="*/ 67 w 101"/>
                  <a:gd name="T59" fmla="*/ 0 h 60"/>
                  <a:gd name="T60" fmla="*/ 66 w 101"/>
                  <a:gd name="T61" fmla="*/ 0 h 60"/>
                  <a:gd name="T62" fmla="*/ 66 w 101"/>
                  <a:gd name="T6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1" h="60">
                    <a:moveTo>
                      <a:pt x="66" y="0"/>
                    </a:moveTo>
                    <a:cubicBezTo>
                      <a:pt x="66" y="5"/>
                      <a:pt x="58" y="38"/>
                      <a:pt x="58" y="38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3" y="38"/>
                      <a:pt x="35" y="5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9" y="1"/>
                      <a:pt x="15" y="6"/>
                      <a:pt x="8" y="10"/>
                    </a:cubicBezTo>
                    <a:cubicBezTo>
                      <a:pt x="6" y="12"/>
                      <a:pt x="1" y="17"/>
                      <a:pt x="0" y="32"/>
                    </a:cubicBezTo>
                    <a:cubicBezTo>
                      <a:pt x="0" y="34"/>
                      <a:pt x="0" y="47"/>
                      <a:pt x="0" y="56"/>
                    </a:cubicBezTo>
                    <a:cubicBezTo>
                      <a:pt x="6" y="57"/>
                      <a:pt x="9" y="58"/>
                      <a:pt x="16" y="59"/>
                    </a:cubicBezTo>
                    <a:cubicBezTo>
                      <a:pt x="16" y="51"/>
                      <a:pt x="16" y="40"/>
                      <a:pt x="16" y="38"/>
                    </a:cubicBezTo>
                    <a:cubicBezTo>
                      <a:pt x="16" y="35"/>
                      <a:pt x="19" y="32"/>
                      <a:pt x="20" y="30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9" y="59"/>
                      <a:pt x="41" y="60"/>
                      <a:pt x="51" y="60"/>
                    </a:cubicBezTo>
                    <a:cubicBezTo>
                      <a:pt x="60" y="60"/>
                      <a:pt x="71" y="59"/>
                      <a:pt x="80" y="59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2" y="32"/>
                      <a:pt x="85" y="34"/>
                      <a:pt x="85" y="38"/>
                    </a:cubicBezTo>
                    <a:cubicBezTo>
                      <a:pt x="85" y="40"/>
                      <a:pt x="85" y="51"/>
                      <a:pt x="85" y="58"/>
                    </a:cubicBezTo>
                    <a:cubicBezTo>
                      <a:pt x="92" y="58"/>
                      <a:pt x="95" y="57"/>
                      <a:pt x="101" y="56"/>
                    </a:cubicBezTo>
                    <a:cubicBezTo>
                      <a:pt x="101" y="47"/>
                      <a:pt x="101" y="34"/>
                      <a:pt x="101" y="32"/>
                    </a:cubicBezTo>
                    <a:cubicBezTo>
                      <a:pt x="100" y="17"/>
                      <a:pt x="95" y="12"/>
                      <a:pt x="93" y="10"/>
                    </a:cubicBezTo>
                    <a:cubicBezTo>
                      <a:pt x="86" y="6"/>
                      <a:pt x="72" y="1"/>
                      <a:pt x="67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Freeform 890"/>
              <p:cNvSpPr>
                <a:spLocks/>
              </p:cNvSpPr>
              <p:nvPr/>
            </p:nvSpPr>
            <p:spPr bwMode="auto">
              <a:xfrm>
                <a:off x="6032" y="2553"/>
                <a:ext cx="124" cy="147"/>
              </a:xfrm>
              <a:custGeom>
                <a:avLst/>
                <a:gdLst>
                  <a:gd name="T0" fmla="*/ 26 w 51"/>
                  <a:gd name="T1" fmla="*/ 0 h 61"/>
                  <a:gd name="T2" fmla="*/ 4 w 51"/>
                  <a:gd name="T3" fmla="*/ 25 h 61"/>
                  <a:gd name="T4" fmla="*/ 0 w 51"/>
                  <a:gd name="T5" fmla="*/ 30 h 61"/>
                  <a:gd name="T6" fmla="*/ 5 w 51"/>
                  <a:gd name="T7" fmla="*/ 40 h 61"/>
                  <a:gd name="T8" fmla="*/ 26 w 51"/>
                  <a:gd name="T9" fmla="*/ 61 h 61"/>
                  <a:gd name="T10" fmla="*/ 46 w 51"/>
                  <a:gd name="T11" fmla="*/ 39 h 61"/>
                  <a:gd name="T12" fmla="*/ 51 w 51"/>
                  <a:gd name="T13" fmla="*/ 30 h 61"/>
                  <a:gd name="T14" fmla="*/ 48 w 51"/>
                  <a:gd name="T15" fmla="*/ 25 h 61"/>
                  <a:gd name="T16" fmla="*/ 26 w 51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61">
                    <a:moveTo>
                      <a:pt x="26" y="0"/>
                    </a:moveTo>
                    <a:cubicBezTo>
                      <a:pt x="13" y="0"/>
                      <a:pt x="4" y="11"/>
                      <a:pt x="4" y="25"/>
                    </a:cubicBezTo>
                    <a:cubicBezTo>
                      <a:pt x="2" y="26"/>
                      <a:pt x="0" y="27"/>
                      <a:pt x="0" y="30"/>
                    </a:cubicBezTo>
                    <a:cubicBezTo>
                      <a:pt x="0" y="33"/>
                      <a:pt x="2" y="39"/>
                      <a:pt x="5" y="40"/>
                    </a:cubicBezTo>
                    <a:cubicBezTo>
                      <a:pt x="8" y="51"/>
                      <a:pt x="15" y="61"/>
                      <a:pt x="26" y="61"/>
                    </a:cubicBezTo>
                    <a:cubicBezTo>
                      <a:pt x="37" y="61"/>
                      <a:pt x="44" y="51"/>
                      <a:pt x="46" y="39"/>
                    </a:cubicBezTo>
                    <a:cubicBezTo>
                      <a:pt x="50" y="38"/>
                      <a:pt x="51" y="33"/>
                      <a:pt x="51" y="30"/>
                    </a:cubicBezTo>
                    <a:cubicBezTo>
                      <a:pt x="51" y="27"/>
                      <a:pt x="50" y="26"/>
                      <a:pt x="48" y="25"/>
                    </a:cubicBezTo>
                    <a:cubicBezTo>
                      <a:pt x="47" y="11"/>
                      <a:pt x="39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4" name="Group 887"/>
            <p:cNvGrpSpPr>
              <a:grpSpLocks noChangeAspect="1"/>
            </p:cNvGrpSpPr>
            <p:nvPr/>
          </p:nvGrpSpPr>
          <p:grpSpPr bwMode="auto">
            <a:xfrm>
              <a:off x="-1747065" y="2121375"/>
              <a:ext cx="281141" cy="349713"/>
              <a:chOff x="5971" y="2553"/>
              <a:chExt cx="246" cy="306"/>
            </a:xfrm>
            <a:solidFill>
              <a:schemeClr val="tx1">
                <a:lumMod val="50000"/>
                <a:lumOff val="50000"/>
              </a:schemeClr>
            </a:solidFill>
            <a:effectLst>
              <a:reflection blurRad="6350" stA="50000" endA="300" endPos="40000" dir="5400000" sy="-100000" algn="bl" rotWithShape="0"/>
            </a:effectLst>
          </p:grpSpPr>
          <p:sp>
            <p:nvSpPr>
              <p:cNvPr id="175" name="Freeform 889"/>
              <p:cNvSpPr>
                <a:spLocks/>
              </p:cNvSpPr>
              <p:nvPr/>
            </p:nvSpPr>
            <p:spPr bwMode="auto">
              <a:xfrm>
                <a:off x="5971" y="2715"/>
                <a:ext cx="246" cy="144"/>
              </a:xfrm>
              <a:custGeom>
                <a:avLst/>
                <a:gdLst>
                  <a:gd name="T0" fmla="*/ 66 w 101"/>
                  <a:gd name="T1" fmla="*/ 0 h 60"/>
                  <a:gd name="T2" fmla="*/ 58 w 101"/>
                  <a:gd name="T3" fmla="*/ 38 h 60"/>
                  <a:gd name="T4" fmla="*/ 54 w 101"/>
                  <a:gd name="T5" fmla="*/ 12 h 60"/>
                  <a:gd name="T6" fmla="*/ 56 w 101"/>
                  <a:gd name="T7" fmla="*/ 6 h 60"/>
                  <a:gd name="T8" fmla="*/ 52 w 101"/>
                  <a:gd name="T9" fmla="*/ 2 h 60"/>
                  <a:gd name="T10" fmla="*/ 51 w 101"/>
                  <a:gd name="T11" fmla="*/ 2 h 60"/>
                  <a:gd name="T12" fmla="*/ 50 w 101"/>
                  <a:gd name="T13" fmla="*/ 2 h 60"/>
                  <a:gd name="T14" fmla="*/ 49 w 101"/>
                  <a:gd name="T15" fmla="*/ 2 h 60"/>
                  <a:gd name="T16" fmla="*/ 45 w 101"/>
                  <a:gd name="T17" fmla="*/ 6 h 60"/>
                  <a:gd name="T18" fmla="*/ 47 w 101"/>
                  <a:gd name="T19" fmla="*/ 12 h 60"/>
                  <a:gd name="T20" fmla="*/ 43 w 101"/>
                  <a:gd name="T21" fmla="*/ 38 h 60"/>
                  <a:gd name="T22" fmla="*/ 35 w 101"/>
                  <a:gd name="T23" fmla="*/ 0 h 60"/>
                  <a:gd name="T24" fmla="*/ 35 w 101"/>
                  <a:gd name="T25" fmla="*/ 0 h 60"/>
                  <a:gd name="T26" fmla="*/ 34 w 101"/>
                  <a:gd name="T27" fmla="*/ 0 h 60"/>
                  <a:gd name="T28" fmla="*/ 8 w 101"/>
                  <a:gd name="T29" fmla="*/ 10 h 60"/>
                  <a:gd name="T30" fmla="*/ 0 w 101"/>
                  <a:gd name="T31" fmla="*/ 32 h 60"/>
                  <a:gd name="T32" fmla="*/ 0 w 101"/>
                  <a:gd name="T33" fmla="*/ 56 h 60"/>
                  <a:gd name="T34" fmla="*/ 16 w 101"/>
                  <a:gd name="T35" fmla="*/ 59 h 60"/>
                  <a:gd name="T36" fmla="*/ 16 w 101"/>
                  <a:gd name="T37" fmla="*/ 38 h 60"/>
                  <a:gd name="T38" fmla="*/ 20 w 101"/>
                  <a:gd name="T39" fmla="*/ 30 h 60"/>
                  <a:gd name="T40" fmla="*/ 20 w 101"/>
                  <a:gd name="T41" fmla="*/ 59 h 60"/>
                  <a:gd name="T42" fmla="*/ 51 w 101"/>
                  <a:gd name="T43" fmla="*/ 60 h 60"/>
                  <a:gd name="T44" fmla="*/ 80 w 101"/>
                  <a:gd name="T45" fmla="*/ 59 h 60"/>
                  <a:gd name="T46" fmla="*/ 80 w 101"/>
                  <a:gd name="T47" fmla="*/ 30 h 60"/>
                  <a:gd name="T48" fmla="*/ 85 w 101"/>
                  <a:gd name="T49" fmla="*/ 38 h 60"/>
                  <a:gd name="T50" fmla="*/ 85 w 101"/>
                  <a:gd name="T51" fmla="*/ 58 h 60"/>
                  <a:gd name="T52" fmla="*/ 101 w 101"/>
                  <a:gd name="T53" fmla="*/ 56 h 60"/>
                  <a:gd name="T54" fmla="*/ 101 w 101"/>
                  <a:gd name="T55" fmla="*/ 32 h 60"/>
                  <a:gd name="T56" fmla="*/ 93 w 101"/>
                  <a:gd name="T57" fmla="*/ 10 h 60"/>
                  <a:gd name="T58" fmla="*/ 67 w 101"/>
                  <a:gd name="T59" fmla="*/ 0 h 60"/>
                  <a:gd name="T60" fmla="*/ 66 w 101"/>
                  <a:gd name="T61" fmla="*/ 0 h 60"/>
                  <a:gd name="T62" fmla="*/ 66 w 101"/>
                  <a:gd name="T6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1" h="60">
                    <a:moveTo>
                      <a:pt x="66" y="0"/>
                    </a:moveTo>
                    <a:cubicBezTo>
                      <a:pt x="66" y="5"/>
                      <a:pt x="58" y="38"/>
                      <a:pt x="58" y="38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3" y="38"/>
                      <a:pt x="35" y="5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9" y="1"/>
                      <a:pt x="15" y="6"/>
                      <a:pt x="8" y="10"/>
                    </a:cubicBezTo>
                    <a:cubicBezTo>
                      <a:pt x="6" y="12"/>
                      <a:pt x="1" y="17"/>
                      <a:pt x="0" y="32"/>
                    </a:cubicBezTo>
                    <a:cubicBezTo>
                      <a:pt x="0" y="34"/>
                      <a:pt x="0" y="47"/>
                      <a:pt x="0" y="56"/>
                    </a:cubicBezTo>
                    <a:cubicBezTo>
                      <a:pt x="6" y="57"/>
                      <a:pt x="9" y="58"/>
                      <a:pt x="16" y="59"/>
                    </a:cubicBezTo>
                    <a:cubicBezTo>
                      <a:pt x="16" y="51"/>
                      <a:pt x="16" y="40"/>
                      <a:pt x="16" y="38"/>
                    </a:cubicBezTo>
                    <a:cubicBezTo>
                      <a:pt x="16" y="35"/>
                      <a:pt x="19" y="32"/>
                      <a:pt x="20" y="30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9" y="59"/>
                      <a:pt x="41" y="60"/>
                      <a:pt x="51" y="60"/>
                    </a:cubicBezTo>
                    <a:cubicBezTo>
                      <a:pt x="60" y="60"/>
                      <a:pt x="71" y="59"/>
                      <a:pt x="80" y="59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2" y="32"/>
                      <a:pt x="85" y="34"/>
                      <a:pt x="85" y="38"/>
                    </a:cubicBezTo>
                    <a:cubicBezTo>
                      <a:pt x="85" y="40"/>
                      <a:pt x="85" y="51"/>
                      <a:pt x="85" y="58"/>
                    </a:cubicBezTo>
                    <a:cubicBezTo>
                      <a:pt x="92" y="58"/>
                      <a:pt x="95" y="57"/>
                      <a:pt x="101" y="56"/>
                    </a:cubicBezTo>
                    <a:cubicBezTo>
                      <a:pt x="101" y="47"/>
                      <a:pt x="101" y="34"/>
                      <a:pt x="101" y="32"/>
                    </a:cubicBezTo>
                    <a:cubicBezTo>
                      <a:pt x="100" y="17"/>
                      <a:pt x="95" y="12"/>
                      <a:pt x="93" y="10"/>
                    </a:cubicBezTo>
                    <a:cubicBezTo>
                      <a:pt x="86" y="6"/>
                      <a:pt x="72" y="1"/>
                      <a:pt x="67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Freeform 890"/>
              <p:cNvSpPr>
                <a:spLocks/>
              </p:cNvSpPr>
              <p:nvPr/>
            </p:nvSpPr>
            <p:spPr bwMode="auto">
              <a:xfrm>
                <a:off x="6032" y="2553"/>
                <a:ext cx="124" cy="147"/>
              </a:xfrm>
              <a:custGeom>
                <a:avLst/>
                <a:gdLst>
                  <a:gd name="T0" fmla="*/ 26 w 51"/>
                  <a:gd name="T1" fmla="*/ 0 h 61"/>
                  <a:gd name="T2" fmla="*/ 4 w 51"/>
                  <a:gd name="T3" fmla="*/ 25 h 61"/>
                  <a:gd name="T4" fmla="*/ 0 w 51"/>
                  <a:gd name="T5" fmla="*/ 30 h 61"/>
                  <a:gd name="T6" fmla="*/ 5 w 51"/>
                  <a:gd name="T7" fmla="*/ 40 h 61"/>
                  <a:gd name="T8" fmla="*/ 26 w 51"/>
                  <a:gd name="T9" fmla="*/ 61 h 61"/>
                  <a:gd name="T10" fmla="*/ 46 w 51"/>
                  <a:gd name="T11" fmla="*/ 39 h 61"/>
                  <a:gd name="T12" fmla="*/ 51 w 51"/>
                  <a:gd name="T13" fmla="*/ 30 h 61"/>
                  <a:gd name="T14" fmla="*/ 48 w 51"/>
                  <a:gd name="T15" fmla="*/ 25 h 61"/>
                  <a:gd name="T16" fmla="*/ 26 w 51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61">
                    <a:moveTo>
                      <a:pt x="26" y="0"/>
                    </a:moveTo>
                    <a:cubicBezTo>
                      <a:pt x="13" y="0"/>
                      <a:pt x="4" y="11"/>
                      <a:pt x="4" y="25"/>
                    </a:cubicBezTo>
                    <a:cubicBezTo>
                      <a:pt x="2" y="26"/>
                      <a:pt x="0" y="27"/>
                      <a:pt x="0" y="30"/>
                    </a:cubicBezTo>
                    <a:cubicBezTo>
                      <a:pt x="0" y="33"/>
                      <a:pt x="2" y="39"/>
                      <a:pt x="5" y="40"/>
                    </a:cubicBezTo>
                    <a:cubicBezTo>
                      <a:pt x="8" y="51"/>
                      <a:pt x="15" y="61"/>
                      <a:pt x="26" y="61"/>
                    </a:cubicBezTo>
                    <a:cubicBezTo>
                      <a:pt x="37" y="61"/>
                      <a:pt x="44" y="51"/>
                      <a:pt x="46" y="39"/>
                    </a:cubicBezTo>
                    <a:cubicBezTo>
                      <a:pt x="50" y="38"/>
                      <a:pt x="51" y="33"/>
                      <a:pt x="51" y="30"/>
                    </a:cubicBezTo>
                    <a:cubicBezTo>
                      <a:pt x="51" y="27"/>
                      <a:pt x="50" y="26"/>
                      <a:pt x="48" y="25"/>
                    </a:cubicBezTo>
                    <a:cubicBezTo>
                      <a:pt x="47" y="11"/>
                      <a:pt x="39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7" name="Group 887"/>
            <p:cNvGrpSpPr>
              <a:grpSpLocks noChangeAspect="1"/>
            </p:cNvGrpSpPr>
            <p:nvPr/>
          </p:nvGrpSpPr>
          <p:grpSpPr bwMode="auto">
            <a:xfrm>
              <a:off x="-1520398" y="1844691"/>
              <a:ext cx="281141" cy="349713"/>
              <a:chOff x="5971" y="2553"/>
              <a:chExt cx="246" cy="306"/>
            </a:xfrm>
            <a:solidFill>
              <a:schemeClr val="tx1">
                <a:lumMod val="50000"/>
                <a:lumOff val="50000"/>
              </a:schemeClr>
            </a:solidFill>
            <a:effectLst>
              <a:reflection blurRad="6350" stA="50000" endA="300" endPos="40000" dir="5400000" sy="-100000" algn="bl" rotWithShape="0"/>
            </a:effectLst>
          </p:grpSpPr>
          <p:sp>
            <p:nvSpPr>
              <p:cNvPr id="178" name="Freeform 889"/>
              <p:cNvSpPr>
                <a:spLocks/>
              </p:cNvSpPr>
              <p:nvPr/>
            </p:nvSpPr>
            <p:spPr bwMode="auto">
              <a:xfrm>
                <a:off x="5971" y="2715"/>
                <a:ext cx="246" cy="144"/>
              </a:xfrm>
              <a:custGeom>
                <a:avLst/>
                <a:gdLst>
                  <a:gd name="T0" fmla="*/ 66 w 101"/>
                  <a:gd name="T1" fmla="*/ 0 h 60"/>
                  <a:gd name="T2" fmla="*/ 58 w 101"/>
                  <a:gd name="T3" fmla="*/ 38 h 60"/>
                  <a:gd name="T4" fmla="*/ 54 w 101"/>
                  <a:gd name="T5" fmla="*/ 12 h 60"/>
                  <a:gd name="T6" fmla="*/ 56 w 101"/>
                  <a:gd name="T7" fmla="*/ 6 h 60"/>
                  <a:gd name="T8" fmla="*/ 52 w 101"/>
                  <a:gd name="T9" fmla="*/ 2 h 60"/>
                  <a:gd name="T10" fmla="*/ 51 w 101"/>
                  <a:gd name="T11" fmla="*/ 2 h 60"/>
                  <a:gd name="T12" fmla="*/ 50 w 101"/>
                  <a:gd name="T13" fmla="*/ 2 h 60"/>
                  <a:gd name="T14" fmla="*/ 49 w 101"/>
                  <a:gd name="T15" fmla="*/ 2 h 60"/>
                  <a:gd name="T16" fmla="*/ 45 w 101"/>
                  <a:gd name="T17" fmla="*/ 6 h 60"/>
                  <a:gd name="T18" fmla="*/ 47 w 101"/>
                  <a:gd name="T19" fmla="*/ 12 h 60"/>
                  <a:gd name="T20" fmla="*/ 43 w 101"/>
                  <a:gd name="T21" fmla="*/ 38 h 60"/>
                  <a:gd name="T22" fmla="*/ 35 w 101"/>
                  <a:gd name="T23" fmla="*/ 0 h 60"/>
                  <a:gd name="T24" fmla="*/ 35 w 101"/>
                  <a:gd name="T25" fmla="*/ 0 h 60"/>
                  <a:gd name="T26" fmla="*/ 34 w 101"/>
                  <a:gd name="T27" fmla="*/ 0 h 60"/>
                  <a:gd name="T28" fmla="*/ 8 w 101"/>
                  <a:gd name="T29" fmla="*/ 10 h 60"/>
                  <a:gd name="T30" fmla="*/ 0 w 101"/>
                  <a:gd name="T31" fmla="*/ 32 h 60"/>
                  <a:gd name="T32" fmla="*/ 0 w 101"/>
                  <a:gd name="T33" fmla="*/ 56 h 60"/>
                  <a:gd name="T34" fmla="*/ 16 w 101"/>
                  <a:gd name="T35" fmla="*/ 59 h 60"/>
                  <a:gd name="T36" fmla="*/ 16 w 101"/>
                  <a:gd name="T37" fmla="*/ 38 h 60"/>
                  <a:gd name="T38" fmla="*/ 20 w 101"/>
                  <a:gd name="T39" fmla="*/ 30 h 60"/>
                  <a:gd name="T40" fmla="*/ 20 w 101"/>
                  <a:gd name="T41" fmla="*/ 59 h 60"/>
                  <a:gd name="T42" fmla="*/ 51 w 101"/>
                  <a:gd name="T43" fmla="*/ 60 h 60"/>
                  <a:gd name="T44" fmla="*/ 80 w 101"/>
                  <a:gd name="T45" fmla="*/ 59 h 60"/>
                  <a:gd name="T46" fmla="*/ 80 w 101"/>
                  <a:gd name="T47" fmla="*/ 30 h 60"/>
                  <a:gd name="T48" fmla="*/ 85 w 101"/>
                  <a:gd name="T49" fmla="*/ 38 h 60"/>
                  <a:gd name="T50" fmla="*/ 85 w 101"/>
                  <a:gd name="T51" fmla="*/ 58 h 60"/>
                  <a:gd name="T52" fmla="*/ 101 w 101"/>
                  <a:gd name="T53" fmla="*/ 56 h 60"/>
                  <a:gd name="T54" fmla="*/ 101 w 101"/>
                  <a:gd name="T55" fmla="*/ 32 h 60"/>
                  <a:gd name="T56" fmla="*/ 93 w 101"/>
                  <a:gd name="T57" fmla="*/ 10 h 60"/>
                  <a:gd name="T58" fmla="*/ 67 w 101"/>
                  <a:gd name="T59" fmla="*/ 0 h 60"/>
                  <a:gd name="T60" fmla="*/ 66 w 101"/>
                  <a:gd name="T61" fmla="*/ 0 h 60"/>
                  <a:gd name="T62" fmla="*/ 66 w 101"/>
                  <a:gd name="T6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1" h="60">
                    <a:moveTo>
                      <a:pt x="66" y="0"/>
                    </a:moveTo>
                    <a:cubicBezTo>
                      <a:pt x="66" y="5"/>
                      <a:pt x="58" y="38"/>
                      <a:pt x="58" y="38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3" y="38"/>
                      <a:pt x="35" y="5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9" y="1"/>
                      <a:pt x="15" y="6"/>
                      <a:pt x="8" y="10"/>
                    </a:cubicBezTo>
                    <a:cubicBezTo>
                      <a:pt x="6" y="12"/>
                      <a:pt x="1" y="17"/>
                      <a:pt x="0" y="32"/>
                    </a:cubicBezTo>
                    <a:cubicBezTo>
                      <a:pt x="0" y="34"/>
                      <a:pt x="0" y="47"/>
                      <a:pt x="0" y="56"/>
                    </a:cubicBezTo>
                    <a:cubicBezTo>
                      <a:pt x="6" y="57"/>
                      <a:pt x="9" y="58"/>
                      <a:pt x="16" y="59"/>
                    </a:cubicBezTo>
                    <a:cubicBezTo>
                      <a:pt x="16" y="51"/>
                      <a:pt x="16" y="40"/>
                      <a:pt x="16" y="38"/>
                    </a:cubicBezTo>
                    <a:cubicBezTo>
                      <a:pt x="16" y="35"/>
                      <a:pt x="19" y="32"/>
                      <a:pt x="20" y="30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9" y="59"/>
                      <a:pt x="41" y="60"/>
                      <a:pt x="51" y="60"/>
                    </a:cubicBezTo>
                    <a:cubicBezTo>
                      <a:pt x="60" y="60"/>
                      <a:pt x="71" y="59"/>
                      <a:pt x="80" y="59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2" y="32"/>
                      <a:pt x="85" y="34"/>
                      <a:pt x="85" y="38"/>
                    </a:cubicBezTo>
                    <a:cubicBezTo>
                      <a:pt x="85" y="40"/>
                      <a:pt x="85" y="51"/>
                      <a:pt x="85" y="58"/>
                    </a:cubicBezTo>
                    <a:cubicBezTo>
                      <a:pt x="92" y="58"/>
                      <a:pt x="95" y="57"/>
                      <a:pt x="101" y="56"/>
                    </a:cubicBezTo>
                    <a:cubicBezTo>
                      <a:pt x="101" y="47"/>
                      <a:pt x="101" y="34"/>
                      <a:pt x="101" y="32"/>
                    </a:cubicBezTo>
                    <a:cubicBezTo>
                      <a:pt x="100" y="17"/>
                      <a:pt x="95" y="12"/>
                      <a:pt x="93" y="10"/>
                    </a:cubicBezTo>
                    <a:cubicBezTo>
                      <a:pt x="86" y="6"/>
                      <a:pt x="72" y="1"/>
                      <a:pt x="67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  <p:sp>
            <p:nvSpPr>
              <p:cNvPr id="179" name="Freeform 890"/>
              <p:cNvSpPr>
                <a:spLocks/>
              </p:cNvSpPr>
              <p:nvPr/>
            </p:nvSpPr>
            <p:spPr bwMode="auto">
              <a:xfrm>
                <a:off x="6032" y="2553"/>
                <a:ext cx="124" cy="147"/>
              </a:xfrm>
              <a:custGeom>
                <a:avLst/>
                <a:gdLst>
                  <a:gd name="T0" fmla="*/ 26 w 51"/>
                  <a:gd name="T1" fmla="*/ 0 h 61"/>
                  <a:gd name="T2" fmla="*/ 4 w 51"/>
                  <a:gd name="T3" fmla="*/ 25 h 61"/>
                  <a:gd name="T4" fmla="*/ 0 w 51"/>
                  <a:gd name="T5" fmla="*/ 30 h 61"/>
                  <a:gd name="T6" fmla="*/ 5 w 51"/>
                  <a:gd name="T7" fmla="*/ 40 h 61"/>
                  <a:gd name="T8" fmla="*/ 26 w 51"/>
                  <a:gd name="T9" fmla="*/ 61 h 61"/>
                  <a:gd name="T10" fmla="*/ 46 w 51"/>
                  <a:gd name="T11" fmla="*/ 39 h 61"/>
                  <a:gd name="T12" fmla="*/ 51 w 51"/>
                  <a:gd name="T13" fmla="*/ 30 h 61"/>
                  <a:gd name="T14" fmla="*/ 48 w 51"/>
                  <a:gd name="T15" fmla="*/ 25 h 61"/>
                  <a:gd name="T16" fmla="*/ 26 w 51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61">
                    <a:moveTo>
                      <a:pt x="26" y="0"/>
                    </a:moveTo>
                    <a:cubicBezTo>
                      <a:pt x="13" y="0"/>
                      <a:pt x="4" y="11"/>
                      <a:pt x="4" y="25"/>
                    </a:cubicBezTo>
                    <a:cubicBezTo>
                      <a:pt x="2" y="26"/>
                      <a:pt x="0" y="27"/>
                      <a:pt x="0" y="30"/>
                    </a:cubicBezTo>
                    <a:cubicBezTo>
                      <a:pt x="0" y="33"/>
                      <a:pt x="2" y="39"/>
                      <a:pt x="5" y="40"/>
                    </a:cubicBezTo>
                    <a:cubicBezTo>
                      <a:pt x="8" y="51"/>
                      <a:pt x="15" y="61"/>
                      <a:pt x="26" y="61"/>
                    </a:cubicBezTo>
                    <a:cubicBezTo>
                      <a:pt x="37" y="61"/>
                      <a:pt x="44" y="51"/>
                      <a:pt x="46" y="39"/>
                    </a:cubicBezTo>
                    <a:cubicBezTo>
                      <a:pt x="50" y="38"/>
                      <a:pt x="51" y="33"/>
                      <a:pt x="51" y="30"/>
                    </a:cubicBezTo>
                    <a:cubicBezTo>
                      <a:pt x="51" y="27"/>
                      <a:pt x="50" y="26"/>
                      <a:pt x="48" y="25"/>
                    </a:cubicBezTo>
                    <a:cubicBezTo>
                      <a:pt x="47" y="11"/>
                      <a:pt x="39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84" name="Прямоугольник 183"/>
          <p:cNvSpPr/>
          <p:nvPr/>
        </p:nvSpPr>
        <p:spPr>
          <a:xfrm>
            <a:off x="363238" y="1780405"/>
            <a:ext cx="1450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Офис </a:t>
            </a:r>
            <a:r>
              <a:rPr lang="ru-RU" sz="900" dirty="0" smtClean="0"/>
              <a:t>ОП;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/>
              <a:t>Локализация – </a:t>
            </a:r>
            <a:r>
              <a:rPr lang="ru-RU" sz="900" dirty="0" smtClean="0"/>
              <a:t>вуз</a:t>
            </a:r>
            <a:endParaRPr lang="ru-RU" sz="900" dirty="0"/>
          </a:p>
        </p:txBody>
      </p:sp>
      <p:sp>
        <p:nvSpPr>
          <p:cNvPr id="187" name="Прямоугольник 186"/>
          <p:cNvSpPr/>
          <p:nvPr/>
        </p:nvSpPr>
        <p:spPr>
          <a:xfrm>
            <a:off x="485938" y="2649034"/>
            <a:ext cx="3060496" cy="1197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900" dirty="0" smtClean="0"/>
              <a:t>На площадке вуза проводятся лекции, семинары, лабораторные работы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900" dirty="0"/>
              <a:t>На площадке учебного </a:t>
            </a:r>
            <a:r>
              <a:rPr lang="ru-RU" sz="900" dirty="0" smtClean="0"/>
              <a:t>центра проводятся лекции, семинары, лабораторные работы, контрольные мероприятия, защиты диссертаций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900" dirty="0" smtClean="0"/>
              <a:t>На площадке РФЯЦ-ВНИИТФ проводится производственная практика, НИРС</a:t>
            </a:r>
            <a:endParaRPr lang="ru-RU" sz="900" dirty="0"/>
          </a:p>
        </p:txBody>
      </p:sp>
      <p:sp>
        <p:nvSpPr>
          <p:cNvPr id="198" name="Прямоугольник 197"/>
          <p:cNvSpPr/>
          <p:nvPr/>
        </p:nvSpPr>
        <p:spPr>
          <a:xfrm>
            <a:off x="6383463" y="2485461"/>
            <a:ext cx="2535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900" dirty="0"/>
              <a:t>Учебный и рабочий планы, расписание  академической и т.д. группы </a:t>
            </a:r>
            <a:r>
              <a:rPr lang="ru-RU" sz="900" dirty="0" smtClean="0"/>
              <a:t>1;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900" dirty="0" smtClean="0"/>
              <a:t>Учебный </a:t>
            </a:r>
            <a:r>
              <a:rPr lang="ru-RU" sz="900" dirty="0"/>
              <a:t>и рабочий планы, расписание  академической и т.д. группы </a:t>
            </a:r>
            <a:r>
              <a:rPr lang="ru-RU" sz="900" dirty="0" smtClean="0"/>
              <a:t>2;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ru-RU" sz="900" dirty="0" smtClean="0"/>
              <a:t> </a:t>
            </a:r>
            <a:r>
              <a:rPr lang="ru-RU" sz="900" dirty="0"/>
              <a:t>Учебный и рабочий планы, расписание  академической и т.д. группы </a:t>
            </a:r>
            <a:r>
              <a:rPr lang="ru-RU" sz="900" dirty="0" smtClean="0"/>
              <a:t>3</a:t>
            </a:r>
            <a:endParaRPr lang="ru-RU" sz="9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492417" y="4545132"/>
            <a:ext cx="2584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8</a:t>
            </a:r>
            <a:endParaRPr lang="ru-RU" sz="10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8698230" y="4545132"/>
            <a:ext cx="15367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415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8663946" y="4562504"/>
            <a:ext cx="122155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700" dirty="0"/>
          </a:p>
        </p:txBody>
      </p:sp>
      <p:pic>
        <p:nvPicPr>
          <p:cNvPr id="1035" name="Picture 11" descr="W:\Projects\PL120\render\2022.01.05\1f_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4" y="52384"/>
            <a:ext cx="6120000" cy="344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6" name="Прямоугольник 395"/>
          <p:cNvSpPr/>
          <p:nvPr/>
        </p:nvSpPr>
        <p:spPr>
          <a:xfrm>
            <a:off x="0" y="3684270"/>
            <a:ext cx="9144000" cy="1225550"/>
          </a:xfrm>
          <a:prstGeom prst="rect">
            <a:avLst/>
          </a:prstGeom>
          <a:solidFill>
            <a:srgbClr val="A4CBE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0136" y="302260"/>
            <a:ext cx="7006363" cy="330200"/>
          </a:xfrm>
        </p:spPr>
        <p:txBody>
          <a:bodyPr/>
          <a:lstStyle/>
          <a:p>
            <a:r>
              <a:rPr lang="ru-RU" sz="2000" dirty="0">
                <a:latin typeface="Rosatom" panose="020B0503040504020204" pitchFamily="34" charset="-52"/>
                <a:ea typeface="Rosatom" panose="020B0503040504020204" pitchFamily="34" charset="-52"/>
              </a:rPr>
              <a:t>Региональный дата-центр (РДЦ) и служба сопровождения </a:t>
            </a:r>
            <a:r>
              <a:rPr lang="ru-RU" sz="20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ИТ-ресурсов,</a:t>
            </a:r>
            <a:r>
              <a:rPr lang="en-US" sz="20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 </a:t>
            </a:r>
            <a:r>
              <a:rPr lang="ru-RU" sz="20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1 корпус, 1 этаж</a:t>
            </a:r>
            <a:endParaRPr lang="ru-RU" sz="20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23" name="Google Shape;1398;p44"/>
          <p:cNvSpPr/>
          <p:nvPr/>
        </p:nvSpPr>
        <p:spPr>
          <a:xfrm rot="5400000">
            <a:off x="7578460" y="885476"/>
            <a:ext cx="320770" cy="2160353"/>
          </a:xfrm>
          <a:custGeom>
            <a:avLst/>
            <a:gdLst/>
            <a:ahLst/>
            <a:cxnLst/>
            <a:rect l="l" t="t" r="r" b="b"/>
            <a:pathLst>
              <a:path w="17952" h="102850" extrusionOk="0">
                <a:moveTo>
                  <a:pt x="2322" y="0"/>
                </a:moveTo>
                <a:cubicBezTo>
                  <a:pt x="1048" y="0"/>
                  <a:pt x="0" y="1048"/>
                  <a:pt x="0" y="2320"/>
                </a:cubicBezTo>
                <a:lnTo>
                  <a:pt x="0" y="49868"/>
                </a:lnTo>
                <a:lnTo>
                  <a:pt x="0" y="52997"/>
                </a:lnTo>
                <a:lnTo>
                  <a:pt x="0" y="102850"/>
                </a:lnTo>
                <a:lnTo>
                  <a:pt x="17951" y="102850"/>
                </a:lnTo>
                <a:lnTo>
                  <a:pt x="17951" y="52997"/>
                </a:lnTo>
                <a:lnTo>
                  <a:pt x="17951" y="49868"/>
                </a:lnTo>
                <a:lnTo>
                  <a:pt x="17951" y="2320"/>
                </a:lnTo>
                <a:cubicBezTo>
                  <a:pt x="17951" y="1048"/>
                  <a:pt x="16903" y="0"/>
                  <a:pt x="15630" y="0"/>
                </a:cubicBezTo>
                <a:close/>
              </a:path>
            </a:pathLst>
          </a:custGeom>
          <a:solidFill>
            <a:srgbClr val="F7D9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325" name="Google Shape;1418;p44"/>
          <p:cNvSpPr/>
          <p:nvPr/>
        </p:nvSpPr>
        <p:spPr>
          <a:xfrm rot="5400000">
            <a:off x="6464195" y="1779626"/>
            <a:ext cx="360709" cy="360690"/>
          </a:xfrm>
          <a:custGeom>
            <a:avLst/>
            <a:gdLst/>
            <a:ahLst/>
            <a:cxnLst/>
            <a:rect l="l" t="t" r="r" b="b"/>
            <a:pathLst>
              <a:path w="18910" h="18909" extrusionOk="0">
                <a:moveTo>
                  <a:pt x="9447" y="0"/>
                </a:moveTo>
                <a:cubicBezTo>
                  <a:pt x="4238" y="0"/>
                  <a:pt x="0" y="4237"/>
                  <a:pt x="0" y="9462"/>
                </a:cubicBezTo>
                <a:cubicBezTo>
                  <a:pt x="0" y="14672"/>
                  <a:pt x="4238" y="18908"/>
                  <a:pt x="9447" y="18908"/>
                </a:cubicBezTo>
                <a:cubicBezTo>
                  <a:pt x="14672" y="18908"/>
                  <a:pt x="18909" y="14672"/>
                  <a:pt x="18909" y="9462"/>
                </a:cubicBezTo>
                <a:cubicBezTo>
                  <a:pt x="18909" y="4237"/>
                  <a:pt x="14672" y="0"/>
                  <a:pt x="94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26" name="Google Shape;1419;p44"/>
          <p:cNvSpPr/>
          <p:nvPr/>
        </p:nvSpPr>
        <p:spPr>
          <a:xfrm rot="5400000">
            <a:off x="6518176" y="1825661"/>
            <a:ext cx="267031" cy="267012"/>
          </a:xfrm>
          <a:custGeom>
            <a:avLst/>
            <a:gdLst/>
            <a:ahLst/>
            <a:cxnLst/>
            <a:rect l="l" t="t" r="r" b="b"/>
            <a:pathLst>
              <a:path w="13999" h="13998" extrusionOk="0">
                <a:moveTo>
                  <a:pt x="6992" y="1"/>
                </a:moveTo>
                <a:cubicBezTo>
                  <a:pt x="3129" y="1"/>
                  <a:pt x="1" y="3129"/>
                  <a:pt x="1" y="6991"/>
                </a:cubicBezTo>
                <a:cubicBezTo>
                  <a:pt x="1" y="10854"/>
                  <a:pt x="3129" y="13998"/>
                  <a:pt x="6992" y="13998"/>
                </a:cubicBezTo>
                <a:cubicBezTo>
                  <a:pt x="10854" y="13998"/>
                  <a:pt x="13998" y="10854"/>
                  <a:pt x="13998" y="6991"/>
                </a:cubicBezTo>
                <a:cubicBezTo>
                  <a:pt x="13998" y="3129"/>
                  <a:pt x="10854" y="1"/>
                  <a:pt x="6992" y="1"/>
                </a:cubicBezTo>
                <a:close/>
              </a:path>
            </a:pathLst>
          </a:custGeom>
          <a:solidFill>
            <a:srgbClr val="F7D9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330" name="Группа 329"/>
          <p:cNvGrpSpPr/>
          <p:nvPr/>
        </p:nvGrpSpPr>
        <p:grpSpPr>
          <a:xfrm>
            <a:off x="6571642" y="1867614"/>
            <a:ext cx="169293" cy="168819"/>
            <a:chOff x="4813528" y="1436070"/>
            <a:chExt cx="169293" cy="168819"/>
          </a:xfrm>
        </p:grpSpPr>
        <p:sp>
          <p:nvSpPr>
            <p:cNvPr id="331" name="Google Shape;1387;p43"/>
            <p:cNvSpPr/>
            <p:nvPr/>
          </p:nvSpPr>
          <p:spPr>
            <a:xfrm>
              <a:off x="4905007" y="1436070"/>
              <a:ext cx="77814" cy="77814"/>
            </a:xfrm>
            <a:custGeom>
              <a:avLst/>
              <a:gdLst/>
              <a:ahLst/>
              <a:cxnLst/>
              <a:rect l="l" t="t" r="r" b="b"/>
              <a:pathLst>
                <a:path w="1805" h="1805" extrusionOk="0">
                  <a:moveTo>
                    <a:pt x="10" y="1"/>
                  </a:moveTo>
                  <a:lnTo>
                    <a:pt x="0" y="1794"/>
                  </a:lnTo>
                  <a:lnTo>
                    <a:pt x="1804" y="1805"/>
                  </a:lnTo>
                  <a:cubicBezTo>
                    <a:pt x="1804" y="813"/>
                    <a:pt x="100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332" name="Google Shape;1388;p43"/>
            <p:cNvSpPr/>
            <p:nvPr/>
          </p:nvSpPr>
          <p:spPr>
            <a:xfrm>
              <a:off x="4813528" y="1449736"/>
              <a:ext cx="155153" cy="155153"/>
            </a:xfrm>
            <a:custGeom>
              <a:avLst/>
              <a:gdLst/>
              <a:ahLst/>
              <a:cxnLst/>
              <a:rect l="l" t="t" r="r" b="b"/>
              <a:pathLst>
                <a:path w="3599" h="3599" extrusionOk="0">
                  <a:moveTo>
                    <a:pt x="1805" y="1"/>
                  </a:moveTo>
                  <a:cubicBezTo>
                    <a:pt x="814" y="1"/>
                    <a:pt x="10" y="803"/>
                    <a:pt x="1" y="1795"/>
                  </a:cubicBezTo>
                  <a:cubicBezTo>
                    <a:pt x="1" y="2786"/>
                    <a:pt x="803" y="3599"/>
                    <a:pt x="1795" y="3599"/>
                  </a:cubicBezTo>
                  <a:cubicBezTo>
                    <a:pt x="2786" y="3599"/>
                    <a:pt x="3599" y="2796"/>
                    <a:pt x="3599" y="1805"/>
                  </a:cubicBezTo>
                  <a:lnTo>
                    <a:pt x="1805" y="1805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</p:grpSp>
      <p:sp>
        <p:nvSpPr>
          <p:cNvPr id="195" name="Прямоугольник 194"/>
          <p:cNvSpPr/>
          <p:nvPr/>
        </p:nvSpPr>
        <p:spPr>
          <a:xfrm>
            <a:off x="6830124" y="1815813"/>
            <a:ext cx="19888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</a:rPr>
              <a:t>Служба сопровождения 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ИТ-ресурсов НОЦ (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88 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м</a:t>
            </a:r>
            <a:r>
              <a:rPr lang="ru-RU" sz="700" baseline="30000" dirty="0"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2</a:t>
            </a:r>
            <a:r>
              <a:rPr lang="ru-RU" sz="700" dirty="0"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, 5 чел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rPr>
              <a:t>.</a:t>
            </a:r>
            <a:r>
              <a:rPr lang="ru-RU" sz="7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)</a:t>
            </a:r>
            <a:endParaRPr lang="ru-RU" sz="7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77" name="Прямоугольник 376"/>
          <p:cNvSpPr/>
          <p:nvPr/>
        </p:nvSpPr>
        <p:spPr>
          <a:xfrm>
            <a:off x="2264948" y="2605619"/>
            <a:ext cx="6495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Гардероб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sp>
        <p:nvSpPr>
          <p:cNvPr id="381" name="Прямоугольник 380"/>
          <p:cNvSpPr/>
          <p:nvPr/>
        </p:nvSpPr>
        <p:spPr>
          <a:xfrm>
            <a:off x="5819678" y="2605618"/>
            <a:ext cx="370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АТС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grpSp>
        <p:nvGrpSpPr>
          <p:cNvPr id="397" name="Группа 396"/>
          <p:cNvGrpSpPr/>
          <p:nvPr/>
        </p:nvGrpSpPr>
        <p:grpSpPr>
          <a:xfrm>
            <a:off x="5783678" y="1881121"/>
            <a:ext cx="72000" cy="873441"/>
            <a:chOff x="2367061" y="2127537"/>
            <a:chExt cx="72000" cy="873441"/>
          </a:xfrm>
        </p:grpSpPr>
        <p:cxnSp>
          <p:nvCxnSpPr>
            <p:cNvPr id="398" name="Google Shape;1058;p35"/>
            <p:cNvCxnSpPr/>
            <p:nvPr/>
          </p:nvCxnSpPr>
          <p:spPr>
            <a:xfrm flipV="1">
              <a:off x="2403061" y="2127537"/>
              <a:ext cx="0" cy="837443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99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00" name="Группа 399"/>
          <p:cNvGrpSpPr/>
          <p:nvPr/>
        </p:nvGrpSpPr>
        <p:grpSpPr>
          <a:xfrm>
            <a:off x="6464205" y="1353704"/>
            <a:ext cx="2354816" cy="523220"/>
            <a:chOff x="4123569" y="3085598"/>
            <a:chExt cx="2354816" cy="523220"/>
          </a:xfrm>
        </p:grpSpPr>
        <p:sp>
          <p:nvSpPr>
            <p:cNvPr id="401" name="Google Shape;1398;p44"/>
            <p:cNvSpPr/>
            <p:nvPr/>
          </p:nvSpPr>
          <p:spPr>
            <a:xfrm rot="5400000">
              <a:off x="5237824" y="2212998"/>
              <a:ext cx="320770" cy="2160353"/>
            </a:xfrm>
            <a:custGeom>
              <a:avLst/>
              <a:gdLst/>
              <a:ahLst/>
              <a:cxnLst/>
              <a:rect l="l" t="t" r="r" b="b"/>
              <a:pathLst>
                <a:path w="17952" h="102850" extrusionOk="0">
                  <a:moveTo>
                    <a:pt x="2322" y="0"/>
                  </a:moveTo>
                  <a:cubicBezTo>
                    <a:pt x="1048" y="0"/>
                    <a:pt x="0" y="1048"/>
                    <a:pt x="0" y="2320"/>
                  </a:cubicBezTo>
                  <a:lnTo>
                    <a:pt x="0" y="49868"/>
                  </a:lnTo>
                  <a:lnTo>
                    <a:pt x="0" y="52997"/>
                  </a:lnTo>
                  <a:lnTo>
                    <a:pt x="0" y="102850"/>
                  </a:lnTo>
                  <a:lnTo>
                    <a:pt x="17951" y="102850"/>
                  </a:lnTo>
                  <a:lnTo>
                    <a:pt x="17951" y="52997"/>
                  </a:lnTo>
                  <a:lnTo>
                    <a:pt x="17951" y="49868"/>
                  </a:lnTo>
                  <a:lnTo>
                    <a:pt x="17951" y="2320"/>
                  </a:lnTo>
                  <a:cubicBezTo>
                    <a:pt x="17951" y="1048"/>
                    <a:pt x="16903" y="0"/>
                    <a:pt x="15630" y="0"/>
                  </a:cubicBezTo>
                  <a:close/>
                </a:path>
              </a:pathLst>
            </a:custGeom>
            <a:solidFill>
              <a:srgbClr val="B5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402" name="Прямоугольник 401"/>
            <p:cNvSpPr/>
            <p:nvPr/>
          </p:nvSpPr>
          <p:spPr>
            <a:xfrm>
              <a:off x="4493595" y="3085598"/>
              <a:ext cx="19287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Региональный центр компетенций по </a:t>
              </a:r>
              <a:endParaRPr lang="ru-RU" sz="7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endParaRPr>
            </a:p>
            <a:p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информационным 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технологиям (РЦК ИТ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) </a:t>
              </a:r>
            </a:p>
            <a:p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(84 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м</a:t>
              </a:r>
              <a:r>
                <a:rPr lang="ru-RU" sz="700" baseline="30000" dirty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2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, 11 чел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.)</a:t>
              </a:r>
              <a:endParaRPr lang="ru-RU" sz="700" baseline="30000" dirty="0"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endParaRPr>
            </a:p>
            <a:p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Times New Roman" panose="02020603050405020304" pitchFamily="18" charset="0"/>
                </a:rPr>
                <a:t> </a:t>
              </a:r>
              <a:endParaRPr lang="ru-RU" sz="700"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403" name="Google Shape;1418;p44"/>
            <p:cNvSpPr/>
            <p:nvPr/>
          </p:nvSpPr>
          <p:spPr>
            <a:xfrm rot="5400000">
              <a:off x="4123559" y="3107148"/>
              <a:ext cx="360709" cy="360690"/>
            </a:xfrm>
            <a:custGeom>
              <a:avLst/>
              <a:gdLst/>
              <a:ahLst/>
              <a:cxnLst/>
              <a:rect l="l" t="t" r="r" b="b"/>
              <a:pathLst>
                <a:path w="18910" h="18909" extrusionOk="0">
                  <a:moveTo>
                    <a:pt x="9447" y="0"/>
                  </a:moveTo>
                  <a:cubicBezTo>
                    <a:pt x="4238" y="0"/>
                    <a:pt x="0" y="4237"/>
                    <a:pt x="0" y="9462"/>
                  </a:cubicBezTo>
                  <a:cubicBezTo>
                    <a:pt x="0" y="14672"/>
                    <a:pt x="4238" y="18908"/>
                    <a:pt x="9447" y="18908"/>
                  </a:cubicBezTo>
                  <a:cubicBezTo>
                    <a:pt x="14672" y="18908"/>
                    <a:pt x="18909" y="14672"/>
                    <a:pt x="18909" y="9462"/>
                  </a:cubicBezTo>
                  <a:cubicBezTo>
                    <a:pt x="18909" y="4237"/>
                    <a:pt x="14672" y="0"/>
                    <a:pt x="9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404" name="Google Shape;1419;p44"/>
            <p:cNvSpPr/>
            <p:nvPr/>
          </p:nvSpPr>
          <p:spPr>
            <a:xfrm rot="5400000">
              <a:off x="4177540" y="3153183"/>
              <a:ext cx="267031" cy="267012"/>
            </a:xfrm>
            <a:custGeom>
              <a:avLst/>
              <a:gdLst/>
              <a:ahLst/>
              <a:cxnLst/>
              <a:rect l="l" t="t" r="r" b="b"/>
              <a:pathLst>
                <a:path w="13999" h="13998" extrusionOk="0">
                  <a:moveTo>
                    <a:pt x="6992" y="1"/>
                  </a:moveTo>
                  <a:cubicBezTo>
                    <a:pt x="3129" y="1"/>
                    <a:pt x="1" y="3129"/>
                    <a:pt x="1" y="6991"/>
                  </a:cubicBezTo>
                  <a:cubicBezTo>
                    <a:pt x="1" y="10854"/>
                    <a:pt x="3129" y="13998"/>
                    <a:pt x="6992" y="13998"/>
                  </a:cubicBezTo>
                  <a:cubicBezTo>
                    <a:pt x="10854" y="13998"/>
                    <a:pt x="13998" y="10854"/>
                    <a:pt x="13998" y="6991"/>
                  </a:cubicBezTo>
                  <a:cubicBezTo>
                    <a:pt x="13998" y="3129"/>
                    <a:pt x="10854" y="1"/>
                    <a:pt x="6992" y="1"/>
                  </a:cubicBezTo>
                  <a:close/>
                </a:path>
              </a:pathLst>
            </a:custGeom>
            <a:solidFill>
              <a:srgbClr val="B5F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grpSp>
          <p:nvGrpSpPr>
            <p:cNvPr id="405" name="Группа 404"/>
            <p:cNvGrpSpPr/>
            <p:nvPr/>
          </p:nvGrpSpPr>
          <p:grpSpPr>
            <a:xfrm>
              <a:off x="4231006" y="3195136"/>
              <a:ext cx="169293" cy="168819"/>
              <a:chOff x="4813528" y="1436070"/>
              <a:chExt cx="169293" cy="168819"/>
            </a:xfrm>
          </p:grpSpPr>
          <p:sp>
            <p:nvSpPr>
              <p:cNvPr id="406" name="Google Shape;1387;p43"/>
              <p:cNvSpPr/>
              <p:nvPr/>
            </p:nvSpPr>
            <p:spPr>
              <a:xfrm>
                <a:off x="4905007" y="1436070"/>
                <a:ext cx="77814" cy="77814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805" extrusionOk="0">
                    <a:moveTo>
                      <a:pt x="10" y="1"/>
                    </a:moveTo>
                    <a:lnTo>
                      <a:pt x="0" y="1794"/>
                    </a:lnTo>
                    <a:lnTo>
                      <a:pt x="1804" y="1805"/>
                    </a:lnTo>
                    <a:cubicBezTo>
                      <a:pt x="1804" y="813"/>
                      <a:pt x="1001" y="1"/>
                      <a:pt x="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  <p:sp>
            <p:nvSpPr>
              <p:cNvPr id="407" name="Google Shape;1388;p43"/>
              <p:cNvSpPr/>
              <p:nvPr/>
            </p:nvSpPr>
            <p:spPr>
              <a:xfrm>
                <a:off x="4813528" y="1449736"/>
                <a:ext cx="155153" cy="155153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3599" extrusionOk="0">
                    <a:moveTo>
                      <a:pt x="1805" y="1"/>
                    </a:moveTo>
                    <a:cubicBezTo>
                      <a:pt x="814" y="1"/>
                      <a:pt x="10" y="803"/>
                      <a:pt x="1" y="1795"/>
                    </a:cubicBezTo>
                    <a:cubicBezTo>
                      <a:pt x="1" y="2786"/>
                      <a:pt x="803" y="3599"/>
                      <a:pt x="1795" y="3599"/>
                    </a:cubicBezTo>
                    <a:cubicBezTo>
                      <a:pt x="2786" y="3599"/>
                      <a:pt x="3599" y="2796"/>
                      <a:pt x="3599" y="1805"/>
                    </a:cubicBezTo>
                    <a:lnTo>
                      <a:pt x="1805" y="1805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</p:grpSp>
      </p:grpSp>
      <p:grpSp>
        <p:nvGrpSpPr>
          <p:cNvPr id="7" name="Группа 6"/>
          <p:cNvGrpSpPr/>
          <p:nvPr/>
        </p:nvGrpSpPr>
        <p:grpSpPr>
          <a:xfrm>
            <a:off x="6464204" y="2194424"/>
            <a:ext cx="2354816" cy="400249"/>
            <a:chOff x="6464205" y="977526"/>
            <a:chExt cx="2354816" cy="400249"/>
          </a:xfrm>
        </p:grpSpPr>
        <p:sp>
          <p:nvSpPr>
            <p:cNvPr id="417" name="Google Shape;1398;p44"/>
            <p:cNvSpPr/>
            <p:nvPr/>
          </p:nvSpPr>
          <p:spPr>
            <a:xfrm rot="5400000">
              <a:off x="7578460" y="83386"/>
              <a:ext cx="320770" cy="2160353"/>
            </a:xfrm>
            <a:custGeom>
              <a:avLst/>
              <a:gdLst/>
              <a:ahLst/>
              <a:cxnLst/>
              <a:rect l="l" t="t" r="r" b="b"/>
              <a:pathLst>
                <a:path w="17952" h="102850" extrusionOk="0">
                  <a:moveTo>
                    <a:pt x="2322" y="0"/>
                  </a:moveTo>
                  <a:cubicBezTo>
                    <a:pt x="1048" y="0"/>
                    <a:pt x="0" y="1048"/>
                    <a:pt x="0" y="2320"/>
                  </a:cubicBezTo>
                  <a:lnTo>
                    <a:pt x="0" y="49868"/>
                  </a:lnTo>
                  <a:lnTo>
                    <a:pt x="0" y="52997"/>
                  </a:lnTo>
                  <a:lnTo>
                    <a:pt x="0" y="102850"/>
                  </a:lnTo>
                  <a:lnTo>
                    <a:pt x="17951" y="102850"/>
                  </a:lnTo>
                  <a:lnTo>
                    <a:pt x="17951" y="52997"/>
                  </a:lnTo>
                  <a:lnTo>
                    <a:pt x="17951" y="49868"/>
                  </a:lnTo>
                  <a:lnTo>
                    <a:pt x="17951" y="2320"/>
                  </a:lnTo>
                  <a:cubicBezTo>
                    <a:pt x="17951" y="1048"/>
                    <a:pt x="16903" y="0"/>
                    <a:pt x="15630" y="0"/>
                  </a:cubicBezTo>
                  <a:close/>
                </a:path>
              </a:pathLst>
            </a:custGeom>
            <a:solidFill>
              <a:srgbClr val="BFD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6840738" y="1069998"/>
              <a:ext cx="9589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</a:rPr>
                <a:t>АХО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(12 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м</a:t>
              </a:r>
              <a:r>
                <a:rPr lang="ru-RU" sz="700" baseline="30000" dirty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2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, 2 чел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.)</a:t>
              </a:r>
              <a:endParaRPr lang="ru-RU" sz="700" baseline="30000" dirty="0">
                <a:latin typeface="Rosatom" panose="020B0503040504020204" pitchFamily="34" charset="-52"/>
                <a:ea typeface="Rosatom" panose="020B0503040504020204" pitchFamily="34" charset="-52"/>
                <a:cs typeface="Fira Sans Extra Condensed"/>
                <a:sym typeface="Fira Sans Extra Condensed"/>
              </a:endParaRPr>
            </a:p>
            <a:p>
              <a:endParaRPr lang="ru-RU" sz="700"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419" name="Google Shape;1418;p44"/>
            <p:cNvSpPr/>
            <p:nvPr/>
          </p:nvSpPr>
          <p:spPr>
            <a:xfrm rot="5400000">
              <a:off x="6464195" y="977536"/>
              <a:ext cx="360709" cy="360690"/>
            </a:xfrm>
            <a:custGeom>
              <a:avLst/>
              <a:gdLst/>
              <a:ahLst/>
              <a:cxnLst/>
              <a:rect l="l" t="t" r="r" b="b"/>
              <a:pathLst>
                <a:path w="18910" h="18909" extrusionOk="0">
                  <a:moveTo>
                    <a:pt x="9447" y="0"/>
                  </a:moveTo>
                  <a:cubicBezTo>
                    <a:pt x="4238" y="0"/>
                    <a:pt x="0" y="4237"/>
                    <a:pt x="0" y="9462"/>
                  </a:cubicBezTo>
                  <a:cubicBezTo>
                    <a:pt x="0" y="14672"/>
                    <a:pt x="4238" y="18908"/>
                    <a:pt x="9447" y="18908"/>
                  </a:cubicBezTo>
                  <a:cubicBezTo>
                    <a:pt x="14672" y="18908"/>
                    <a:pt x="18909" y="14672"/>
                    <a:pt x="18909" y="9462"/>
                  </a:cubicBezTo>
                  <a:cubicBezTo>
                    <a:pt x="18909" y="4237"/>
                    <a:pt x="14672" y="0"/>
                    <a:pt x="9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420" name="Google Shape;1419;p44"/>
            <p:cNvSpPr/>
            <p:nvPr/>
          </p:nvSpPr>
          <p:spPr>
            <a:xfrm rot="5400000">
              <a:off x="6518176" y="1023571"/>
              <a:ext cx="267031" cy="267012"/>
            </a:xfrm>
            <a:custGeom>
              <a:avLst/>
              <a:gdLst/>
              <a:ahLst/>
              <a:cxnLst/>
              <a:rect l="l" t="t" r="r" b="b"/>
              <a:pathLst>
                <a:path w="13999" h="13998" extrusionOk="0">
                  <a:moveTo>
                    <a:pt x="6992" y="1"/>
                  </a:moveTo>
                  <a:cubicBezTo>
                    <a:pt x="3129" y="1"/>
                    <a:pt x="1" y="3129"/>
                    <a:pt x="1" y="6991"/>
                  </a:cubicBezTo>
                  <a:cubicBezTo>
                    <a:pt x="1" y="10854"/>
                    <a:pt x="3129" y="13998"/>
                    <a:pt x="6992" y="13998"/>
                  </a:cubicBezTo>
                  <a:cubicBezTo>
                    <a:pt x="10854" y="13998"/>
                    <a:pt x="13998" y="10854"/>
                    <a:pt x="13998" y="6991"/>
                  </a:cubicBezTo>
                  <a:cubicBezTo>
                    <a:pt x="13998" y="3129"/>
                    <a:pt x="10854" y="1"/>
                    <a:pt x="6992" y="1"/>
                  </a:cubicBezTo>
                  <a:close/>
                </a:path>
              </a:pathLst>
            </a:custGeom>
            <a:solidFill>
              <a:srgbClr val="BFD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grpSp>
          <p:nvGrpSpPr>
            <p:cNvPr id="421" name="Группа 420"/>
            <p:cNvGrpSpPr/>
            <p:nvPr/>
          </p:nvGrpSpPr>
          <p:grpSpPr>
            <a:xfrm>
              <a:off x="6571642" y="1065524"/>
              <a:ext cx="169293" cy="168819"/>
              <a:chOff x="4813528" y="1436070"/>
              <a:chExt cx="169293" cy="168819"/>
            </a:xfrm>
          </p:grpSpPr>
          <p:sp>
            <p:nvSpPr>
              <p:cNvPr id="422" name="Google Shape;1387;p43"/>
              <p:cNvSpPr/>
              <p:nvPr/>
            </p:nvSpPr>
            <p:spPr>
              <a:xfrm>
                <a:off x="4905007" y="1436070"/>
                <a:ext cx="77814" cy="77814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805" extrusionOk="0">
                    <a:moveTo>
                      <a:pt x="10" y="1"/>
                    </a:moveTo>
                    <a:lnTo>
                      <a:pt x="0" y="1794"/>
                    </a:lnTo>
                    <a:lnTo>
                      <a:pt x="1804" y="1805"/>
                    </a:lnTo>
                    <a:cubicBezTo>
                      <a:pt x="1804" y="813"/>
                      <a:pt x="1001" y="1"/>
                      <a:pt x="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  <p:sp>
            <p:nvSpPr>
              <p:cNvPr id="423" name="Google Shape;1388;p43"/>
              <p:cNvSpPr/>
              <p:nvPr/>
            </p:nvSpPr>
            <p:spPr>
              <a:xfrm>
                <a:off x="4813528" y="1449736"/>
                <a:ext cx="155153" cy="155153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3599" extrusionOk="0">
                    <a:moveTo>
                      <a:pt x="1805" y="1"/>
                    </a:moveTo>
                    <a:cubicBezTo>
                      <a:pt x="814" y="1"/>
                      <a:pt x="10" y="803"/>
                      <a:pt x="1" y="1795"/>
                    </a:cubicBezTo>
                    <a:cubicBezTo>
                      <a:pt x="1" y="2786"/>
                      <a:pt x="803" y="3599"/>
                      <a:pt x="1795" y="3599"/>
                    </a:cubicBezTo>
                    <a:cubicBezTo>
                      <a:pt x="2786" y="3599"/>
                      <a:pt x="3599" y="2796"/>
                      <a:pt x="3599" y="1805"/>
                    </a:cubicBezTo>
                    <a:lnTo>
                      <a:pt x="1805" y="1805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</p:grpSp>
      </p:grpSp>
      <p:grpSp>
        <p:nvGrpSpPr>
          <p:cNvPr id="8" name="Группа 7"/>
          <p:cNvGrpSpPr/>
          <p:nvPr/>
        </p:nvGrpSpPr>
        <p:grpSpPr>
          <a:xfrm>
            <a:off x="6464205" y="967987"/>
            <a:ext cx="2354816" cy="360709"/>
            <a:chOff x="6464205" y="1361687"/>
            <a:chExt cx="2354816" cy="360709"/>
          </a:xfrm>
        </p:grpSpPr>
        <p:sp>
          <p:nvSpPr>
            <p:cNvPr id="409" name="Google Shape;1398;p44"/>
            <p:cNvSpPr/>
            <p:nvPr/>
          </p:nvSpPr>
          <p:spPr>
            <a:xfrm rot="5400000">
              <a:off x="7578460" y="467547"/>
              <a:ext cx="320770" cy="2160353"/>
            </a:xfrm>
            <a:custGeom>
              <a:avLst/>
              <a:gdLst/>
              <a:ahLst/>
              <a:cxnLst/>
              <a:rect l="l" t="t" r="r" b="b"/>
              <a:pathLst>
                <a:path w="17952" h="102850" extrusionOk="0">
                  <a:moveTo>
                    <a:pt x="2322" y="0"/>
                  </a:moveTo>
                  <a:cubicBezTo>
                    <a:pt x="1048" y="0"/>
                    <a:pt x="0" y="1048"/>
                    <a:pt x="0" y="2320"/>
                  </a:cubicBezTo>
                  <a:lnTo>
                    <a:pt x="0" y="49868"/>
                  </a:lnTo>
                  <a:lnTo>
                    <a:pt x="0" y="52997"/>
                  </a:lnTo>
                  <a:lnTo>
                    <a:pt x="0" y="102850"/>
                  </a:lnTo>
                  <a:lnTo>
                    <a:pt x="17951" y="102850"/>
                  </a:lnTo>
                  <a:lnTo>
                    <a:pt x="17951" y="52997"/>
                  </a:lnTo>
                  <a:lnTo>
                    <a:pt x="17951" y="49868"/>
                  </a:lnTo>
                  <a:lnTo>
                    <a:pt x="17951" y="2320"/>
                  </a:lnTo>
                  <a:cubicBezTo>
                    <a:pt x="17951" y="1048"/>
                    <a:pt x="16903" y="0"/>
                    <a:pt x="15630" y="0"/>
                  </a:cubicBezTo>
                  <a:close/>
                </a:path>
              </a:pathLst>
            </a:custGeom>
            <a:solidFill>
              <a:srgbClr val="C0F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11" name="Google Shape;1418;p44"/>
            <p:cNvSpPr/>
            <p:nvPr/>
          </p:nvSpPr>
          <p:spPr>
            <a:xfrm rot="5400000">
              <a:off x="6464195" y="1361697"/>
              <a:ext cx="360709" cy="360690"/>
            </a:xfrm>
            <a:custGeom>
              <a:avLst/>
              <a:gdLst/>
              <a:ahLst/>
              <a:cxnLst/>
              <a:rect l="l" t="t" r="r" b="b"/>
              <a:pathLst>
                <a:path w="18910" h="18909" extrusionOk="0">
                  <a:moveTo>
                    <a:pt x="9447" y="0"/>
                  </a:moveTo>
                  <a:cubicBezTo>
                    <a:pt x="4238" y="0"/>
                    <a:pt x="0" y="4237"/>
                    <a:pt x="0" y="9462"/>
                  </a:cubicBezTo>
                  <a:cubicBezTo>
                    <a:pt x="0" y="14672"/>
                    <a:pt x="4238" y="18908"/>
                    <a:pt x="9447" y="18908"/>
                  </a:cubicBezTo>
                  <a:cubicBezTo>
                    <a:pt x="14672" y="18908"/>
                    <a:pt x="18909" y="14672"/>
                    <a:pt x="18909" y="9462"/>
                  </a:cubicBezTo>
                  <a:cubicBezTo>
                    <a:pt x="18909" y="4237"/>
                    <a:pt x="14672" y="0"/>
                    <a:pt x="9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  <p:sp>
          <p:nvSpPr>
            <p:cNvPr id="412" name="Google Shape;1419;p44"/>
            <p:cNvSpPr/>
            <p:nvPr/>
          </p:nvSpPr>
          <p:spPr>
            <a:xfrm rot="5400000">
              <a:off x="6518176" y="1407732"/>
              <a:ext cx="267031" cy="267012"/>
            </a:xfrm>
            <a:custGeom>
              <a:avLst/>
              <a:gdLst/>
              <a:ahLst/>
              <a:cxnLst/>
              <a:rect l="l" t="t" r="r" b="b"/>
              <a:pathLst>
                <a:path w="13999" h="13998" extrusionOk="0">
                  <a:moveTo>
                    <a:pt x="6992" y="1"/>
                  </a:moveTo>
                  <a:cubicBezTo>
                    <a:pt x="3129" y="1"/>
                    <a:pt x="1" y="3129"/>
                    <a:pt x="1" y="6991"/>
                  </a:cubicBezTo>
                  <a:cubicBezTo>
                    <a:pt x="1" y="10854"/>
                    <a:pt x="3129" y="13998"/>
                    <a:pt x="6992" y="13998"/>
                  </a:cubicBezTo>
                  <a:cubicBezTo>
                    <a:pt x="10854" y="13998"/>
                    <a:pt x="13998" y="10854"/>
                    <a:pt x="13998" y="6991"/>
                  </a:cubicBezTo>
                  <a:cubicBezTo>
                    <a:pt x="13998" y="3129"/>
                    <a:pt x="10854" y="1"/>
                    <a:pt x="6992" y="1"/>
                  </a:cubicBezTo>
                  <a:close/>
                </a:path>
              </a:pathLst>
            </a:custGeom>
            <a:solidFill>
              <a:srgbClr val="C0F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grpSp>
          <p:nvGrpSpPr>
            <p:cNvPr id="413" name="Группа 412"/>
            <p:cNvGrpSpPr/>
            <p:nvPr/>
          </p:nvGrpSpPr>
          <p:grpSpPr>
            <a:xfrm>
              <a:off x="6571642" y="1449685"/>
              <a:ext cx="169293" cy="168819"/>
              <a:chOff x="4813528" y="1436070"/>
              <a:chExt cx="169293" cy="168819"/>
            </a:xfrm>
          </p:grpSpPr>
          <p:sp>
            <p:nvSpPr>
              <p:cNvPr id="414" name="Google Shape;1387;p43"/>
              <p:cNvSpPr/>
              <p:nvPr/>
            </p:nvSpPr>
            <p:spPr>
              <a:xfrm>
                <a:off x="4905007" y="1436070"/>
                <a:ext cx="77814" cy="77814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805" extrusionOk="0">
                    <a:moveTo>
                      <a:pt x="10" y="1"/>
                    </a:moveTo>
                    <a:lnTo>
                      <a:pt x="0" y="1794"/>
                    </a:lnTo>
                    <a:lnTo>
                      <a:pt x="1804" y="1805"/>
                    </a:lnTo>
                    <a:cubicBezTo>
                      <a:pt x="1804" y="813"/>
                      <a:pt x="1001" y="1"/>
                      <a:pt x="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  <p:sp>
            <p:nvSpPr>
              <p:cNvPr id="415" name="Google Shape;1388;p43"/>
              <p:cNvSpPr/>
              <p:nvPr/>
            </p:nvSpPr>
            <p:spPr>
              <a:xfrm>
                <a:off x="4813528" y="1449736"/>
                <a:ext cx="155153" cy="155153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3599" extrusionOk="0">
                    <a:moveTo>
                      <a:pt x="1805" y="1"/>
                    </a:moveTo>
                    <a:cubicBezTo>
                      <a:pt x="814" y="1"/>
                      <a:pt x="10" y="803"/>
                      <a:pt x="1" y="1795"/>
                    </a:cubicBezTo>
                    <a:cubicBezTo>
                      <a:pt x="1" y="2786"/>
                      <a:pt x="803" y="3599"/>
                      <a:pt x="1795" y="3599"/>
                    </a:cubicBezTo>
                    <a:cubicBezTo>
                      <a:pt x="2786" y="3599"/>
                      <a:pt x="3599" y="2796"/>
                      <a:pt x="3599" y="1805"/>
                    </a:cubicBezTo>
                    <a:lnTo>
                      <a:pt x="1805" y="1805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Rosatom" panose="020B0503040504020204" pitchFamily="34" charset="-52"/>
                  <a:ea typeface="Rosatom" panose="020B0503040504020204" pitchFamily="34" charset="-52"/>
                </a:endParaRPr>
              </a:p>
            </p:txBody>
          </p:sp>
        </p:grpSp>
        <p:sp>
          <p:nvSpPr>
            <p:cNvPr id="3" name="Прямоугольник 2"/>
            <p:cNvSpPr/>
            <p:nvPr/>
          </p:nvSpPr>
          <p:spPr>
            <a:xfrm>
              <a:off x="6827457" y="1451940"/>
              <a:ext cx="1858201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</a:rPr>
                <a:t>Региональный дата-центр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</a:rPr>
                <a:t>(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</a:rPr>
                <a:t>РДЦ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</a:rPr>
                <a:t>) (</a:t>
              </a:r>
              <a:r>
                <a:rPr lang="ru-RU" sz="700" dirty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90 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м</a:t>
              </a:r>
              <a:r>
                <a:rPr lang="ru-RU" sz="700" baseline="30000" dirty="0" smtClean="0">
                  <a:latin typeface="Rosatom" panose="020B0503040504020204" pitchFamily="34" charset="-52"/>
                  <a:ea typeface="Rosatom" panose="020B0503040504020204" pitchFamily="34" charset="-52"/>
                  <a:cs typeface="Fira Sans Extra Condensed"/>
                  <a:sym typeface="Fira Sans Extra Condensed"/>
                </a:rPr>
                <a:t>2</a:t>
              </a:r>
              <a:r>
                <a:rPr lang="ru-RU" sz="700" dirty="0" smtClean="0">
                  <a:latin typeface="Rosatom" panose="020B0503040504020204" pitchFamily="34" charset="-52"/>
                  <a:ea typeface="Rosatom" panose="020B0503040504020204" pitchFamily="34" charset="-52"/>
                </a:rPr>
                <a:t>)</a:t>
              </a:r>
              <a:endParaRPr lang="ru-RU" sz="700" dirty="0">
                <a:latin typeface="Rosatom" panose="020B0503040504020204" pitchFamily="34" charset="-52"/>
                <a:ea typeface="Rosatom" panose="020B0503040504020204" pitchFamily="34" charset="-52"/>
              </a:endParaRP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356693" y="2907016"/>
            <a:ext cx="87111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В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правой части этажа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разместился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открытый Региональный дата-центр, в состав которого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вошли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Супер-ЭВМ, системы хранения и обработки данных. Также в правой части выделены рабочие места для ученых и инженеров Регионального Центра Компетенций по ИТ направлениям</a:t>
            </a:r>
            <a:r>
              <a:rPr lang="en-US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 водородная тематика,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ЗЯТЦ, </a:t>
            </a:r>
            <a:r>
              <a:rPr lang="en-US" sz="8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PLM/CAD/CAE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, </a:t>
            </a:r>
            <a:r>
              <a:rPr lang="en-US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Al, ML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и др.</a:t>
            </a:r>
          </a:p>
          <a:p>
            <a:pPr algn="just"/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Для создания и сопровождения ИТ-инфраструктуры НОЦ определены помещения левой части первого этажа учебного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корпуса с размещением: серверного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и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коммутационного оборудования,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участок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ввода-вывода,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ремонтно-обслуживающий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участок </a:t>
            </a:r>
            <a:r>
              <a:rPr lang="ru-RU" sz="800" dirty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и </a:t>
            </a:r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  <a:cs typeface="Times New Roman" panose="02020603050405020304" pitchFamily="18" charset="0"/>
              </a:rPr>
              <a:t>рабочие места системных администраторов.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  <a:cs typeface="Times New Roman" panose="02020603050405020304" pitchFamily="18" charset="0"/>
            </a:endParaRPr>
          </a:p>
        </p:txBody>
      </p:sp>
      <p:sp>
        <p:nvSpPr>
          <p:cNvPr id="427" name="Прямоугольник 426"/>
          <p:cNvSpPr/>
          <p:nvPr/>
        </p:nvSpPr>
        <p:spPr>
          <a:xfrm>
            <a:off x="3379698" y="2605619"/>
            <a:ext cx="9380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800" dirty="0" smtClean="0">
                <a:latin typeface="Rosatom" panose="020B0503040504020204" pitchFamily="34" charset="-52"/>
                <a:ea typeface="Rosatom" panose="020B0503040504020204" pitchFamily="34" charset="-52"/>
              </a:rPr>
              <a:t>Входная группа</a:t>
            </a:r>
            <a:endParaRPr lang="ru-RU" sz="800" dirty="0">
              <a:latin typeface="Rosatom" panose="020B0503040504020204" pitchFamily="34" charset="-52"/>
              <a:ea typeface="Rosatom" panose="020B0503040504020204" pitchFamily="34" charset="-52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3356301" y="2188074"/>
            <a:ext cx="72000" cy="566488"/>
            <a:chOff x="2367061" y="2434490"/>
            <a:chExt cx="72000" cy="566488"/>
          </a:xfrm>
        </p:grpSpPr>
        <p:cxnSp>
          <p:nvCxnSpPr>
            <p:cNvPr id="56" name="Google Shape;1058;p35"/>
            <p:cNvCxnSpPr/>
            <p:nvPr/>
          </p:nvCxnSpPr>
          <p:spPr>
            <a:xfrm flipV="1">
              <a:off x="2403061" y="2434490"/>
              <a:ext cx="0" cy="530490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7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2250474" y="2120499"/>
            <a:ext cx="72000" cy="634063"/>
            <a:chOff x="2367061" y="2366915"/>
            <a:chExt cx="72000" cy="634063"/>
          </a:xfrm>
        </p:grpSpPr>
        <p:cxnSp>
          <p:nvCxnSpPr>
            <p:cNvPr id="60" name="Google Shape;1058;p35"/>
            <p:cNvCxnSpPr/>
            <p:nvPr/>
          </p:nvCxnSpPr>
          <p:spPr>
            <a:xfrm flipV="1">
              <a:off x="2403061" y="2366915"/>
              <a:ext cx="0" cy="598065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1" name="Google Shape;1063;p35"/>
            <p:cNvSpPr/>
            <p:nvPr/>
          </p:nvSpPr>
          <p:spPr>
            <a:xfrm>
              <a:off x="2367061" y="2928978"/>
              <a:ext cx="72000" cy="72000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3" y="1"/>
                  </a:moveTo>
                  <a:cubicBezTo>
                    <a:pt x="367" y="1"/>
                    <a:pt x="1" y="367"/>
                    <a:pt x="1" y="823"/>
                  </a:cubicBezTo>
                  <a:cubicBezTo>
                    <a:pt x="1" y="1279"/>
                    <a:pt x="367" y="1646"/>
                    <a:pt x="823" y="1646"/>
                  </a:cubicBezTo>
                  <a:cubicBezTo>
                    <a:pt x="1279" y="1646"/>
                    <a:pt x="1646" y="1279"/>
                    <a:pt x="1646" y="823"/>
                  </a:cubicBezTo>
                  <a:cubicBezTo>
                    <a:pt x="1646" y="367"/>
                    <a:pt x="1279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62" name="Picture 4" descr="W:\Projects\PL120\!_Info\2022.01.24 Виз.внутр\5\Вид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66" y="3771660"/>
            <a:ext cx="961644" cy="10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:\Projects\PL120\!_Info\2022.01.24 Виз.внутр\6\Вид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68" y="3771659"/>
            <a:ext cx="1136006" cy="103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:\Projects\PL120\!_Info\2022.01.24 Виз.внутр\2\Вид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61" y="3774034"/>
            <a:ext cx="1036498" cy="103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W:\Projects\PL120\!_Info\2022.01.24 Виз.внутр\2\Вид 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494" y="3771659"/>
            <a:ext cx="1318056" cy="103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W:\Projects\PL120\!_Info\2022.01.24 Виз.внутр\Входная группа\Вид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16" y="3771658"/>
            <a:ext cx="961644" cy="10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W:\Projects\PL120\!_Info\2022.01.24 Виз.внутр\Входная группа\Вид 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45" y="3766575"/>
            <a:ext cx="1189218" cy="104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8492417" y="4545132"/>
            <a:ext cx="2584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Rosatom" panose="020B0503040504020204" pitchFamily="34" charset="-52"/>
                <a:ea typeface="Rosatom" panose="020B0503040504020204" pitchFamily="34" charset="-52"/>
              </a:rPr>
              <a:t>9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83183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11842</TotalTime>
  <Words>2233</Words>
  <Application>Microsoft Office PowerPoint</Application>
  <PresentationFormat>Произвольный</PresentationFormat>
  <Paragraphs>346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Образовательный центр  РФЯЦ-ВНИИТФ «Новый Снежинск»</vt:lpstr>
      <vt:lpstr>Проектное решение</vt:lpstr>
      <vt:lpstr>Национальный центр науки и технологий</vt:lpstr>
      <vt:lpstr>Научные направления, развивающиеся в РФЯЦ-ВНИИТФ </vt:lpstr>
      <vt:lpstr>Экспериментальная база научных направлений </vt:lpstr>
      <vt:lpstr>Образовательный центр </vt:lpstr>
      <vt:lpstr>Сетевая подготовка магистров</vt:lpstr>
      <vt:lpstr>Реализация образовательной программы</vt:lpstr>
      <vt:lpstr>Региональный дата-центр (РДЦ) и служба сопровождения ИТ-ресурсов, 1 корпус, 1 этаж</vt:lpstr>
      <vt:lpstr>Блок обучения и развития, 1 корпус, 2 этаж</vt:lpstr>
      <vt:lpstr>Учебная база для магистрантов, 1 корпус, 3 этаж</vt:lpstr>
      <vt:lpstr>Отраслевой центр цифровых решений (ОЦЦР), 1 корпус, 4 этаж</vt:lpstr>
      <vt:lpstr>Региональный центр компетенций суперкомпьютерного моделирования (РЦК СМ) (якорный цифровой продукт ЛОГОС), корпус 2</vt:lpstr>
      <vt:lpstr>Проект студенческого кампуса</vt:lpstr>
      <vt:lpstr>Город Снежинск</vt:lpstr>
      <vt:lpstr>Город Снежинск</vt:lpstr>
      <vt:lpstr>Презентация PowerPoint</vt:lpstr>
      <vt:lpstr>Презентация PowerPoint</vt:lpstr>
      <vt:lpstr>Презентация PowerPoint</vt:lpstr>
      <vt:lpstr>Условия для молодых специалистов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Устьянцев Евгений Петрович</cp:lastModifiedBy>
  <cp:revision>359</cp:revision>
  <cp:lastPrinted>2022-08-08T10:15:26Z</cp:lastPrinted>
  <dcterms:created xsi:type="dcterms:W3CDTF">2019-09-24T12:37:05Z</dcterms:created>
  <dcterms:modified xsi:type="dcterms:W3CDTF">2023-05-19T08:26:14Z</dcterms:modified>
</cp:coreProperties>
</file>